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7" r:id="rId2"/>
    <p:sldId id="258" r:id="rId3"/>
    <p:sldId id="259" r:id="rId4"/>
    <p:sldId id="260" r:id="rId5"/>
  </p:sldIdLst>
  <p:sldSz cx="8001000" cy="10287000"/>
  <p:notesSz cx="6858000" cy="9144000"/>
  <p:embeddedFontLst>
    <p:embeddedFont>
      <p:font typeface="Calibri" panose="020F0502020204030204" pitchFamily="34" charset="0"/>
      <p:regular r:id="rId6"/>
      <p:bold r:id="rId7"/>
      <p:italic r:id="rId8"/>
      <p:boldItalic r:id="rId9"/>
    </p:embeddedFont>
    <p:embeddedFont>
      <p:font typeface="Segoe UI" panose="020B0502040204020203" pitchFamily="34" charset="0"/>
      <p:regular r:id="rId10"/>
      <p:bold r:id="rId11"/>
      <p:italic r:id="rId12"/>
      <p:boldItalic r:id="rId13"/>
    </p:embeddedFont>
    <p:embeddedFont>
      <p:font typeface="Century Gothic" panose="020B0502020202020204" pitchFamily="34" charset="0"/>
      <p:regular r:id="rId14"/>
      <p:bold r:id="rId15"/>
      <p:italic r:id="rId16"/>
      <p:boldItalic r:id="rId17"/>
    </p:embeddedFont>
    <p:embeddedFont>
      <p:font typeface="Gotham Book" panose="020B0604020202020204" charset="0"/>
      <p:regular r:id="rId18"/>
    </p:embeddedFont>
    <p:embeddedFont>
      <p:font typeface="Gotham" panose="020B0604020202020204"/>
      <p:regular r:id="rId19"/>
      <p:bold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36" userDrawn="1">
          <p15:clr>
            <a:srgbClr val="A4A3A4"/>
          </p15:clr>
        </p15:guide>
        <p15:guide id="2" pos="2520" userDrawn="1">
          <p15:clr>
            <a:srgbClr val="A4A3A4"/>
          </p15:clr>
        </p15:guide>
        <p15:guide id="3" pos="144" userDrawn="1">
          <p15:clr>
            <a:srgbClr val="A4A3A4"/>
          </p15:clr>
        </p15:guide>
        <p15:guide id="4" pos="4896" userDrawn="1">
          <p15:clr>
            <a:srgbClr val="A4A3A4"/>
          </p15:clr>
        </p15:guide>
        <p15:guide id="6" orient="horz" pos="3240" userDrawn="1">
          <p15:clr>
            <a:srgbClr val="A4A3A4"/>
          </p15:clr>
        </p15:guide>
        <p15:guide id="7" orient="horz" pos="144" userDrawn="1">
          <p15:clr>
            <a:srgbClr val="A4A3A4"/>
          </p15:clr>
        </p15:guide>
        <p15:guide id="8" orient="horz" pos="25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2FA"/>
    <a:srgbClr val="F7F7F7"/>
    <a:srgbClr val="1F4E79"/>
    <a:srgbClr val="067E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412" autoAdjust="0"/>
    <p:restoredTop sz="94660"/>
  </p:normalViewPr>
  <p:slideViewPr>
    <p:cSldViewPr snapToGrid="0">
      <p:cViewPr>
        <p:scale>
          <a:sx n="70" d="100"/>
          <a:sy n="70" d="100"/>
        </p:scale>
        <p:origin x="1200" y="-2141"/>
      </p:cViewPr>
      <p:guideLst>
        <p:guide orient="horz" pos="6336"/>
        <p:guide pos="2520"/>
        <p:guide pos="144"/>
        <p:guide pos="4896"/>
        <p:guide orient="horz" pos="3240"/>
        <p:guide orient="horz" pos="144"/>
        <p:guide orient="horz" pos="2568"/>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0.fntdata"/><Relationship Id="rId23"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4PHTC Swoop Background">
    <p:bg>
      <p:bgPr>
        <a:solidFill>
          <a:schemeClr val="bg1"/>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265045" y="-36822"/>
            <a:ext cx="6735955" cy="4184234"/>
          </a:xfrm>
          <a:custGeom>
            <a:avLst/>
            <a:gdLst>
              <a:gd name="T0" fmla="*/ 0 w 2106"/>
              <a:gd name="T1" fmla="*/ 0 h 1275"/>
              <a:gd name="T2" fmla="*/ 2084 w 2106"/>
              <a:gd name="T3" fmla="*/ 1275 h 1275"/>
              <a:gd name="T4" fmla="*/ 2106 w 2106"/>
              <a:gd name="T5" fmla="*/ 1275 h 1275"/>
              <a:gd name="T6" fmla="*/ 2106 w 2106"/>
              <a:gd name="T7" fmla="*/ 0 h 1275"/>
              <a:gd name="T8" fmla="*/ 0 w 2106"/>
              <a:gd name="T9" fmla="*/ 0 h 1275"/>
            </a:gdLst>
            <a:ahLst/>
            <a:cxnLst>
              <a:cxn ang="0">
                <a:pos x="T0" y="T1"/>
              </a:cxn>
              <a:cxn ang="0">
                <a:pos x="T2" y="T3"/>
              </a:cxn>
              <a:cxn ang="0">
                <a:pos x="T4" y="T5"/>
              </a:cxn>
              <a:cxn ang="0">
                <a:pos x="T6" y="T7"/>
              </a:cxn>
              <a:cxn ang="0">
                <a:pos x="T8" y="T9"/>
              </a:cxn>
            </a:cxnLst>
            <a:rect l="0" t="0" r="r" b="b"/>
            <a:pathLst>
              <a:path w="2106" h="1275">
                <a:moveTo>
                  <a:pt x="0" y="0"/>
                </a:moveTo>
                <a:cubicBezTo>
                  <a:pt x="1109" y="263"/>
                  <a:pt x="1959" y="797"/>
                  <a:pt x="2084" y="1275"/>
                </a:cubicBezTo>
                <a:cubicBezTo>
                  <a:pt x="2106" y="1275"/>
                  <a:pt x="2106" y="1275"/>
                  <a:pt x="2106" y="1275"/>
                </a:cubicBezTo>
                <a:cubicBezTo>
                  <a:pt x="2106" y="0"/>
                  <a:pt x="2106" y="0"/>
                  <a:pt x="2106" y="0"/>
                </a:cubicBezTo>
                <a:lnTo>
                  <a:pt x="0" y="0"/>
                </a:lnTo>
                <a:close/>
              </a:path>
            </a:pathLst>
          </a:custGeom>
          <a:solidFill>
            <a:schemeClr val="tx2">
              <a:lumMod val="20000"/>
              <a:lumOff val="80000"/>
              <a:alpha val="22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4" name="Moon 3"/>
          <p:cNvSpPr/>
          <p:nvPr/>
        </p:nvSpPr>
        <p:spPr>
          <a:xfrm rot="780680" flipH="1">
            <a:off x="372655" y="713927"/>
            <a:ext cx="7705201" cy="6213838"/>
          </a:xfrm>
          <a:prstGeom prst="moon">
            <a:avLst>
              <a:gd name="adj" fmla="val 22531"/>
            </a:avLst>
          </a:prstGeom>
          <a:solidFill>
            <a:schemeClr val="bg1">
              <a:lumMod val="95000"/>
            </a:schemeClr>
          </a:solid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40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ining Backgroun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4432" y="2523948"/>
            <a:ext cx="7996568" cy="7766464"/>
          </a:xfrm>
          <a:prstGeom prst="rect">
            <a:avLst/>
          </a:prstGeom>
          <a:blipFill dpi="0" rotWithShape="1">
            <a:blip r:embed="rId2" cstate="screen">
              <a:alphaModFix amt="11000"/>
              <a:extLst>
                <a:ext uri="{28A0092B-C50C-407E-A947-70E740481C1C}">
                  <a14:useLocalDpi xmlns:a14="http://schemas.microsoft.com/office/drawing/2010/main" val="0"/>
                </a:ext>
              </a:extLst>
            </a:blip>
            <a:srcRect/>
            <a:stretch>
              <a:fillRect l="-9271" t="-4415" r="-26197" b="-2803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15757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015746"/>
      </p:ext>
    </p:extLst>
  </p:cSld>
  <p:clrMap bg1="lt1" tx1="dk1" bg2="lt2" tx2="dk2" accent1="accent1" accent2="accent2" accent3="accent3" accent4="accent4" accent5="accent5" accent6="accent6" hlink="hlink" folHlink="folHlink"/>
  <p:sldLayoutIdLst>
    <p:sldLayoutId id="2147483683" r:id="rId1"/>
    <p:sldLayoutId id="2147483684" r:id="rId2"/>
  </p:sldLayoutIdLst>
  <p:timing>
    <p:tnLst>
      <p:par>
        <p:cTn id="1" dur="indefinite" restart="never" nodeType="tmRoot"/>
      </p:par>
    </p:tnLst>
  </p:timing>
  <p:txStyles>
    <p:titleStyle>
      <a:lvl1pPr algn="l" defTabSz="800100" rtl="0" eaLnBrk="1" latinLnBrk="0" hangingPunct="1">
        <a:lnSpc>
          <a:spcPct val="90000"/>
        </a:lnSpc>
        <a:spcBef>
          <a:spcPct val="0"/>
        </a:spcBef>
        <a:buNone/>
        <a:defRPr sz="3850" kern="1200">
          <a:solidFill>
            <a:schemeClr val="tx1"/>
          </a:solidFill>
          <a:latin typeface="+mj-lt"/>
          <a:ea typeface="+mj-ea"/>
          <a:cs typeface="+mj-cs"/>
        </a:defRPr>
      </a:lvl1pPr>
    </p:titleStyle>
    <p:bodyStyle>
      <a:lvl1pPr marL="200025" indent="-200025" algn="l" defTabSz="800100" rtl="0" eaLnBrk="1" latinLnBrk="0" hangingPunct="1">
        <a:lnSpc>
          <a:spcPct val="90000"/>
        </a:lnSpc>
        <a:spcBef>
          <a:spcPts val="875"/>
        </a:spcBef>
        <a:buFont typeface="Arial" panose="020B0604020202020204" pitchFamily="34" charset="0"/>
        <a:buChar char="•"/>
        <a:defRPr sz="2450" kern="1200">
          <a:solidFill>
            <a:schemeClr val="tx1"/>
          </a:solidFill>
          <a:latin typeface="+mn-lt"/>
          <a:ea typeface="+mn-ea"/>
          <a:cs typeface="+mn-cs"/>
        </a:defRPr>
      </a:lvl1pPr>
      <a:lvl2pPr marL="600075" indent="-200025" algn="l" defTabSz="800100" rtl="0" eaLnBrk="1" latinLnBrk="0" hangingPunct="1">
        <a:lnSpc>
          <a:spcPct val="90000"/>
        </a:lnSpc>
        <a:spcBef>
          <a:spcPts val="438"/>
        </a:spcBef>
        <a:buFont typeface="Arial" panose="020B0604020202020204" pitchFamily="34" charset="0"/>
        <a:buChar char="•"/>
        <a:defRPr sz="2100" kern="1200">
          <a:solidFill>
            <a:schemeClr val="tx1"/>
          </a:solidFill>
          <a:latin typeface="+mn-lt"/>
          <a:ea typeface="+mn-ea"/>
          <a:cs typeface="+mn-cs"/>
        </a:defRPr>
      </a:lvl2pPr>
      <a:lvl3pPr marL="1000125" indent="-200025" algn="l" defTabSz="800100" rtl="0" eaLnBrk="1" latinLnBrk="0" hangingPunct="1">
        <a:lnSpc>
          <a:spcPct val="90000"/>
        </a:lnSpc>
        <a:spcBef>
          <a:spcPts val="438"/>
        </a:spcBef>
        <a:buFont typeface="Arial" panose="020B0604020202020204" pitchFamily="34" charset="0"/>
        <a:buChar char="•"/>
        <a:defRPr sz="1750" kern="1200">
          <a:solidFill>
            <a:schemeClr val="tx1"/>
          </a:solidFill>
          <a:latin typeface="+mn-lt"/>
          <a:ea typeface="+mn-ea"/>
          <a:cs typeface="+mn-cs"/>
        </a:defRPr>
      </a:lvl3pPr>
      <a:lvl4pPr marL="14001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4pPr>
      <a:lvl5pPr marL="18002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5pPr>
      <a:lvl6pPr marL="22002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6pPr>
      <a:lvl7pPr marL="26003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7pPr>
      <a:lvl8pPr marL="30003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8pPr>
      <a:lvl9pPr marL="34004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9pPr>
    </p:bodyStyle>
    <p:otherStyle>
      <a:defPPr>
        <a:defRPr lang="en-US"/>
      </a:defPPr>
      <a:lvl1pPr marL="0" algn="l" defTabSz="800100" rtl="0" eaLnBrk="1" latinLnBrk="0" hangingPunct="1">
        <a:defRPr sz="1575" kern="1200">
          <a:solidFill>
            <a:schemeClr val="tx1"/>
          </a:solidFill>
          <a:latin typeface="+mn-lt"/>
          <a:ea typeface="+mn-ea"/>
          <a:cs typeface="+mn-cs"/>
        </a:defRPr>
      </a:lvl1pPr>
      <a:lvl2pPr marL="400050" algn="l" defTabSz="800100" rtl="0" eaLnBrk="1" latinLnBrk="0" hangingPunct="1">
        <a:defRPr sz="1575" kern="1200">
          <a:solidFill>
            <a:schemeClr val="tx1"/>
          </a:solidFill>
          <a:latin typeface="+mn-lt"/>
          <a:ea typeface="+mn-ea"/>
          <a:cs typeface="+mn-cs"/>
        </a:defRPr>
      </a:lvl2pPr>
      <a:lvl3pPr marL="800100" algn="l" defTabSz="800100" rtl="0" eaLnBrk="1" latinLnBrk="0" hangingPunct="1">
        <a:defRPr sz="1575" kern="1200">
          <a:solidFill>
            <a:schemeClr val="tx1"/>
          </a:solidFill>
          <a:latin typeface="+mn-lt"/>
          <a:ea typeface="+mn-ea"/>
          <a:cs typeface="+mn-cs"/>
        </a:defRPr>
      </a:lvl3pPr>
      <a:lvl4pPr marL="1200150" algn="l" defTabSz="800100" rtl="0" eaLnBrk="1" latinLnBrk="0" hangingPunct="1">
        <a:defRPr sz="1575" kern="1200">
          <a:solidFill>
            <a:schemeClr val="tx1"/>
          </a:solidFill>
          <a:latin typeface="+mn-lt"/>
          <a:ea typeface="+mn-ea"/>
          <a:cs typeface="+mn-cs"/>
        </a:defRPr>
      </a:lvl4pPr>
      <a:lvl5pPr marL="1600200" algn="l" defTabSz="800100" rtl="0" eaLnBrk="1" latinLnBrk="0" hangingPunct="1">
        <a:defRPr sz="1575" kern="1200">
          <a:solidFill>
            <a:schemeClr val="tx1"/>
          </a:solidFill>
          <a:latin typeface="+mn-lt"/>
          <a:ea typeface="+mn-ea"/>
          <a:cs typeface="+mn-cs"/>
        </a:defRPr>
      </a:lvl5pPr>
      <a:lvl6pPr marL="2000250" algn="l" defTabSz="800100" rtl="0" eaLnBrk="1" latinLnBrk="0" hangingPunct="1">
        <a:defRPr sz="1575" kern="1200">
          <a:solidFill>
            <a:schemeClr val="tx1"/>
          </a:solidFill>
          <a:latin typeface="+mn-lt"/>
          <a:ea typeface="+mn-ea"/>
          <a:cs typeface="+mn-cs"/>
        </a:defRPr>
      </a:lvl6pPr>
      <a:lvl7pPr marL="2400300" algn="l" defTabSz="800100" rtl="0" eaLnBrk="1" latinLnBrk="0" hangingPunct="1">
        <a:defRPr sz="1575" kern="1200">
          <a:solidFill>
            <a:schemeClr val="tx1"/>
          </a:solidFill>
          <a:latin typeface="+mn-lt"/>
          <a:ea typeface="+mn-ea"/>
          <a:cs typeface="+mn-cs"/>
        </a:defRPr>
      </a:lvl7pPr>
      <a:lvl8pPr marL="2800350" algn="l" defTabSz="800100" rtl="0" eaLnBrk="1" latinLnBrk="0" hangingPunct="1">
        <a:defRPr sz="1575" kern="1200">
          <a:solidFill>
            <a:schemeClr val="tx1"/>
          </a:solidFill>
          <a:latin typeface="+mn-lt"/>
          <a:ea typeface="+mn-ea"/>
          <a:cs typeface="+mn-cs"/>
        </a:defRPr>
      </a:lvl8pPr>
      <a:lvl9pPr marL="3200400" algn="l" defTabSz="800100" rtl="0" eaLnBrk="1" latinLnBrk="0" hangingPunct="1">
        <a:defRPr sz="157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2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emf"/><Relationship Id="rId7"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hyperlink" Target="http://www.cvent.com/events/2016-georgia-legislative-update-and-the-impact-on-public-health/event-summary-d75563b1b2744d8e827e55d1b169072c.aspx" TargetMode="External"/><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emf"/><Relationship Id="rId7" Type="http://schemas.openxmlformats.org/officeDocument/2006/relationships/hyperlink" Target="http://www.cvent.com/events/2016-georgia-legislative-update-and-the-impact-on-public-health/event-summary-d75563b1b2744d8e827e55d1b169072c.aspx"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emf"/><Relationship Id="rId7"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hyperlink" Target="http://www.cvent.com/events/2016-georgia-legislative-update-and-the-impact-on-public-health/event-summary-d75563b1b2744d8e827e55d1b169072c.aspx" TargetMode="External"/><Relationship Id="rId5" Type="http://schemas.openxmlformats.org/officeDocument/2006/relationships/image" Target="../media/image5.emf"/><Relationship Id="rId10" Type="http://schemas.openxmlformats.org/officeDocument/2006/relationships/image" Target="../media/image8.png"/><Relationship Id="rId4" Type="http://schemas.openxmlformats.org/officeDocument/2006/relationships/image" Target="../media/image4.emf"/><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emf"/><Relationship Id="rId7"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hyperlink" Target="http://www.cvent.com/events/2016-georgia-legislative-update-and-the-impact-on-public-health/event-summary-d75563b1b2744d8e827e55d1b169072c.aspx" TargetMode="External"/><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5630" y="1057743"/>
            <a:ext cx="7691195" cy="338554"/>
          </a:xfrm>
          <a:prstGeom prst="rect">
            <a:avLst/>
          </a:prstGeom>
        </p:spPr>
        <p:txBody>
          <a:bodyPr wrap="square">
            <a:spAutoFit/>
          </a:bodyPr>
          <a:lstStyle/>
          <a:p>
            <a:pPr algn="ctr"/>
            <a:r>
              <a:rPr lang="en-US" sz="16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“The 2016 </a:t>
            </a:r>
            <a:r>
              <a:rPr lang="en-US" sz="1600" b="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Georgia Legislative Update and the Impact on Public </a:t>
            </a:r>
            <a:r>
              <a:rPr lang="en-US" sz="16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Health”</a:t>
            </a:r>
            <a:endParaRPr lang="en-US" sz="16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732" y="2629344"/>
            <a:ext cx="278586" cy="214467"/>
          </a:xfrm>
          <a:prstGeom prst="rect">
            <a:avLst/>
          </a:prstGeom>
        </p:spPr>
      </p:pic>
      <p:grpSp>
        <p:nvGrpSpPr>
          <p:cNvPr id="28" name="Group 27"/>
          <p:cNvGrpSpPr/>
          <p:nvPr/>
        </p:nvGrpSpPr>
        <p:grpSpPr>
          <a:xfrm>
            <a:off x="237877" y="1440136"/>
            <a:ext cx="7534521" cy="447419"/>
            <a:chOff x="237877" y="2285441"/>
            <a:chExt cx="7534521" cy="447419"/>
          </a:xfrm>
        </p:grpSpPr>
        <p:sp>
          <p:nvSpPr>
            <p:cNvPr id="70" name="Rectangle 69"/>
            <p:cNvSpPr/>
            <p:nvPr/>
          </p:nvSpPr>
          <p:spPr>
            <a:xfrm>
              <a:off x="237877" y="2285441"/>
              <a:ext cx="7534521" cy="4474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37877" y="2356801"/>
              <a:ext cx="7534521" cy="304699"/>
            </a:xfrm>
            <a:prstGeom prst="rect">
              <a:avLst/>
            </a:prstGeom>
          </p:spPr>
          <p:txBody>
            <a:bodyPr wrap="square">
              <a:spAutoFit/>
            </a:bodyPr>
            <a:lstStyle/>
            <a:p>
              <a:pPr algn="ctr">
                <a:lnSpc>
                  <a:spcPct val="115000"/>
                </a:lnSpc>
              </a:pPr>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Friday, May 6, 2016   |   12:00-1:30 p.m. </a:t>
              </a:r>
              <a:r>
                <a:rPr lang="en-US" sz="1000" dirty="0">
                  <a:solidFill>
                    <a:schemeClr val="bg1"/>
                  </a:solidFill>
                  <a:latin typeface="Gotham Book" panose="02000603040000020004" pitchFamily="2" charset="0"/>
                  <a:ea typeface="Calibri" panose="020F0502020204030204" pitchFamily="34" charset="0"/>
                  <a:cs typeface="Arial" panose="020B0604020202020204" pitchFamily="34" charset="0"/>
                </a:rPr>
                <a:t>EDT</a:t>
              </a:r>
              <a:r>
                <a:rPr lang="en-US" sz="1200" dirty="0">
                  <a:solidFill>
                    <a:schemeClr val="bg1"/>
                  </a:solidFill>
                  <a:latin typeface="Gotham Book" panose="02000603040000020004" pitchFamily="2" charset="0"/>
                  <a:ea typeface="Calibri" panose="020F0502020204030204" pitchFamily="34" charset="0"/>
                  <a:cs typeface="Arial" panose="020B0604020202020204" pitchFamily="34" charset="0"/>
                </a:rPr>
                <a:t> </a:t>
              </a:r>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  |   Rollins </a:t>
              </a:r>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School of Public Health</a:t>
              </a:r>
              <a:endParaRPr lang="en-US" sz="20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grpSp>
      <p:grpSp>
        <p:nvGrpSpPr>
          <p:cNvPr id="38" name="Group 37"/>
          <p:cNvGrpSpPr/>
          <p:nvPr/>
        </p:nvGrpSpPr>
        <p:grpSpPr>
          <a:xfrm>
            <a:off x="155630" y="1988778"/>
            <a:ext cx="7691195" cy="959926"/>
            <a:chOff x="155630" y="2762159"/>
            <a:chExt cx="7691195" cy="959926"/>
          </a:xfrm>
        </p:grpSpPr>
        <p:grpSp>
          <p:nvGrpSpPr>
            <p:cNvPr id="31" name="Group 30"/>
            <p:cNvGrpSpPr/>
            <p:nvPr/>
          </p:nvGrpSpPr>
          <p:grpSpPr>
            <a:xfrm>
              <a:off x="237877" y="2762159"/>
              <a:ext cx="7534523" cy="367082"/>
              <a:chOff x="237877" y="2836590"/>
              <a:chExt cx="7534523" cy="367082"/>
            </a:xfrm>
          </p:grpSpPr>
          <p:sp>
            <p:nvSpPr>
              <p:cNvPr id="115" name="Rectangle 114"/>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2850851"/>
                <a:ext cx="2446703" cy="278153"/>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COURSE DESCRIPTION</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72" name="Rectangle 71"/>
            <p:cNvSpPr/>
            <p:nvPr/>
          </p:nvSpPr>
          <p:spPr>
            <a:xfrm>
              <a:off x="155630" y="3075754"/>
              <a:ext cx="7691195" cy="646331"/>
            </a:xfrm>
            <a:prstGeom prst="rect">
              <a:avLst/>
            </a:prstGeom>
          </p:spPr>
          <p:txBody>
            <a:bodyPr wrap="square">
              <a:spAutoFit/>
            </a:bodyPr>
            <a:lstStyle/>
            <a:p>
              <a:r>
                <a:rPr lang="en-US" sz="900" dirty="0" smtClean="0">
                  <a:solidFill>
                    <a:schemeClr val="tx1">
                      <a:lumMod val="65000"/>
                      <a:lumOff val="35000"/>
                    </a:schemeClr>
                  </a:solidFill>
                  <a:ea typeface="Calibri" panose="020F0502020204030204" pitchFamily="34" charset="0"/>
                  <a:cs typeface="Arial" panose="020B0604020202020204" pitchFamily="34" charset="0"/>
                </a:rPr>
                <a:t>The </a:t>
              </a:r>
              <a:r>
                <a:rPr lang="en-US" sz="900" dirty="0">
                  <a:solidFill>
                    <a:schemeClr val="tx1">
                      <a:lumMod val="65000"/>
                      <a:lumOff val="35000"/>
                    </a:schemeClr>
                  </a:solidFill>
                  <a:ea typeface="Calibri" panose="020F0502020204030204" pitchFamily="34" charset="0"/>
                  <a:cs typeface="Arial" panose="020B0604020202020204" pitchFamily="34" charset="0"/>
                </a:rPr>
                <a:t>2016 Georgia Legislative Update and the Impact on Public Health” lecture will be a sort of “hot off the press” recap of the 2016 Georgia Legislative Session.  Scott will provide an update of the session, including the status of legislation and appropriations that impact public health in Georgia.  He will also provide some insight into the prospects for the 2017 session and how the political scene may impact public health.  Lastly, he will leave us with some strategies for promoting public health in our local communities and across the state. </a:t>
              </a:r>
              <a:endParaRPr lang="en-US" sz="900" dirty="0">
                <a:solidFill>
                  <a:schemeClr val="tx1">
                    <a:lumMod val="65000"/>
                    <a:lumOff val="35000"/>
                  </a:schemeClr>
                </a:solidFill>
                <a:effectLst/>
                <a:ea typeface="Calibri" panose="020F0502020204030204" pitchFamily="34" charset="0"/>
                <a:cs typeface="Arial" panose="020B0604020202020204" pitchFamily="34" charset="0"/>
              </a:endParaRPr>
            </a:p>
          </p:txBody>
        </p:sp>
      </p:grpSp>
      <p:sp>
        <p:nvSpPr>
          <p:cNvPr id="73" name="Rectangle 72"/>
          <p:cNvSpPr/>
          <p:nvPr/>
        </p:nvSpPr>
        <p:spPr>
          <a:xfrm>
            <a:off x="4412974" y="358102"/>
            <a:ext cx="3613792" cy="483023"/>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237517" y="3772076"/>
            <a:ext cx="3773071" cy="923330"/>
          </a:xfrm>
          <a:prstGeom prst="rect">
            <a:avLst/>
          </a:prstGeom>
        </p:spPr>
        <p:txBody>
          <a:bodyPr wrap="square">
            <a:spAutoFit/>
          </a:bodyPr>
          <a:lstStyle/>
          <a:p>
            <a:pPr fontAlgn="base">
              <a:buClr>
                <a:schemeClr val="accent1">
                  <a:lumMod val="75000"/>
                </a:schemeClr>
              </a:buClr>
              <a:buSzPct val="60000"/>
            </a:pPr>
            <a:r>
              <a:rPr lang="en-US" sz="900" dirty="0">
                <a:solidFill>
                  <a:srgbClr val="666666"/>
                </a:solidFill>
                <a:cs typeface="Arial" panose="020B0604020202020204" pitchFamily="34" charset="0"/>
              </a:rPr>
              <a:t>By the end of </a:t>
            </a:r>
            <a:r>
              <a:rPr lang="en-US" sz="900" b="1" dirty="0">
                <a:solidFill>
                  <a:srgbClr val="666666"/>
                </a:solidFill>
                <a:cs typeface="Arial" panose="020B0604020202020204" pitchFamily="34" charset="0"/>
              </a:rPr>
              <a:t>the lecture series</a:t>
            </a:r>
            <a:r>
              <a:rPr lang="en-US" sz="900" dirty="0">
                <a:solidFill>
                  <a:srgbClr val="666666"/>
                </a:solidFill>
                <a:cs typeface="Arial" panose="020B0604020202020204" pitchFamily="34" charset="0"/>
              </a:rPr>
              <a:t>, participants will be able to:</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Select sources of public health data and information</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Use a variety of approaches to disseminate public health information</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Apply knowledge towards the program planning process</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Identify methods to ensure that public health initiatives/programs continue to achieve stated goals</a:t>
            </a:r>
            <a:r>
              <a:rPr lang="en-US" sz="900" dirty="0" smtClean="0">
                <a:solidFill>
                  <a:srgbClr val="666666"/>
                </a:solidFill>
                <a:cs typeface="Arial" panose="020B0604020202020204" pitchFamily="34" charset="0"/>
              </a:rPr>
              <a:t>.</a:t>
            </a:r>
          </a:p>
        </p:txBody>
      </p:sp>
      <p:sp>
        <p:nvSpPr>
          <p:cNvPr id="82" name="Rectangle 81"/>
          <p:cNvSpPr/>
          <p:nvPr/>
        </p:nvSpPr>
        <p:spPr>
          <a:xfrm>
            <a:off x="679707" y="299881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3" name="Rectangle 82"/>
          <p:cNvSpPr/>
          <p:nvPr/>
        </p:nvSpPr>
        <p:spPr>
          <a:xfrm>
            <a:off x="240289" y="2996590"/>
            <a:ext cx="7544077"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72944" y="3010851"/>
            <a:ext cx="2446703" cy="269304"/>
          </a:xfrm>
          <a:prstGeom prst="rect">
            <a:avLst/>
          </a:prstGeom>
        </p:spPr>
        <p:txBody>
          <a:bodyPr wrap="square">
            <a:spAutoFit/>
          </a:bodyPr>
          <a:lstStyle/>
          <a:p>
            <a:pPr>
              <a:lnSpc>
                <a:spcPct val="115000"/>
              </a:lnSpc>
            </a:pPr>
            <a:r>
              <a:rPr lang="en-US" sz="1000" dirty="0" smtClean="0">
                <a:solidFill>
                  <a:schemeClr val="bg1"/>
                </a:solidFill>
                <a:latin typeface="Gotham" panose="02000504050000020004" pitchFamily="2" charset="0"/>
                <a:ea typeface="Calibri" panose="020F0502020204030204" pitchFamily="34" charset="0"/>
                <a:cs typeface="Arial" panose="020B0604020202020204" pitchFamily="34" charset="0"/>
              </a:rPr>
              <a:t>GOALS AND OBJECTIVES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5" name="Pentagon 84"/>
          <p:cNvSpPr/>
          <p:nvPr/>
        </p:nvSpPr>
        <p:spPr>
          <a:xfrm>
            <a:off x="237877" y="299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448998" y="357135"/>
            <a:ext cx="3504314" cy="461665"/>
          </a:xfrm>
          <a:prstGeom prst="rect">
            <a:avLst/>
          </a:prstGeom>
        </p:spPr>
        <p:txBody>
          <a:bodyPr wrap="square">
            <a:spAutoFit/>
          </a:bodyPr>
          <a:lstStyle/>
          <a:p>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Please Join Us For an Upcoming:</a:t>
            </a:r>
          </a:p>
          <a:p>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MODELS OF EXCELLENCE LECTURE</a:t>
            </a:r>
            <a:endParaRPr lang="en-US" sz="12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sp>
        <p:nvSpPr>
          <p:cNvPr id="36" name="Rectangle 35"/>
          <p:cNvSpPr/>
          <p:nvPr/>
        </p:nvSpPr>
        <p:spPr>
          <a:xfrm>
            <a:off x="155630" y="3312597"/>
            <a:ext cx="7570149" cy="507831"/>
          </a:xfrm>
          <a:prstGeom prst="rect">
            <a:avLst/>
          </a:prstGeom>
        </p:spPr>
        <p:txBody>
          <a:bodyPr wrap="square">
            <a:spAutoFit/>
          </a:bodyPr>
          <a:lstStyle/>
          <a:p>
            <a:r>
              <a:rPr lang="en-US" sz="900" dirty="0">
                <a:solidFill>
                  <a:schemeClr val="tx1">
                    <a:lumMod val="65000"/>
                    <a:lumOff val="35000"/>
                  </a:schemeClr>
                </a:solidFill>
                <a:latin typeface="+mj-lt"/>
              </a:rPr>
              <a:t>The </a:t>
            </a:r>
            <a:r>
              <a:rPr lang="en-US" sz="900" b="1" dirty="0">
                <a:solidFill>
                  <a:schemeClr val="tx1">
                    <a:lumMod val="65000"/>
                    <a:lumOff val="35000"/>
                  </a:schemeClr>
                </a:solidFill>
                <a:latin typeface="+mj-lt"/>
              </a:rPr>
              <a:t>Models of Excellence</a:t>
            </a:r>
            <a:r>
              <a:rPr lang="en-US" sz="900" dirty="0">
                <a:solidFill>
                  <a:schemeClr val="tx1">
                    <a:lumMod val="65000"/>
                    <a:lumOff val="35000"/>
                  </a:schemeClr>
                </a:solidFill>
                <a:latin typeface="+mj-lt"/>
              </a:rPr>
              <a:t> lecture series highlights current public health issues or topics. The goal of the series is to explore the connection between innovation and public health practice as well as identify ways in which public health practitioners and health science faculty can facilitate the translation of innovation into practice.</a:t>
            </a:r>
          </a:p>
        </p:txBody>
      </p:sp>
      <p:sp>
        <p:nvSpPr>
          <p:cNvPr id="88" name="Rectangle 87"/>
          <p:cNvSpPr/>
          <p:nvPr/>
        </p:nvSpPr>
        <p:spPr>
          <a:xfrm>
            <a:off x="3930930" y="3772076"/>
            <a:ext cx="3847655" cy="1200329"/>
          </a:xfrm>
          <a:prstGeom prst="rect">
            <a:avLst/>
          </a:prstGeom>
        </p:spPr>
        <p:txBody>
          <a:bodyPr wrap="square">
            <a:spAutoFit/>
          </a:bodyPr>
          <a:lstStyle/>
          <a:p>
            <a:pPr fontAlgn="base">
              <a:buClr>
                <a:schemeClr val="accent1">
                  <a:lumMod val="75000"/>
                </a:schemeClr>
              </a:buClr>
              <a:buSzPct val="60000"/>
            </a:pPr>
            <a:r>
              <a:rPr lang="en-US" sz="900" dirty="0" smtClean="0">
                <a:solidFill>
                  <a:srgbClr val="666666"/>
                </a:solidFill>
                <a:cs typeface="Arial" panose="020B0604020202020204" pitchFamily="34" charset="0"/>
              </a:rPr>
              <a:t>By </a:t>
            </a:r>
            <a:r>
              <a:rPr lang="en-US" sz="900" dirty="0">
                <a:solidFill>
                  <a:srgbClr val="666666"/>
                </a:solidFill>
                <a:cs typeface="Arial" panose="020B0604020202020204" pitchFamily="34" charset="0"/>
              </a:rPr>
              <a:t>the end of this </a:t>
            </a:r>
            <a:r>
              <a:rPr lang="en-US" sz="900" b="1" dirty="0">
                <a:solidFill>
                  <a:srgbClr val="666666"/>
                </a:solidFill>
                <a:cs typeface="Arial" panose="020B0604020202020204" pitchFamily="34" charset="0"/>
              </a:rPr>
              <a:t>specific lecture</a:t>
            </a:r>
            <a:r>
              <a:rPr lang="en-US" sz="900" dirty="0">
                <a:solidFill>
                  <a:srgbClr val="666666"/>
                </a:solidFill>
                <a:cs typeface="Arial" panose="020B0604020202020204" pitchFamily="34" charset="0"/>
              </a:rPr>
              <a:t>, participants will be able to:</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Describe the status of 2016 Georgia legislation and appropriations that have an impact on public health;</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Explain the public health-related issues likely to be relevant in the 2017 session;</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Identify ways to promote public health in their local communities as well as the state; and, </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Discuss Georgia’s political scene as it might impact public </a:t>
            </a:r>
            <a:r>
              <a:rPr lang="en-US" sz="900" dirty="0" smtClean="0">
                <a:solidFill>
                  <a:srgbClr val="666666"/>
                </a:solidFill>
                <a:cs typeface="Arial" panose="020B0604020202020204" pitchFamily="34" charset="0"/>
              </a:rPr>
              <a:t>health</a:t>
            </a:r>
          </a:p>
        </p:txBody>
      </p:sp>
      <p:sp>
        <p:nvSpPr>
          <p:cNvPr id="93" name="Rectangle 92"/>
          <p:cNvSpPr/>
          <p:nvPr/>
        </p:nvSpPr>
        <p:spPr>
          <a:xfrm>
            <a:off x="155630" y="4929785"/>
            <a:ext cx="7691195" cy="369332"/>
          </a:xfrm>
          <a:prstGeom prst="rect">
            <a:avLst/>
          </a:prstGeom>
        </p:spPr>
        <p:txBody>
          <a:bodyPr wrap="square">
            <a:spAutoFit/>
          </a:bodyPr>
          <a:lstStyle/>
          <a:p>
            <a:r>
              <a:rPr lang="en-US" sz="900" b="1" dirty="0">
                <a:solidFill>
                  <a:schemeClr val="tx1">
                    <a:lumMod val="65000"/>
                    <a:lumOff val="35000"/>
                  </a:schemeClr>
                </a:solidFill>
                <a:latin typeface="+mj-lt"/>
              </a:rPr>
              <a:t>Target Audience: </a:t>
            </a:r>
            <a:r>
              <a:rPr lang="en-US" sz="900" dirty="0">
                <a:solidFill>
                  <a:schemeClr val="tx1">
                    <a:lumMod val="65000"/>
                    <a:lumOff val="35000"/>
                  </a:schemeClr>
                </a:solidFill>
                <a:latin typeface="+mj-lt"/>
              </a:rPr>
              <a:t>Public health professionals, health educators, program planners, nurses, pharmacists, physicians, academic faculty, instructional designers, trainers and educators from a variety of public health disciplines. </a:t>
            </a:r>
          </a:p>
        </p:txBody>
      </p:sp>
      <p:grpSp>
        <p:nvGrpSpPr>
          <p:cNvPr id="40" name="Group 39"/>
          <p:cNvGrpSpPr/>
          <p:nvPr/>
        </p:nvGrpSpPr>
        <p:grpSpPr>
          <a:xfrm>
            <a:off x="155630" y="6820941"/>
            <a:ext cx="7691195" cy="2716706"/>
            <a:chOff x="155630" y="6574176"/>
            <a:chExt cx="7691195" cy="2716706"/>
          </a:xfrm>
        </p:grpSpPr>
        <p:grpSp>
          <p:nvGrpSpPr>
            <p:cNvPr id="97" name="Group 96"/>
            <p:cNvGrpSpPr/>
            <p:nvPr/>
          </p:nvGrpSpPr>
          <p:grpSpPr>
            <a:xfrm>
              <a:off x="237877" y="6574176"/>
              <a:ext cx="7534523" cy="367082"/>
              <a:chOff x="237877" y="2836590"/>
              <a:chExt cx="7534523" cy="367082"/>
            </a:xfrm>
          </p:grpSpPr>
          <p:sp>
            <p:nvSpPr>
              <p:cNvPr id="99" name="Rectangle 98"/>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0" name="Rectangle 9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CONTINUING EDUCATION CREDITS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2" name="Pentagon 10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394" y="2899898"/>
                <a:ext cx="257239" cy="196122"/>
              </a:xfrm>
              <a:prstGeom prst="rect">
                <a:avLst/>
              </a:prstGeom>
            </p:spPr>
          </p:pic>
        </p:grpSp>
        <p:sp>
          <p:nvSpPr>
            <p:cNvPr id="98" name="Rectangle 97"/>
            <p:cNvSpPr/>
            <p:nvPr/>
          </p:nvSpPr>
          <p:spPr>
            <a:xfrm>
              <a:off x="155630" y="6878246"/>
              <a:ext cx="7691195" cy="2412636"/>
            </a:xfrm>
            <a:prstGeom prst="rect">
              <a:avLst/>
            </a:prstGeom>
          </p:spPr>
          <p:txBody>
            <a:bodyPr wrap="none" numCol="2" spcCol="91440">
              <a:noAutofit/>
            </a:bodyPr>
            <a:lstStyle/>
            <a:p>
              <a:pPr marL="112713" indent="-112713" fontAlgn="base">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CME</a:t>
              </a:r>
              <a:r>
                <a:rPr lang="en-US" sz="900" b="1" dirty="0">
                  <a:solidFill>
                    <a:srgbClr val="666666"/>
                  </a:solidFill>
                  <a:cs typeface="Arial" panose="020B0604020202020204" pitchFamily="34" charset="0"/>
                </a:rPr>
                <a:t>: </a:t>
              </a:r>
              <a:r>
                <a:rPr lang="en-US" sz="900" dirty="0">
                  <a:solidFill>
                    <a:srgbClr val="666666"/>
                  </a:solidFill>
                  <a:cs typeface="Arial" panose="020B0604020202020204" pitchFamily="34" charset="0"/>
                </a:rPr>
                <a:t>This activity has been planned and implemented in accordance with the Essential Areas and policies of the Accreditation Council for Continuing Medical Education through the joint sponsorship of the Centers for Disease Control &amp; Prevention and School of Public Health, Emory University. The Centers for Disease Control and Prevention is accredited by the Accreditation Council for Continuing Medical Education (ACCME®) to provide continuing medical education for physicians</a:t>
              </a:r>
              <a:r>
                <a:rPr lang="en-US" sz="900" dirty="0" smtClean="0">
                  <a:solidFill>
                    <a:srgbClr val="666666"/>
                  </a:solidFill>
                  <a:cs typeface="Arial" panose="020B0604020202020204" pitchFamily="34" charset="0"/>
                </a:rPr>
                <a:t>.  The </a:t>
              </a:r>
              <a:r>
                <a:rPr lang="en-US" sz="900" dirty="0">
                  <a:solidFill>
                    <a:srgbClr val="666666"/>
                  </a:solidFill>
                  <a:cs typeface="Arial" panose="020B0604020202020204" pitchFamily="34" charset="0"/>
                </a:rPr>
                <a:t>Centers for Disease Control and Prevention designates this live educational activity for a maximum of 1.5 AMA PRA Category 1 Credits™. Physicians should only claim credit commensurate with the extent of their participation in the activity</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endParaRPr lang="en-US" sz="9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a:solidFill>
                    <a:srgbClr val="666666"/>
                  </a:solidFill>
                  <a:cs typeface="Arial" panose="020B0604020202020204" pitchFamily="34" charset="0"/>
                </a:rPr>
                <a:t>CNE: </a:t>
              </a:r>
              <a:r>
                <a:rPr lang="en-US" sz="900" dirty="0">
                  <a:solidFill>
                    <a:srgbClr val="666666"/>
                  </a:solidFill>
                  <a:cs typeface="Arial" panose="020B0604020202020204" pitchFamily="34" charset="0"/>
                </a:rPr>
                <a:t>The Centers for Disease Control and Prevention is accredited as a provider of Continuing Nursing Education by the American Nurses Credentialing Center's Commission on Accreditation</a:t>
              </a:r>
              <a:r>
                <a:rPr lang="en-US" sz="900" dirty="0" smtClean="0">
                  <a:solidFill>
                    <a:srgbClr val="666666"/>
                  </a:solidFill>
                  <a:cs typeface="Arial" panose="020B0604020202020204" pitchFamily="34" charset="0"/>
                </a:rPr>
                <a:t>.  This </a:t>
              </a:r>
              <a:r>
                <a:rPr lang="en-US" sz="900" dirty="0">
                  <a:solidFill>
                    <a:srgbClr val="666666"/>
                  </a:solidFill>
                  <a:cs typeface="Arial" panose="020B0604020202020204" pitchFamily="34" charset="0"/>
                </a:rPr>
                <a:t>activity provides 1.5 contact hours</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endParaRPr lang="en-US" sz="9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a:solidFill>
                    <a:srgbClr val="666666"/>
                  </a:solidFill>
                  <a:cs typeface="Arial" panose="020B0604020202020204" pitchFamily="34" charset="0"/>
                </a:rPr>
                <a:t>IACET CEU: </a:t>
              </a:r>
              <a:r>
                <a:rPr lang="en-US" sz="900" dirty="0">
                  <a:solidFill>
                    <a:srgbClr val="666666"/>
                  </a:solidFill>
                  <a:cs typeface="Arial" panose="020B0604020202020204" pitchFamily="34" charset="0"/>
                </a:rPr>
                <a:t>The Centers for Disease Control and Prevention is authorized by IACET to offer 0.2 CEU's for this program</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endParaRPr lang="en-US" sz="9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a:solidFill>
                    <a:srgbClr val="666666"/>
                  </a:solidFill>
                  <a:cs typeface="Arial" panose="020B0604020202020204" pitchFamily="34" charset="0"/>
                </a:rPr>
                <a:t>CECH</a:t>
              </a:r>
              <a:r>
                <a:rPr lang="en-US" sz="900" dirty="0">
                  <a:solidFill>
                    <a:srgbClr val="666666"/>
                  </a:solidFill>
                  <a:cs typeface="Arial" panose="020B0604020202020204" pitchFamily="34" charset="0"/>
                </a:rPr>
                <a:t>: Sponsored by the Centers for Disease Control and Prevention, a designated provider of continuing education contact hours (CECH) in health education by the National Commission for Health Education Credentialing, Inc. This program is designed for Certified Health Education Specialists (CHES) and/or Master Certified Health Education Specialists (MCHES) to receive up to 1.5 total Category I continuing education contact hours. Maximum advanced level continuing education contact hours available are 0. CDC provider number GA0082.</a:t>
              </a:r>
            </a:p>
            <a:p>
              <a:pPr marL="112713" indent="-112713" fontAlgn="base">
                <a:buClr>
                  <a:schemeClr val="accent1">
                    <a:lumMod val="75000"/>
                  </a:schemeClr>
                </a:buClr>
                <a:buSzPct val="60000"/>
                <a:buFont typeface="Century Gothic" panose="020B0502020202020204" pitchFamily="34" charset="0"/>
                <a:buChar char="►"/>
              </a:pPr>
              <a:endParaRPr lang="en-US" sz="9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a:solidFill>
                    <a:srgbClr val="666666"/>
                  </a:solidFill>
                  <a:cs typeface="Arial" panose="020B0604020202020204" pitchFamily="34" charset="0"/>
                </a:rPr>
                <a:t>CPE: </a:t>
              </a:r>
              <a:r>
                <a:rPr lang="en-US" sz="900" dirty="0">
                  <a:solidFill>
                    <a:srgbClr val="666666"/>
                  </a:solidFill>
                  <a:cs typeface="Arial" panose="020B0604020202020204" pitchFamily="34" charset="0"/>
                </a:rPr>
                <a:t>The Centers for Disease Control and Prevention is accredited by the Accreditation Council for Pharmacy Education as a provider of continuing pharmacy education</a:t>
              </a:r>
              <a:r>
                <a:rPr lang="en-US" sz="900" dirty="0" smtClean="0">
                  <a:solidFill>
                    <a:srgbClr val="666666"/>
                  </a:solidFill>
                  <a:cs typeface="Arial" panose="020B0604020202020204" pitchFamily="34" charset="0"/>
                </a:rPr>
                <a:t>.  This </a:t>
              </a:r>
              <a:r>
                <a:rPr lang="en-US" sz="900" dirty="0">
                  <a:solidFill>
                    <a:srgbClr val="666666"/>
                  </a:solidFill>
                  <a:cs typeface="Arial" panose="020B0604020202020204" pitchFamily="34" charset="0"/>
                </a:rPr>
                <a:t>program is a designated event for pharmacists to receive .15 CEUs in pharmacy education. The Universal Activity Number is 0387-9999-16-140-L04-P. </a:t>
              </a:r>
            </a:p>
          </p:txBody>
        </p:sp>
      </p:grpSp>
      <p:grpSp>
        <p:nvGrpSpPr>
          <p:cNvPr id="116" name="Group 115"/>
          <p:cNvGrpSpPr/>
          <p:nvPr/>
        </p:nvGrpSpPr>
        <p:grpSpPr>
          <a:xfrm>
            <a:off x="224650" y="5344065"/>
            <a:ext cx="7534523" cy="367082"/>
            <a:chOff x="237877" y="2836590"/>
            <a:chExt cx="7534523" cy="367082"/>
          </a:xfrm>
        </p:grpSpPr>
        <p:sp>
          <p:nvSpPr>
            <p:cNvPr id="118" name="Rectangle 117"/>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0" name="Rectangle 11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REGISTRATION AND LOGISTICS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2" name="Pentagon 12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117" name="Rectangle 116"/>
          <p:cNvSpPr/>
          <p:nvPr/>
        </p:nvSpPr>
        <p:spPr>
          <a:xfrm>
            <a:off x="142404" y="5701298"/>
            <a:ext cx="3880832" cy="1142982"/>
          </a:xfrm>
          <a:prstGeom prst="rect">
            <a:avLst/>
          </a:prstGeom>
        </p:spPr>
        <p:txBody>
          <a:bodyPr wrap="none" numCol="1" spcCol="91440">
            <a:noAutofit/>
          </a:bodyPr>
          <a:lstStyle/>
          <a:p>
            <a:pPr marL="112713" indent="-112713" fontAlgn="base">
              <a:lnSpc>
                <a:spcPts val="800"/>
              </a:lnSpc>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DATE/TIME: </a:t>
            </a:r>
            <a:r>
              <a:rPr lang="en-US" sz="900" dirty="0" smtClean="0">
                <a:solidFill>
                  <a:srgbClr val="666666"/>
                </a:solidFill>
                <a:cs typeface="Arial" panose="020B0604020202020204" pitchFamily="34" charset="0"/>
              </a:rPr>
              <a:t>Friday, May 6, 2016  </a:t>
            </a:r>
            <a:r>
              <a:rPr lang="en-US" sz="900" dirty="0" smtClean="0">
                <a:solidFill>
                  <a:srgbClr val="666666"/>
                </a:solidFill>
                <a:cs typeface="Arial" panose="020B0604020202020204" pitchFamily="34" charset="0"/>
                <a:sym typeface="Wingdings" panose="05000000000000000000" pitchFamily="2" charset="2"/>
              </a:rPr>
              <a:t>  </a:t>
            </a:r>
            <a:r>
              <a:rPr lang="en-US" sz="900" dirty="0" smtClean="0">
                <a:solidFill>
                  <a:srgbClr val="666666"/>
                </a:solidFill>
                <a:cs typeface="Arial" panose="020B0604020202020204" pitchFamily="34" charset="0"/>
              </a:rPr>
              <a:t>12:00-1:30 P.M. EDT</a:t>
            </a:r>
            <a:br>
              <a:rPr lang="en-US" sz="900" dirty="0" smtClean="0">
                <a:solidFill>
                  <a:srgbClr val="666666"/>
                </a:solidFill>
                <a:cs typeface="Arial" panose="020B0604020202020204" pitchFamily="34" charset="0"/>
              </a:rPr>
            </a:br>
            <a:endParaRPr lang="en-US" sz="900" dirty="0" smtClean="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LOCATION:  </a:t>
            </a:r>
            <a:r>
              <a:rPr lang="en-US" sz="900" dirty="0" smtClean="0">
                <a:solidFill>
                  <a:srgbClr val="666666"/>
                </a:solidFill>
                <a:cs typeface="Arial" panose="020B0604020202020204" pitchFamily="34" charset="0"/>
              </a:rPr>
              <a:t>Rollins </a:t>
            </a:r>
            <a:r>
              <a:rPr lang="en-US" sz="900" dirty="0">
                <a:solidFill>
                  <a:srgbClr val="666666"/>
                </a:solidFill>
                <a:cs typeface="Arial" panose="020B0604020202020204" pitchFamily="34" charset="0"/>
              </a:rPr>
              <a:t>School of Public </a:t>
            </a:r>
            <a:r>
              <a:rPr lang="en-US" sz="900" dirty="0" smtClean="0">
                <a:solidFill>
                  <a:srgbClr val="666666"/>
                </a:solidFill>
                <a:cs typeface="Arial" panose="020B0604020202020204" pitchFamily="34" charset="0"/>
              </a:rPr>
              <a:t>Health </a:t>
            </a:r>
            <a:br>
              <a:rPr lang="en-US" sz="900" dirty="0" smtClean="0">
                <a:solidFill>
                  <a:srgbClr val="666666"/>
                </a:solidFill>
                <a:cs typeface="Arial" panose="020B0604020202020204" pitchFamily="34" charset="0"/>
              </a:rPr>
            </a:br>
            <a:r>
              <a:rPr lang="en-US" sz="900" dirty="0" smtClean="0">
                <a:solidFill>
                  <a:srgbClr val="666666"/>
                </a:solidFill>
                <a:cs typeface="Arial" panose="020B0604020202020204" pitchFamily="34" charset="0"/>
              </a:rPr>
              <a:t>CNR </a:t>
            </a:r>
            <a:r>
              <a:rPr lang="en-US" sz="900" dirty="0">
                <a:solidFill>
                  <a:srgbClr val="666666"/>
                </a:solidFill>
                <a:cs typeface="Arial" panose="020B0604020202020204" pitchFamily="34" charset="0"/>
              </a:rPr>
              <a:t>1000 Auditorium (1st Floor</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r>
              <a:rPr lang="en-US" sz="900" dirty="0" smtClean="0">
                <a:solidFill>
                  <a:srgbClr val="666666"/>
                </a:solidFill>
                <a:cs typeface="Arial" panose="020B0604020202020204" pitchFamily="34" charset="0"/>
              </a:rPr>
              <a:t>1518 </a:t>
            </a:r>
            <a:r>
              <a:rPr lang="en-US" sz="900" dirty="0">
                <a:solidFill>
                  <a:srgbClr val="666666"/>
                </a:solidFill>
                <a:cs typeface="Arial" panose="020B0604020202020204" pitchFamily="34" charset="0"/>
              </a:rPr>
              <a:t>Clifton </a:t>
            </a:r>
            <a:r>
              <a:rPr lang="en-US" sz="900" dirty="0" smtClean="0">
                <a:solidFill>
                  <a:srgbClr val="666666"/>
                </a:solidFill>
                <a:cs typeface="Arial" panose="020B0604020202020204" pitchFamily="34" charset="0"/>
              </a:rPr>
              <a:t>Road, Atlanta</a:t>
            </a:r>
            <a:r>
              <a:rPr lang="en-US" sz="900" dirty="0">
                <a:solidFill>
                  <a:srgbClr val="666666"/>
                </a:solidFill>
                <a:cs typeface="Arial" panose="020B0604020202020204" pitchFamily="34" charset="0"/>
              </a:rPr>
              <a:t>, Georgia </a:t>
            </a:r>
            <a:r>
              <a:rPr lang="en-US" sz="900" dirty="0" smtClean="0">
                <a:solidFill>
                  <a:srgbClr val="666666"/>
                </a:solidFill>
                <a:cs typeface="Arial" panose="020B0604020202020204" pitchFamily="34" charset="0"/>
              </a:rPr>
              <a:t>30322</a:t>
            </a:r>
            <a:br>
              <a:rPr lang="en-US" sz="900" dirty="0" smtClean="0">
                <a:solidFill>
                  <a:srgbClr val="666666"/>
                </a:solidFill>
                <a:cs typeface="Arial" panose="020B0604020202020204" pitchFamily="34" charset="0"/>
              </a:rPr>
            </a:br>
            <a:endParaRPr lang="en-US" sz="900" dirty="0" smtClean="0">
              <a:solidFill>
                <a:srgbClr val="666666"/>
              </a:solidFill>
              <a:cs typeface="Arial" panose="020B0604020202020204" pitchFamily="34" charset="0"/>
            </a:endParaRPr>
          </a:p>
          <a:p>
            <a:pPr marL="112713" indent="-112713" fontAlgn="base">
              <a:lnSpc>
                <a:spcPts val="800"/>
              </a:lnSpc>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CONTACT/PLANNER:  </a:t>
            </a:r>
            <a:r>
              <a:rPr lang="en-US" sz="900" dirty="0" smtClean="0">
                <a:solidFill>
                  <a:srgbClr val="666666"/>
                </a:solidFill>
                <a:cs typeface="Arial" panose="020B0604020202020204" pitchFamily="34" charset="0"/>
              </a:rPr>
              <a:t>Laura Lloyd, </a:t>
            </a:r>
            <a:r>
              <a:rPr lang="en-US" sz="900" b="1" dirty="0" smtClean="0">
                <a:solidFill>
                  <a:schemeClr val="accent1">
                    <a:lumMod val="75000"/>
                  </a:schemeClr>
                </a:solidFill>
                <a:cs typeface="Arial" panose="020B0604020202020204" pitchFamily="34" charset="0"/>
              </a:rPr>
              <a:t>lmlloyd@emory.edu</a:t>
            </a:r>
            <a:br>
              <a:rPr lang="en-US" sz="900" b="1" dirty="0" smtClean="0">
                <a:solidFill>
                  <a:schemeClr val="accent1">
                    <a:lumMod val="75000"/>
                  </a:schemeClr>
                </a:solidFill>
                <a:cs typeface="Arial" panose="020B0604020202020204" pitchFamily="34" charset="0"/>
              </a:rPr>
            </a:br>
            <a:endParaRPr lang="en-US" sz="900" dirty="0" smtClean="0">
              <a:solidFill>
                <a:schemeClr val="accent1">
                  <a:lumMod val="75000"/>
                </a:schemeClr>
              </a:solidFill>
              <a:cs typeface="Arial" panose="020B0604020202020204" pitchFamily="34" charset="0"/>
            </a:endParaRPr>
          </a:p>
        </p:txBody>
      </p:sp>
      <p:grpSp>
        <p:nvGrpSpPr>
          <p:cNvPr id="148" name="Group 147"/>
          <p:cNvGrpSpPr/>
          <p:nvPr/>
        </p:nvGrpSpPr>
        <p:grpSpPr>
          <a:xfrm flipH="1">
            <a:off x="261260" y="3031831"/>
            <a:ext cx="252087" cy="216670"/>
            <a:chOff x="300038" y="3259138"/>
            <a:chExt cx="192087" cy="165100"/>
          </a:xfrm>
        </p:grpSpPr>
        <p:sp>
          <p:nvSpPr>
            <p:cNvPr id="125" name="Freeform 18"/>
            <p:cNvSpPr>
              <a:spLocks/>
            </p:cNvSpPr>
            <p:nvPr/>
          </p:nvSpPr>
          <p:spPr bwMode="auto">
            <a:xfrm>
              <a:off x="368300" y="3282951"/>
              <a:ext cx="103187" cy="71438"/>
            </a:xfrm>
            <a:custGeom>
              <a:avLst/>
              <a:gdLst>
                <a:gd name="T0" fmla="*/ 19 w 447"/>
                <a:gd name="T1" fmla="*/ 309 h 309"/>
                <a:gd name="T2" fmla="*/ 5 w 447"/>
                <a:gd name="T3" fmla="*/ 301 h 309"/>
                <a:gd name="T4" fmla="*/ 10 w 447"/>
                <a:gd name="T5" fmla="*/ 278 h 309"/>
                <a:gd name="T6" fmla="*/ 419 w 447"/>
                <a:gd name="T7" fmla="*/ 5 h 309"/>
                <a:gd name="T8" fmla="*/ 442 w 447"/>
                <a:gd name="T9" fmla="*/ 9 h 309"/>
                <a:gd name="T10" fmla="*/ 437 w 447"/>
                <a:gd name="T11" fmla="*/ 32 h 309"/>
                <a:gd name="T12" fmla="*/ 28 w 447"/>
                <a:gd name="T13" fmla="*/ 306 h 309"/>
                <a:gd name="T14" fmla="*/ 19 w 447"/>
                <a:gd name="T15" fmla="*/ 309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309">
                  <a:moveTo>
                    <a:pt x="19" y="309"/>
                  </a:moveTo>
                  <a:cubicBezTo>
                    <a:pt x="14" y="309"/>
                    <a:pt x="9" y="306"/>
                    <a:pt x="5" y="301"/>
                  </a:cubicBezTo>
                  <a:cubicBezTo>
                    <a:pt x="0" y="293"/>
                    <a:pt x="2" y="283"/>
                    <a:pt x="10" y="278"/>
                  </a:cubicBezTo>
                  <a:cubicBezTo>
                    <a:pt x="419" y="5"/>
                    <a:pt x="419" y="5"/>
                    <a:pt x="419" y="5"/>
                  </a:cubicBezTo>
                  <a:cubicBezTo>
                    <a:pt x="426" y="0"/>
                    <a:pt x="437" y="2"/>
                    <a:pt x="442" y="9"/>
                  </a:cubicBezTo>
                  <a:cubicBezTo>
                    <a:pt x="447" y="17"/>
                    <a:pt x="445" y="27"/>
                    <a:pt x="437" y="32"/>
                  </a:cubicBezTo>
                  <a:cubicBezTo>
                    <a:pt x="28" y="306"/>
                    <a:pt x="28" y="306"/>
                    <a:pt x="28" y="306"/>
                  </a:cubicBezTo>
                  <a:cubicBezTo>
                    <a:pt x="26" y="308"/>
                    <a:pt x="22" y="309"/>
                    <a:pt x="19" y="3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9"/>
            <p:cNvSpPr>
              <a:spLocks/>
            </p:cNvSpPr>
            <p:nvPr/>
          </p:nvSpPr>
          <p:spPr bwMode="auto">
            <a:xfrm>
              <a:off x="415925" y="3287713"/>
              <a:ext cx="11112" cy="33338"/>
            </a:xfrm>
            <a:custGeom>
              <a:avLst/>
              <a:gdLst>
                <a:gd name="T0" fmla="*/ 18 w 47"/>
                <a:gd name="T1" fmla="*/ 146 h 146"/>
                <a:gd name="T2" fmla="*/ 16 w 47"/>
                <a:gd name="T3" fmla="*/ 146 h 146"/>
                <a:gd name="T4" fmla="*/ 1 w 47"/>
                <a:gd name="T5" fmla="*/ 128 h 146"/>
                <a:gd name="T6" fmla="*/ 13 w 47"/>
                <a:gd name="T7" fmla="*/ 16 h 146"/>
                <a:gd name="T8" fmla="*/ 31 w 47"/>
                <a:gd name="T9" fmla="*/ 1 h 146"/>
                <a:gd name="T10" fmla="*/ 46 w 47"/>
                <a:gd name="T11" fmla="*/ 19 h 146"/>
                <a:gd name="T12" fmla="*/ 34 w 47"/>
                <a:gd name="T13" fmla="*/ 132 h 146"/>
                <a:gd name="T14" fmla="*/ 18 w 47"/>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46">
                  <a:moveTo>
                    <a:pt x="18" y="146"/>
                  </a:moveTo>
                  <a:cubicBezTo>
                    <a:pt x="17" y="146"/>
                    <a:pt x="17" y="146"/>
                    <a:pt x="16" y="146"/>
                  </a:cubicBezTo>
                  <a:cubicBezTo>
                    <a:pt x="7" y="145"/>
                    <a:pt x="0" y="137"/>
                    <a:pt x="1" y="128"/>
                  </a:cubicBezTo>
                  <a:cubicBezTo>
                    <a:pt x="13" y="16"/>
                    <a:pt x="13" y="16"/>
                    <a:pt x="13" y="16"/>
                  </a:cubicBezTo>
                  <a:cubicBezTo>
                    <a:pt x="14" y="7"/>
                    <a:pt x="22" y="0"/>
                    <a:pt x="31" y="1"/>
                  </a:cubicBezTo>
                  <a:cubicBezTo>
                    <a:pt x="40" y="2"/>
                    <a:pt x="47" y="10"/>
                    <a:pt x="46" y="19"/>
                  </a:cubicBezTo>
                  <a:cubicBezTo>
                    <a:pt x="34" y="132"/>
                    <a:pt x="34" y="132"/>
                    <a:pt x="34" y="132"/>
                  </a:cubicBezTo>
                  <a:cubicBezTo>
                    <a:pt x="34" y="140"/>
                    <a:pt x="26" y="146"/>
                    <a:pt x="18" y="1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20"/>
            <p:cNvSpPr>
              <a:spLocks/>
            </p:cNvSpPr>
            <p:nvPr/>
          </p:nvSpPr>
          <p:spPr bwMode="auto">
            <a:xfrm>
              <a:off x="417513" y="3259138"/>
              <a:ext cx="50800" cy="36513"/>
            </a:xfrm>
            <a:custGeom>
              <a:avLst/>
              <a:gdLst>
                <a:gd name="T0" fmla="*/ 19 w 215"/>
                <a:gd name="T1" fmla="*/ 157 h 157"/>
                <a:gd name="T2" fmla="*/ 6 w 215"/>
                <a:gd name="T3" fmla="*/ 149 h 157"/>
                <a:gd name="T4" fmla="*/ 10 w 215"/>
                <a:gd name="T5" fmla="*/ 126 h 157"/>
                <a:gd name="T6" fmla="*/ 187 w 215"/>
                <a:gd name="T7" fmla="*/ 5 h 157"/>
                <a:gd name="T8" fmla="*/ 210 w 215"/>
                <a:gd name="T9" fmla="*/ 9 h 157"/>
                <a:gd name="T10" fmla="*/ 205 w 215"/>
                <a:gd name="T11" fmla="*/ 32 h 157"/>
                <a:gd name="T12" fmla="*/ 29 w 215"/>
                <a:gd name="T13" fmla="*/ 154 h 157"/>
                <a:gd name="T14" fmla="*/ 19 w 21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57">
                  <a:moveTo>
                    <a:pt x="19" y="157"/>
                  </a:moveTo>
                  <a:cubicBezTo>
                    <a:pt x="14" y="157"/>
                    <a:pt x="9" y="154"/>
                    <a:pt x="6" y="149"/>
                  </a:cubicBezTo>
                  <a:cubicBezTo>
                    <a:pt x="0" y="142"/>
                    <a:pt x="2" y="132"/>
                    <a:pt x="10" y="126"/>
                  </a:cubicBezTo>
                  <a:cubicBezTo>
                    <a:pt x="187" y="5"/>
                    <a:pt x="187" y="5"/>
                    <a:pt x="187" y="5"/>
                  </a:cubicBezTo>
                  <a:cubicBezTo>
                    <a:pt x="194" y="0"/>
                    <a:pt x="204" y="2"/>
                    <a:pt x="210" y="9"/>
                  </a:cubicBezTo>
                  <a:cubicBezTo>
                    <a:pt x="215" y="17"/>
                    <a:pt x="213" y="27"/>
                    <a:pt x="205" y="32"/>
                  </a:cubicBezTo>
                  <a:cubicBezTo>
                    <a:pt x="29" y="154"/>
                    <a:pt x="29" y="154"/>
                    <a:pt x="29" y="154"/>
                  </a:cubicBezTo>
                  <a:cubicBezTo>
                    <a:pt x="26" y="156"/>
                    <a:pt x="23" y="157"/>
                    <a:pt x="19" y="1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21"/>
            <p:cNvSpPr>
              <a:spLocks/>
            </p:cNvSpPr>
            <p:nvPr/>
          </p:nvSpPr>
          <p:spPr bwMode="auto">
            <a:xfrm>
              <a:off x="458788" y="3259138"/>
              <a:ext cx="12700" cy="31750"/>
            </a:xfrm>
            <a:custGeom>
              <a:avLst/>
              <a:gdLst>
                <a:gd name="T0" fmla="*/ 36 w 54"/>
                <a:gd name="T1" fmla="*/ 140 h 140"/>
                <a:gd name="T2" fmla="*/ 20 w 54"/>
                <a:gd name="T3" fmla="*/ 126 h 140"/>
                <a:gd name="T4" fmla="*/ 1 w 54"/>
                <a:gd name="T5" fmla="*/ 21 h 140"/>
                <a:gd name="T6" fmla="*/ 15 w 54"/>
                <a:gd name="T7" fmla="*/ 2 h 140"/>
                <a:gd name="T8" fmla="*/ 34 w 54"/>
                <a:gd name="T9" fmla="*/ 15 h 140"/>
                <a:gd name="T10" fmla="*/ 52 w 54"/>
                <a:gd name="T11" fmla="*/ 121 h 140"/>
                <a:gd name="T12" fmla="*/ 39 w 54"/>
                <a:gd name="T13" fmla="*/ 140 h 140"/>
                <a:gd name="T14" fmla="*/ 36 w 54"/>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40">
                  <a:moveTo>
                    <a:pt x="36" y="140"/>
                  </a:moveTo>
                  <a:cubicBezTo>
                    <a:pt x="28" y="140"/>
                    <a:pt x="21" y="135"/>
                    <a:pt x="20" y="126"/>
                  </a:cubicBezTo>
                  <a:cubicBezTo>
                    <a:pt x="1" y="21"/>
                    <a:pt x="1" y="21"/>
                    <a:pt x="1" y="21"/>
                  </a:cubicBezTo>
                  <a:cubicBezTo>
                    <a:pt x="0" y="12"/>
                    <a:pt x="6" y="3"/>
                    <a:pt x="15" y="2"/>
                  </a:cubicBezTo>
                  <a:cubicBezTo>
                    <a:pt x="24" y="0"/>
                    <a:pt x="33" y="6"/>
                    <a:pt x="34" y="15"/>
                  </a:cubicBezTo>
                  <a:cubicBezTo>
                    <a:pt x="52" y="121"/>
                    <a:pt x="52" y="121"/>
                    <a:pt x="52" y="121"/>
                  </a:cubicBezTo>
                  <a:cubicBezTo>
                    <a:pt x="54" y="130"/>
                    <a:pt x="48" y="138"/>
                    <a:pt x="39" y="140"/>
                  </a:cubicBezTo>
                  <a:cubicBezTo>
                    <a:pt x="38" y="140"/>
                    <a:pt x="37" y="140"/>
                    <a:pt x="36" y="1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2"/>
            <p:cNvSpPr>
              <a:spLocks/>
            </p:cNvSpPr>
            <p:nvPr/>
          </p:nvSpPr>
          <p:spPr bwMode="auto">
            <a:xfrm>
              <a:off x="417513" y="3316288"/>
              <a:ext cx="33337" cy="14288"/>
            </a:xfrm>
            <a:custGeom>
              <a:avLst/>
              <a:gdLst>
                <a:gd name="T0" fmla="*/ 127 w 145"/>
                <a:gd name="T1" fmla="*/ 66 h 66"/>
                <a:gd name="T2" fmla="*/ 122 w 145"/>
                <a:gd name="T3" fmla="*/ 65 h 66"/>
                <a:gd name="T4" fmla="*/ 14 w 145"/>
                <a:gd name="T5" fmla="*/ 34 h 66"/>
                <a:gd name="T6" fmla="*/ 2 w 145"/>
                <a:gd name="T7" fmla="*/ 14 h 66"/>
                <a:gd name="T8" fmla="*/ 23 w 145"/>
                <a:gd name="T9" fmla="*/ 2 h 66"/>
                <a:gd name="T10" fmla="*/ 131 w 145"/>
                <a:gd name="T11" fmla="*/ 33 h 66"/>
                <a:gd name="T12" fmla="*/ 142 w 145"/>
                <a:gd name="T13" fmla="*/ 54 h 66"/>
                <a:gd name="T14" fmla="*/ 127 w 145"/>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66">
                  <a:moveTo>
                    <a:pt x="127" y="66"/>
                  </a:moveTo>
                  <a:cubicBezTo>
                    <a:pt x="125" y="66"/>
                    <a:pt x="123" y="66"/>
                    <a:pt x="122" y="65"/>
                  </a:cubicBezTo>
                  <a:cubicBezTo>
                    <a:pt x="14" y="34"/>
                    <a:pt x="14" y="34"/>
                    <a:pt x="14" y="34"/>
                  </a:cubicBezTo>
                  <a:cubicBezTo>
                    <a:pt x="5" y="32"/>
                    <a:pt x="0" y="23"/>
                    <a:pt x="2" y="14"/>
                  </a:cubicBezTo>
                  <a:cubicBezTo>
                    <a:pt x="5" y="5"/>
                    <a:pt x="14" y="0"/>
                    <a:pt x="23" y="2"/>
                  </a:cubicBezTo>
                  <a:cubicBezTo>
                    <a:pt x="131" y="33"/>
                    <a:pt x="131" y="33"/>
                    <a:pt x="131" y="33"/>
                  </a:cubicBezTo>
                  <a:cubicBezTo>
                    <a:pt x="140" y="36"/>
                    <a:pt x="145" y="45"/>
                    <a:pt x="142" y="54"/>
                  </a:cubicBezTo>
                  <a:cubicBezTo>
                    <a:pt x="140" y="61"/>
                    <a:pt x="134" y="66"/>
                    <a:pt x="127"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3"/>
            <p:cNvSpPr>
              <a:spLocks/>
            </p:cNvSpPr>
            <p:nvPr/>
          </p:nvSpPr>
          <p:spPr bwMode="auto">
            <a:xfrm>
              <a:off x="442913" y="3295651"/>
              <a:ext cx="49212" cy="34925"/>
            </a:xfrm>
            <a:custGeom>
              <a:avLst/>
              <a:gdLst>
                <a:gd name="T0" fmla="*/ 19 w 216"/>
                <a:gd name="T1" fmla="*/ 154 h 154"/>
                <a:gd name="T2" fmla="*/ 5 w 216"/>
                <a:gd name="T3" fmla="*/ 147 h 154"/>
                <a:gd name="T4" fmla="*/ 10 w 216"/>
                <a:gd name="T5" fmla="*/ 124 h 154"/>
                <a:gd name="T6" fmla="*/ 188 w 216"/>
                <a:gd name="T7" fmla="*/ 5 h 154"/>
                <a:gd name="T8" fmla="*/ 211 w 216"/>
                <a:gd name="T9" fmla="*/ 9 h 154"/>
                <a:gd name="T10" fmla="*/ 206 w 216"/>
                <a:gd name="T11" fmla="*/ 32 h 154"/>
                <a:gd name="T12" fmla="*/ 28 w 216"/>
                <a:gd name="T13" fmla="*/ 151 h 154"/>
                <a:gd name="T14" fmla="*/ 19 w 216"/>
                <a:gd name="T15" fmla="*/ 15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54">
                  <a:moveTo>
                    <a:pt x="19" y="154"/>
                  </a:moveTo>
                  <a:cubicBezTo>
                    <a:pt x="14" y="154"/>
                    <a:pt x="8" y="152"/>
                    <a:pt x="5" y="147"/>
                  </a:cubicBezTo>
                  <a:cubicBezTo>
                    <a:pt x="0" y="139"/>
                    <a:pt x="2" y="129"/>
                    <a:pt x="10" y="124"/>
                  </a:cubicBezTo>
                  <a:cubicBezTo>
                    <a:pt x="188" y="5"/>
                    <a:pt x="188" y="5"/>
                    <a:pt x="188" y="5"/>
                  </a:cubicBezTo>
                  <a:cubicBezTo>
                    <a:pt x="196" y="0"/>
                    <a:pt x="206" y="2"/>
                    <a:pt x="211" y="9"/>
                  </a:cubicBezTo>
                  <a:cubicBezTo>
                    <a:pt x="216" y="17"/>
                    <a:pt x="214" y="27"/>
                    <a:pt x="206" y="32"/>
                  </a:cubicBezTo>
                  <a:cubicBezTo>
                    <a:pt x="28" y="151"/>
                    <a:pt x="28" y="151"/>
                    <a:pt x="28" y="151"/>
                  </a:cubicBezTo>
                  <a:cubicBezTo>
                    <a:pt x="25" y="153"/>
                    <a:pt x="22" y="154"/>
                    <a:pt x="19" y="1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24"/>
            <p:cNvSpPr>
              <a:spLocks/>
            </p:cNvSpPr>
            <p:nvPr/>
          </p:nvSpPr>
          <p:spPr bwMode="auto">
            <a:xfrm>
              <a:off x="463550" y="3282951"/>
              <a:ext cx="28575" cy="20638"/>
            </a:xfrm>
            <a:custGeom>
              <a:avLst/>
              <a:gdLst>
                <a:gd name="T0" fmla="*/ 110 w 129"/>
                <a:gd name="T1" fmla="*/ 92 h 92"/>
                <a:gd name="T2" fmla="*/ 101 w 129"/>
                <a:gd name="T3" fmla="*/ 89 h 92"/>
                <a:gd name="T4" fmla="*/ 10 w 129"/>
                <a:gd name="T5" fmla="*/ 33 h 92"/>
                <a:gd name="T6" fmla="*/ 4 w 129"/>
                <a:gd name="T7" fmla="*/ 10 h 92"/>
                <a:gd name="T8" fmla="*/ 27 w 129"/>
                <a:gd name="T9" fmla="*/ 5 h 92"/>
                <a:gd name="T10" fmla="*/ 118 w 129"/>
                <a:gd name="T11" fmla="*/ 61 h 92"/>
                <a:gd name="T12" fmla="*/ 124 w 129"/>
                <a:gd name="T13" fmla="*/ 84 h 92"/>
                <a:gd name="T14" fmla="*/ 110 w 129"/>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92">
                  <a:moveTo>
                    <a:pt x="110" y="92"/>
                  </a:moveTo>
                  <a:cubicBezTo>
                    <a:pt x="107" y="92"/>
                    <a:pt x="104" y="91"/>
                    <a:pt x="101" y="89"/>
                  </a:cubicBezTo>
                  <a:cubicBezTo>
                    <a:pt x="10" y="33"/>
                    <a:pt x="10" y="33"/>
                    <a:pt x="10" y="33"/>
                  </a:cubicBezTo>
                  <a:cubicBezTo>
                    <a:pt x="2" y="28"/>
                    <a:pt x="0" y="18"/>
                    <a:pt x="4" y="10"/>
                  </a:cubicBezTo>
                  <a:cubicBezTo>
                    <a:pt x="9" y="2"/>
                    <a:pt x="19" y="0"/>
                    <a:pt x="27" y="5"/>
                  </a:cubicBezTo>
                  <a:cubicBezTo>
                    <a:pt x="118" y="61"/>
                    <a:pt x="118" y="61"/>
                    <a:pt x="118" y="61"/>
                  </a:cubicBezTo>
                  <a:cubicBezTo>
                    <a:pt x="126" y="66"/>
                    <a:pt x="129" y="76"/>
                    <a:pt x="124" y="84"/>
                  </a:cubicBezTo>
                  <a:cubicBezTo>
                    <a:pt x="121" y="89"/>
                    <a:pt x="115" y="92"/>
                    <a:pt x="110"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25"/>
            <p:cNvSpPr>
              <a:spLocks/>
            </p:cNvSpPr>
            <p:nvPr/>
          </p:nvSpPr>
          <p:spPr bwMode="auto">
            <a:xfrm>
              <a:off x="334963" y="3313113"/>
              <a:ext cx="76200" cy="76200"/>
            </a:xfrm>
            <a:custGeom>
              <a:avLst/>
              <a:gdLst>
                <a:gd name="T0" fmla="*/ 163 w 327"/>
                <a:gd name="T1" fmla="*/ 327 h 327"/>
                <a:gd name="T2" fmla="*/ 0 w 327"/>
                <a:gd name="T3" fmla="*/ 164 h 327"/>
                <a:gd name="T4" fmla="*/ 163 w 327"/>
                <a:gd name="T5" fmla="*/ 0 h 327"/>
                <a:gd name="T6" fmla="*/ 252 w 327"/>
                <a:gd name="T7" fmla="*/ 27 h 327"/>
                <a:gd name="T8" fmla="*/ 257 w 327"/>
                <a:gd name="T9" fmla="*/ 50 h 327"/>
                <a:gd name="T10" fmla="*/ 234 w 327"/>
                <a:gd name="T11" fmla="*/ 55 h 327"/>
                <a:gd name="T12" fmla="*/ 163 w 327"/>
                <a:gd name="T13" fmla="*/ 34 h 327"/>
                <a:gd name="T14" fmla="*/ 33 w 327"/>
                <a:gd name="T15" fmla="*/ 164 h 327"/>
                <a:gd name="T16" fmla="*/ 163 w 327"/>
                <a:gd name="T17" fmla="*/ 294 h 327"/>
                <a:gd name="T18" fmla="*/ 294 w 327"/>
                <a:gd name="T19" fmla="*/ 164 h 327"/>
                <a:gd name="T20" fmla="*/ 292 w 327"/>
                <a:gd name="T21" fmla="*/ 145 h 327"/>
                <a:gd name="T22" fmla="*/ 306 w 327"/>
                <a:gd name="T23" fmla="*/ 127 h 327"/>
                <a:gd name="T24" fmla="*/ 325 w 327"/>
                <a:gd name="T25" fmla="*/ 141 h 327"/>
                <a:gd name="T26" fmla="*/ 327 w 327"/>
                <a:gd name="T27" fmla="*/ 164 h 327"/>
                <a:gd name="T28" fmla="*/ 163 w 327"/>
                <a:gd name="T2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27">
                  <a:moveTo>
                    <a:pt x="163" y="327"/>
                  </a:moveTo>
                  <a:cubicBezTo>
                    <a:pt x="73" y="327"/>
                    <a:pt x="0" y="254"/>
                    <a:pt x="0" y="164"/>
                  </a:cubicBezTo>
                  <a:cubicBezTo>
                    <a:pt x="0" y="74"/>
                    <a:pt x="73" y="0"/>
                    <a:pt x="163" y="0"/>
                  </a:cubicBezTo>
                  <a:cubicBezTo>
                    <a:pt x="195" y="0"/>
                    <a:pt x="226" y="10"/>
                    <a:pt x="252" y="27"/>
                  </a:cubicBezTo>
                  <a:cubicBezTo>
                    <a:pt x="260" y="32"/>
                    <a:pt x="262" y="42"/>
                    <a:pt x="257" y="50"/>
                  </a:cubicBezTo>
                  <a:cubicBezTo>
                    <a:pt x="252" y="57"/>
                    <a:pt x="242" y="60"/>
                    <a:pt x="234" y="55"/>
                  </a:cubicBezTo>
                  <a:cubicBezTo>
                    <a:pt x="213" y="41"/>
                    <a:pt x="189" y="34"/>
                    <a:pt x="163" y="34"/>
                  </a:cubicBezTo>
                  <a:cubicBezTo>
                    <a:pt x="92" y="34"/>
                    <a:pt x="33" y="92"/>
                    <a:pt x="33" y="164"/>
                  </a:cubicBezTo>
                  <a:cubicBezTo>
                    <a:pt x="33" y="236"/>
                    <a:pt x="92" y="294"/>
                    <a:pt x="163" y="294"/>
                  </a:cubicBezTo>
                  <a:cubicBezTo>
                    <a:pt x="235" y="294"/>
                    <a:pt x="294" y="236"/>
                    <a:pt x="294" y="164"/>
                  </a:cubicBezTo>
                  <a:cubicBezTo>
                    <a:pt x="294" y="158"/>
                    <a:pt x="293" y="152"/>
                    <a:pt x="292" y="145"/>
                  </a:cubicBezTo>
                  <a:cubicBezTo>
                    <a:pt x="291" y="136"/>
                    <a:pt x="297" y="128"/>
                    <a:pt x="306" y="127"/>
                  </a:cubicBezTo>
                  <a:cubicBezTo>
                    <a:pt x="316" y="125"/>
                    <a:pt x="324" y="132"/>
                    <a:pt x="325" y="141"/>
                  </a:cubicBezTo>
                  <a:cubicBezTo>
                    <a:pt x="326" y="149"/>
                    <a:pt x="327" y="156"/>
                    <a:pt x="327" y="164"/>
                  </a:cubicBezTo>
                  <a:cubicBezTo>
                    <a:pt x="327" y="254"/>
                    <a:pt x="254" y="327"/>
                    <a:pt x="163" y="3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26"/>
            <p:cNvSpPr>
              <a:spLocks/>
            </p:cNvSpPr>
            <p:nvPr/>
          </p:nvSpPr>
          <p:spPr bwMode="auto">
            <a:xfrm>
              <a:off x="300038" y="3278188"/>
              <a:ext cx="146050" cy="146050"/>
            </a:xfrm>
            <a:custGeom>
              <a:avLst/>
              <a:gdLst>
                <a:gd name="T0" fmla="*/ 317 w 635"/>
                <a:gd name="T1" fmla="*/ 634 h 634"/>
                <a:gd name="T2" fmla="*/ 0 w 635"/>
                <a:gd name="T3" fmla="*/ 317 h 634"/>
                <a:gd name="T4" fmla="*/ 317 w 635"/>
                <a:gd name="T5" fmla="*/ 0 h 634"/>
                <a:gd name="T6" fmla="*/ 483 w 635"/>
                <a:gd name="T7" fmla="*/ 46 h 634"/>
                <a:gd name="T8" fmla="*/ 488 w 635"/>
                <a:gd name="T9" fmla="*/ 69 h 634"/>
                <a:gd name="T10" fmla="*/ 466 w 635"/>
                <a:gd name="T11" fmla="*/ 75 h 634"/>
                <a:gd name="T12" fmla="*/ 317 w 635"/>
                <a:gd name="T13" fmla="*/ 33 h 634"/>
                <a:gd name="T14" fmla="*/ 34 w 635"/>
                <a:gd name="T15" fmla="*/ 317 h 634"/>
                <a:gd name="T16" fmla="*/ 317 w 635"/>
                <a:gd name="T17" fmla="*/ 601 h 634"/>
                <a:gd name="T18" fmla="*/ 601 w 635"/>
                <a:gd name="T19" fmla="*/ 317 h 634"/>
                <a:gd name="T20" fmla="*/ 597 w 635"/>
                <a:gd name="T21" fmla="*/ 270 h 634"/>
                <a:gd name="T22" fmla="*/ 611 w 635"/>
                <a:gd name="T23" fmla="*/ 251 h 634"/>
                <a:gd name="T24" fmla="*/ 630 w 635"/>
                <a:gd name="T25" fmla="*/ 265 h 634"/>
                <a:gd name="T26" fmla="*/ 635 w 635"/>
                <a:gd name="T27" fmla="*/ 317 h 634"/>
                <a:gd name="T28" fmla="*/ 317 w 635"/>
                <a:gd name="T29" fmla="*/ 63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634">
                  <a:moveTo>
                    <a:pt x="317" y="634"/>
                  </a:moveTo>
                  <a:cubicBezTo>
                    <a:pt x="143" y="634"/>
                    <a:pt x="0" y="492"/>
                    <a:pt x="0" y="317"/>
                  </a:cubicBezTo>
                  <a:cubicBezTo>
                    <a:pt x="0" y="142"/>
                    <a:pt x="143" y="0"/>
                    <a:pt x="317" y="0"/>
                  </a:cubicBezTo>
                  <a:cubicBezTo>
                    <a:pt x="376" y="0"/>
                    <a:pt x="433" y="16"/>
                    <a:pt x="483" y="46"/>
                  </a:cubicBezTo>
                  <a:cubicBezTo>
                    <a:pt x="491" y="51"/>
                    <a:pt x="493" y="61"/>
                    <a:pt x="488" y="69"/>
                  </a:cubicBezTo>
                  <a:cubicBezTo>
                    <a:pt x="484" y="77"/>
                    <a:pt x="473" y="80"/>
                    <a:pt x="466" y="75"/>
                  </a:cubicBezTo>
                  <a:cubicBezTo>
                    <a:pt x="421" y="47"/>
                    <a:pt x="370" y="33"/>
                    <a:pt x="317" y="33"/>
                  </a:cubicBezTo>
                  <a:cubicBezTo>
                    <a:pt x="161" y="33"/>
                    <a:pt x="34" y="160"/>
                    <a:pt x="34" y="317"/>
                  </a:cubicBezTo>
                  <a:cubicBezTo>
                    <a:pt x="34" y="473"/>
                    <a:pt x="161" y="601"/>
                    <a:pt x="317" y="601"/>
                  </a:cubicBezTo>
                  <a:cubicBezTo>
                    <a:pt x="474" y="601"/>
                    <a:pt x="601" y="473"/>
                    <a:pt x="601" y="317"/>
                  </a:cubicBezTo>
                  <a:cubicBezTo>
                    <a:pt x="601" y="301"/>
                    <a:pt x="600" y="286"/>
                    <a:pt x="597" y="270"/>
                  </a:cubicBezTo>
                  <a:cubicBezTo>
                    <a:pt x="596" y="261"/>
                    <a:pt x="602" y="253"/>
                    <a:pt x="611" y="251"/>
                  </a:cubicBezTo>
                  <a:cubicBezTo>
                    <a:pt x="620" y="250"/>
                    <a:pt x="629" y="256"/>
                    <a:pt x="630" y="265"/>
                  </a:cubicBezTo>
                  <a:cubicBezTo>
                    <a:pt x="633" y="282"/>
                    <a:pt x="635" y="299"/>
                    <a:pt x="635" y="317"/>
                  </a:cubicBezTo>
                  <a:cubicBezTo>
                    <a:pt x="635" y="492"/>
                    <a:pt x="492" y="634"/>
                    <a:pt x="317" y="6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Oval 27"/>
            <p:cNvSpPr>
              <a:spLocks noChangeArrowheads="1"/>
            </p:cNvSpPr>
            <p:nvPr/>
          </p:nvSpPr>
          <p:spPr bwMode="auto">
            <a:xfrm>
              <a:off x="365125" y="3343276"/>
              <a:ext cx="15875" cy="158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6" name="Group 45"/>
          <p:cNvGrpSpPr/>
          <p:nvPr/>
        </p:nvGrpSpPr>
        <p:grpSpPr>
          <a:xfrm>
            <a:off x="4142625" y="5828361"/>
            <a:ext cx="3506743" cy="703161"/>
            <a:chOff x="4142625" y="6119640"/>
            <a:chExt cx="3506743" cy="703161"/>
          </a:xfrm>
        </p:grpSpPr>
        <p:sp>
          <p:nvSpPr>
            <p:cNvPr id="33" name="Pentagon 32">
              <a:hlinkClick r:id="rId6" highlightClick="1"/>
            </p:cNvPr>
            <p:cNvSpPr/>
            <p:nvPr/>
          </p:nvSpPr>
          <p:spPr>
            <a:xfrm>
              <a:off x="4142625" y="6119640"/>
              <a:ext cx="3506743" cy="703161"/>
            </a:xfrm>
            <a:prstGeom prst="homePlate">
              <a:avLst>
                <a:gd name="adj" fmla="val 25806"/>
              </a:avLst>
            </a:prstGeom>
            <a:solidFill>
              <a:schemeClr val="accent1">
                <a:lumMod val="75000"/>
              </a:schemeClr>
            </a:solidFill>
            <a:ln/>
            <a:effectLst>
              <a:outerShdw blurRad="38100" dist="25400" dir="48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nvGrpSpPr>
            <p:cNvPr id="43" name="Group 42"/>
            <p:cNvGrpSpPr/>
            <p:nvPr/>
          </p:nvGrpSpPr>
          <p:grpSpPr>
            <a:xfrm>
              <a:off x="4262014" y="6165496"/>
              <a:ext cx="3267964" cy="609347"/>
              <a:chOff x="4179584" y="6165496"/>
              <a:chExt cx="3267964" cy="609347"/>
            </a:xfrm>
          </p:grpSpPr>
          <p:sp>
            <p:nvSpPr>
              <p:cNvPr id="29" name="Rectangle 28"/>
              <p:cNvSpPr/>
              <p:nvPr/>
            </p:nvSpPr>
            <p:spPr>
              <a:xfrm>
                <a:off x="4179584" y="6405511"/>
                <a:ext cx="3267964" cy="369332"/>
              </a:xfrm>
              <a:prstGeom prst="rect">
                <a:avLst/>
              </a:prstGeom>
            </p:spPr>
            <p:txBody>
              <a:bodyPr wrap="square">
                <a:spAutoFit/>
              </a:bodyPr>
              <a:lstStyle/>
              <a:p>
                <a:r>
                  <a:rPr lang="en-US" sz="900" dirty="0" smtClean="0">
                    <a:solidFill>
                      <a:schemeClr val="bg1"/>
                    </a:solidFill>
                  </a:rPr>
                  <a:t>www.cvent.com/events/2016-georgia-legislative-update-and-the-impact-on-public-health/</a:t>
                </a:r>
                <a:endParaRPr lang="en-US" sz="900" dirty="0">
                  <a:solidFill>
                    <a:schemeClr val="bg1"/>
                  </a:solidFill>
                </a:endParaRPr>
              </a:p>
            </p:txBody>
          </p:sp>
          <p:sp>
            <p:nvSpPr>
              <p:cNvPr id="41" name="Rectangle 40"/>
              <p:cNvSpPr/>
              <p:nvPr/>
            </p:nvSpPr>
            <p:spPr>
              <a:xfrm>
                <a:off x="4179584" y="6165496"/>
                <a:ext cx="2728632" cy="307777"/>
              </a:xfrm>
              <a:prstGeom prst="rect">
                <a:avLst/>
              </a:prstGeom>
            </p:spPr>
            <p:txBody>
              <a:bodyPr wrap="none">
                <a:spAutoFit/>
              </a:bodyPr>
              <a:lstStyle/>
              <a:p>
                <a:r>
                  <a:rPr lang="en-US" sz="1400" dirty="0" smtClean="0">
                    <a:solidFill>
                      <a:schemeClr val="bg1"/>
                    </a:solidFill>
                    <a:latin typeface="Gotham Book" panose="02000603040000020004" pitchFamily="2" charset="0"/>
                    <a:cs typeface="Arial" panose="020B0604020202020204" pitchFamily="34" charset="0"/>
                  </a:rPr>
                  <a:t>REGISTER FOR THIS EVENT</a:t>
                </a:r>
                <a:endParaRPr lang="en-US" sz="1400" dirty="0">
                  <a:latin typeface="Gotham Book" panose="02000603040000020004" pitchFamily="2" charset="0"/>
                </a:endParaRPr>
              </a:p>
            </p:txBody>
          </p:sp>
        </p:grpSp>
      </p:grpSp>
      <p:grpSp>
        <p:nvGrpSpPr>
          <p:cNvPr id="62" name="Group 61"/>
          <p:cNvGrpSpPr/>
          <p:nvPr/>
        </p:nvGrpSpPr>
        <p:grpSpPr>
          <a:xfrm>
            <a:off x="192889" y="9498226"/>
            <a:ext cx="7606217" cy="515990"/>
            <a:chOff x="192889" y="9498226"/>
            <a:chExt cx="7606217" cy="515990"/>
          </a:xfrm>
        </p:grpSpPr>
        <p:pic>
          <p:nvPicPr>
            <p:cNvPr id="63" name="Picture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42637" y="9498226"/>
              <a:ext cx="1256469" cy="515990"/>
            </a:xfrm>
            <a:prstGeom prst="rect">
              <a:avLst/>
            </a:prstGeom>
          </p:spPr>
        </p:pic>
        <p:sp>
          <p:nvSpPr>
            <p:cNvPr id="64" name="Rectangle 63"/>
            <p:cNvSpPr/>
            <p:nvPr/>
          </p:nvSpPr>
          <p:spPr>
            <a:xfrm>
              <a:off x="3163608" y="9621569"/>
              <a:ext cx="2277437" cy="269304"/>
            </a:xfrm>
            <a:prstGeom prst="rect">
              <a:avLst/>
            </a:prstGeom>
          </p:spPr>
          <p:txBody>
            <a:bodyPr wrap="square">
              <a:spAutoFit/>
            </a:bodyPr>
            <a:lstStyle/>
            <a:p>
              <a:pPr algn="ctr">
                <a:lnSpc>
                  <a:spcPct val="115000"/>
                </a:lnSpc>
              </a:pPr>
              <a:r>
                <a:rPr lang="en-US" sz="1000" dirty="0" smtClean="0">
                  <a:solidFill>
                    <a:srgbClr val="1F4E79"/>
                  </a:solidFill>
                  <a:effectLst/>
                  <a:latin typeface="Gotham Book" panose="02000603040000020004" pitchFamily="2" charset="0"/>
                  <a:ea typeface="Calibri" panose="020F0502020204030204" pitchFamily="34" charset="0"/>
                  <a:cs typeface="Arial" panose="020B0604020202020204" pitchFamily="34" charset="0"/>
                </a:rPr>
                <a:t>www.sph.emory.edu/r4phtc</a:t>
              </a:r>
              <a:endParaRPr lang="en-US" sz="1000" dirty="0">
                <a:solidFill>
                  <a:srgbClr val="1F4E79"/>
                </a:solidFill>
                <a:effectLst/>
                <a:latin typeface="Gotham Book" panose="02000603040000020004" pitchFamily="2" charset="0"/>
                <a:ea typeface="Calibri" panose="020F0502020204030204" pitchFamily="34" charset="0"/>
                <a:cs typeface="Arial" panose="020B0604020202020204" pitchFamily="34" charset="0"/>
              </a:endParaRPr>
            </a:p>
          </p:txBody>
        </p:sp>
        <p:pic>
          <p:nvPicPr>
            <p:cNvPr id="65" name="Picture 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2889" y="9509517"/>
              <a:ext cx="2485529" cy="493409"/>
            </a:xfrm>
            <a:prstGeom prst="rect">
              <a:avLst/>
            </a:prstGeom>
          </p:spPr>
        </p:pic>
      </p:grpSp>
      <p:pic>
        <p:nvPicPr>
          <p:cNvPr id="66" name="Picture 6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9772" y="231082"/>
            <a:ext cx="3974598" cy="789008"/>
          </a:xfrm>
          <a:prstGeom prst="rect">
            <a:avLst/>
          </a:prstGeom>
        </p:spPr>
      </p:pic>
    </p:spTree>
    <p:extLst>
      <p:ext uri="{BB962C8B-B14F-4D97-AF65-F5344CB8AC3E}">
        <p14:creationId xmlns:p14="http://schemas.microsoft.com/office/powerpoint/2010/main" val="325324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772" y="231082"/>
            <a:ext cx="3974598" cy="789008"/>
          </a:xfrm>
          <a:prstGeom prst="rect">
            <a:avLst/>
          </a:prstGeom>
        </p:spPr>
      </p:pic>
      <p:sp>
        <p:nvSpPr>
          <p:cNvPr id="14" name="Rectangle 13"/>
          <p:cNvSpPr/>
          <p:nvPr/>
        </p:nvSpPr>
        <p:spPr>
          <a:xfrm>
            <a:off x="155630" y="1015213"/>
            <a:ext cx="7691195" cy="338554"/>
          </a:xfrm>
          <a:prstGeom prst="rect">
            <a:avLst/>
          </a:prstGeom>
        </p:spPr>
        <p:txBody>
          <a:bodyPr wrap="square">
            <a:spAutoFit/>
          </a:bodyPr>
          <a:lstStyle/>
          <a:p>
            <a:pPr algn="ctr"/>
            <a:r>
              <a:rPr lang="en-US" sz="16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“The 2016 </a:t>
            </a:r>
            <a:r>
              <a:rPr lang="en-US" sz="1600" b="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Georgia Legislative Update and the Impact on Public </a:t>
            </a:r>
            <a:r>
              <a:rPr lang="en-US" sz="16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Health”</a:t>
            </a:r>
            <a:endParaRPr lang="en-US" sz="16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3732" y="2586814"/>
            <a:ext cx="278586" cy="214467"/>
          </a:xfrm>
          <a:prstGeom prst="rect">
            <a:avLst/>
          </a:prstGeom>
        </p:spPr>
      </p:pic>
      <p:grpSp>
        <p:nvGrpSpPr>
          <p:cNvPr id="28" name="Group 27"/>
          <p:cNvGrpSpPr/>
          <p:nvPr/>
        </p:nvGrpSpPr>
        <p:grpSpPr>
          <a:xfrm>
            <a:off x="237877" y="1397606"/>
            <a:ext cx="7534521" cy="447419"/>
            <a:chOff x="237877" y="2285441"/>
            <a:chExt cx="7534521" cy="447419"/>
          </a:xfrm>
        </p:grpSpPr>
        <p:sp>
          <p:nvSpPr>
            <p:cNvPr id="70" name="Rectangle 69"/>
            <p:cNvSpPr/>
            <p:nvPr/>
          </p:nvSpPr>
          <p:spPr>
            <a:xfrm>
              <a:off x="237877" y="2285441"/>
              <a:ext cx="7534521" cy="4474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37877" y="2356801"/>
              <a:ext cx="7534521" cy="304699"/>
            </a:xfrm>
            <a:prstGeom prst="rect">
              <a:avLst/>
            </a:prstGeom>
          </p:spPr>
          <p:txBody>
            <a:bodyPr wrap="square">
              <a:spAutoFit/>
            </a:bodyPr>
            <a:lstStyle/>
            <a:p>
              <a:pPr algn="ctr">
                <a:lnSpc>
                  <a:spcPct val="115000"/>
                </a:lnSpc>
              </a:pPr>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Friday, May 6, 2016   |   12:00-1:30 p.m. </a:t>
              </a:r>
              <a:r>
                <a:rPr lang="en-US" sz="1000" dirty="0">
                  <a:solidFill>
                    <a:schemeClr val="bg1"/>
                  </a:solidFill>
                  <a:latin typeface="Gotham Book" panose="02000603040000020004" pitchFamily="2" charset="0"/>
                  <a:ea typeface="Calibri" panose="020F0502020204030204" pitchFamily="34" charset="0"/>
                  <a:cs typeface="Arial" panose="020B0604020202020204" pitchFamily="34" charset="0"/>
                </a:rPr>
                <a:t>EDT</a:t>
              </a:r>
              <a:r>
                <a:rPr lang="en-US" sz="1200" dirty="0">
                  <a:solidFill>
                    <a:schemeClr val="bg1"/>
                  </a:solidFill>
                  <a:latin typeface="Gotham Book" panose="02000603040000020004" pitchFamily="2" charset="0"/>
                  <a:ea typeface="Calibri" panose="020F0502020204030204" pitchFamily="34" charset="0"/>
                  <a:cs typeface="Arial" panose="020B0604020202020204" pitchFamily="34" charset="0"/>
                </a:rPr>
                <a:t> </a:t>
              </a:r>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  |   Rollins </a:t>
              </a:r>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School of Public Health</a:t>
              </a:r>
              <a:endParaRPr lang="en-US" sz="20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grpSp>
      <p:grpSp>
        <p:nvGrpSpPr>
          <p:cNvPr id="38" name="Group 37"/>
          <p:cNvGrpSpPr/>
          <p:nvPr/>
        </p:nvGrpSpPr>
        <p:grpSpPr>
          <a:xfrm>
            <a:off x="155630" y="1946248"/>
            <a:ext cx="7691195" cy="959926"/>
            <a:chOff x="155630" y="2762159"/>
            <a:chExt cx="7691195" cy="959926"/>
          </a:xfrm>
        </p:grpSpPr>
        <p:grpSp>
          <p:nvGrpSpPr>
            <p:cNvPr id="31" name="Group 30"/>
            <p:cNvGrpSpPr/>
            <p:nvPr/>
          </p:nvGrpSpPr>
          <p:grpSpPr>
            <a:xfrm>
              <a:off x="237877" y="2762159"/>
              <a:ext cx="7534523" cy="367082"/>
              <a:chOff x="237877" y="2836590"/>
              <a:chExt cx="7534523" cy="367082"/>
            </a:xfrm>
          </p:grpSpPr>
          <p:sp>
            <p:nvSpPr>
              <p:cNvPr id="115" name="Rectangle 114"/>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2850851"/>
                <a:ext cx="2446703" cy="278153"/>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COURSE DESCRIPTION</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72" name="Rectangle 71"/>
            <p:cNvSpPr/>
            <p:nvPr/>
          </p:nvSpPr>
          <p:spPr>
            <a:xfrm>
              <a:off x="155630" y="3075754"/>
              <a:ext cx="7691195" cy="646331"/>
            </a:xfrm>
            <a:prstGeom prst="rect">
              <a:avLst/>
            </a:prstGeom>
          </p:spPr>
          <p:txBody>
            <a:bodyPr wrap="square">
              <a:spAutoFit/>
            </a:bodyPr>
            <a:lstStyle/>
            <a:p>
              <a:r>
                <a:rPr lang="en-US" sz="900" dirty="0" smtClean="0">
                  <a:solidFill>
                    <a:schemeClr val="tx1">
                      <a:lumMod val="65000"/>
                      <a:lumOff val="35000"/>
                    </a:schemeClr>
                  </a:solidFill>
                  <a:ea typeface="Calibri" panose="020F0502020204030204" pitchFamily="34" charset="0"/>
                  <a:cs typeface="Arial" panose="020B0604020202020204" pitchFamily="34" charset="0"/>
                </a:rPr>
                <a:t>The </a:t>
              </a:r>
              <a:r>
                <a:rPr lang="en-US" sz="900" dirty="0">
                  <a:solidFill>
                    <a:schemeClr val="tx1">
                      <a:lumMod val="65000"/>
                      <a:lumOff val="35000"/>
                    </a:schemeClr>
                  </a:solidFill>
                  <a:ea typeface="Calibri" panose="020F0502020204030204" pitchFamily="34" charset="0"/>
                  <a:cs typeface="Arial" panose="020B0604020202020204" pitchFamily="34" charset="0"/>
                </a:rPr>
                <a:t>2016 Georgia Legislative Update and the Impact on Public Health” lecture will be a sort of “hot off the press” recap of the 2016 Georgia Legislative Session.  Scott will provide an update of the session, including the status of legislation and appropriations that impact public health in Georgia.  He will also provide some insight into the prospects for the 2017 session and how the political scene may impact public health.  Lastly, he will leave us with some strategies for promoting public health in our local communities and across the state. </a:t>
              </a:r>
              <a:endParaRPr lang="en-US" sz="900" dirty="0">
                <a:solidFill>
                  <a:schemeClr val="tx1">
                    <a:lumMod val="65000"/>
                    <a:lumOff val="35000"/>
                  </a:schemeClr>
                </a:solidFill>
                <a:effectLst/>
                <a:ea typeface="Calibri" panose="020F0502020204030204" pitchFamily="34" charset="0"/>
                <a:cs typeface="Arial" panose="020B0604020202020204" pitchFamily="34" charset="0"/>
              </a:endParaRPr>
            </a:p>
          </p:txBody>
        </p:sp>
      </p:grpSp>
      <p:sp>
        <p:nvSpPr>
          <p:cNvPr id="73" name="Rectangle 72"/>
          <p:cNvSpPr/>
          <p:nvPr/>
        </p:nvSpPr>
        <p:spPr>
          <a:xfrm>
            <a:off x="4412974" y="358102"/>
            <a:ext cx="3613792" cy="483023"/>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448998" y="357135"/>
            <a:ext cx="3504314" cy="461665"/>
          </a:xfrm>
          <a:prstGeom prst="rect">
            <a:avLst/>
          </a:prstGeom>
        </p:spPr>
        <p:txBody>
          <a:bodyPr wrap="square">
            <a:spAutoFit/>
          </a:bodyPr>
          <a:lstStyle/>
          <a:p>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Please Join Us For an Upcoming:</a:t>
            </a:r>
          </a:p>
          <a:p>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MODELS OF EXCELLENCE LECTURE</a:t>
            </a:r>
            <a:endParaRPr lang="en-US" sz="12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sp>
        <p:nvSpPr>
          <p:cNvPr id="136" name="Rectangle 135"/>
          <p:cNvSpPr/>
          <p:nvPr/>
        </p:nvSpPr>
        <p:spPr>
          <a:xfrm>
            <a:off x="237517" y="3729546"/>
            <a:ext cx="3773071" cy="923330"/>
          </a:xfrm>
          <a:prstGeom prst="rect">
            <a:avLst/>
          </a:prstGeom>
        </p:spPr>
        <p:txBody>
          <a:bodyPr wrap="square">
            <a:spAutoFit/>
          </a:bodyPr>
          <a:lstStyle/>
          <a:p>
            <a:pPr fontAlgn="base">
              <a:buClr>
                <a:schemeClr val="accent1">
                  <a:lumMod val="75000"/>
                </a:schemeClr>
              </a:buClr>
              <a:buSzPct val="60000"/>
            </a:pPr>
            <a:r>
              <a:rPr lang="en-US" sz="900" dirty="0">
                <a:solidFill>
                  <a:srgbClr val="666666"/>
                </a:solidFill>
                <a:cs typeface="Arial" panose="020B0604020202020204" pitchFamily="34" charset="0"/>
              </a:rPr>
              <a:t>By the end of </a:t>
            </a:r>
            <a:r>
              <a:rPr lang="en-US" sz="900" b="1" dirty="0">
                <a:solidFill>
                  <a:srgbClr val="666666"/>
                </a:solidFill>
                <a:cs typeface="Arial" panose="020B0604020202020204" pitchFamily="34" charset="0"/>
              </a:rPr>
              <a:t>the lecture series</a:t>
            </a:r>
            <a:r>
              <a:rPr lang="en-US" sz="900" dirty="0">
                <a:solidFill>
                  <a:srgbClr val="666666"/>
                </a:solidFill>
                <a:cs typeface="Arial" panose="020B0604020202020204" pitchFamily="34" charset="0"/>
              </a:rPr>
              <a:t>, participants will be able to:</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Select sources of public health data and information</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Use a variety of approaches to disseminate public health information</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Apply knowledge towards the program planning process</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Identify methods to ensure that public health initiatives/programs continue to achieve stated goals</a:t>
            </a:r>
            <a:r>
              <a:rPr lang="en-US" sz="900" dirty="0" smtClean="0">
                <a:solidFill>
                  <a:srgbClr val="666666"/>
                </a:solidFill>
                <a:cs typeface="Arial" panose="020B0604020202020204" pitchFamily="34" charset="0"/>
              </a:rPr>
              <a:t>.</a:t>
            </a:r>
          </a:p>
        </p:txBody>
      </p:sp>
      <p:sp>
        <p:nvSpPr>
          <p:cNvPr id="82" name="Rectangle 81"/>
          <p:cNvSpPr/>
          <p:nvPr/>
        </p:nvSpPr>
        <p:spPr>
          <a:xfrm>
            <a:off x="679707" y="295628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3" name="Rectangle 82"/>
          <p:cNvSpPr/>
          <p:nvPr/>
        </p:nvSpPr>
        <p:spPr>
          <a:xfrm>
            <a:off x="240289" y="2954060"/>
            <a:ext cx="7544077"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72944" y="2968321"/>
            <a:ext cx="2446703" cy="269304"/>
          </a:xfrm>
          <a:prstGeom prst="rect">
            <a:avLst/>
          </a:prstGeom>
        </p:spPr>
        <p:txBody>
          <a:bodyPr wrap="square">
            <a:spAutoFit/>
          </a:bodyPr>
          <a:lstStyle/>
          <a:p>
            <a:pPr>
              <a:lnSpc>
                <a:spcPct val="115000"/>
              </a:lnSpc>
            </a:pPr>
            <a:r>
              <a:rPr lang="en-US" sz="1000" dirty="0" smtClean="0">
                <a:solidFill>
                  <a:schemeClr val="bg1"/>
                </a:solidFill>
                <a:latin typeface="Gotham" panose="02000504050000020004" pitchFamily="2" charset="0"/>
                <a:ea typeface="Calibri" panose="020F0502020204030204" pitchFamily="34" charset="0"/>
                <a:cs typeface="Arial" panose="020B0604020202020204" pitchFamily="34" charset="0"/>
              </a:rPr>
              <a:t>GOALS AND OBJECTIVES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5" name="Pentagon 84"/>
          <p:cNvSpPr/>
          <p:nvPr/>
        </p:nvSpPr>
        <p:spPr>
          <a:xfrm>
            <a:off x="237877" y="295428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3930930" y="3729546"/>
            <a:ext cx="3847655" cy="1200329"/>
          </a:xfrm>
          <a:prstGeom prst="rect">
            <a:avLst/>
          </a:prstGeom>
        </p:spPr>
        <p:txBody>
          <a:bodyPr wrap="square">
            <a:spAutoFit/>
          </a:bodyPr>
          <a:lstStyle/>
          <a:p>
            <a:pPr fontAlgn="base">
              <a:buClr>
                <a:schemeClr val="accent1">
                  <a:lumMod val="75000"/>
                </a:schemeClr>
              </a:buClr>
              <a:buSzPct val="60000"/>
            </a:pPr>
            <a:r>
              <a:rPr lang="en-US" sz="900" dirty="0" smtClean="0">
                <a:solidFill>
                  <a:srgbClr val="666666"/>
                </a:solidFill>
                <a:cs typeface="Arial" panose="020B0604020202020204" pitchFamily="34" charset="0"/>
              </a:rPr>
              <a:t>By </a:t>
            </a:r>
            <a:r>
              <a:rPr lang="en-US" sz="900" dirty="0">
                <a:solidFill>
                  <a:srgbClr val="666666"/>
                </a:solidFill>
                <a:cs typeface="Arial" panose="020B0604020202020204" pitchFamily="34" charset="0"/>
              </a:rPr>
              <a:t>the end of this </a:t>
            </a:r>
            <a:r>
              <a:rPr lang="en-US" sz="900" b="1" dirty="0">
                <a:solidFill>
                  <a:srgbClr val="666666"/>
                </a:solidFill>
                <a:cs typeface="Arial" panose="020B0604020202020204" pitchFamily="34" charset="0"/>
              </a:rPr>
              <a:t>specific lecture</a:t>
            </a:r>
            <a:r>
              <a:rPr lang="en-US" sz="900" dirty="0">
                <a:solidFill>
                  <a:srgbClr val="666666"/>
                </a:solidFill>
                <a:cs typeface="Arial" panose="020B0604020202020204" pitchFamily="34" charset="0"/>
              </a:rPr>
              <a:t>, participants will be able to:</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Describe the status of 2016 Georgia legislation and appropriations that have an impact on public health;</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Explain the public health-related issues likely to be relevant in the 2017 session;</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Identify ways to promote public health in their local communities as well as the state; and, </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Discuss Georgia’s political scene as it might impact public </a:t>
            </a:r>
            <a:r>
              <a:rPr lang="en-US" sz="900" dirty="0" smtClean="0">
                <a:solidFill>
                  <a:srgbClr val="666666"/>
                </a:solidFill>
                <a:cs typeface="Arial" panose="020B0604020202020204" pitchFamily="34" charset="0"/>
              </a:rPr>
              <a:t>health</a:t>
            </a:r>
          </a:p>
        </p:txBody>
      </p:sp>
      <p:sp>
        <p:nvSpPr>
          <p:cNvPr id="36" name="Rectangle 35"/>
          <p:cNvSpPr/>
          <p:nvPr/>
        </p:nvSpPr>
        <p:spPr>
          <a:xfrm>
            <a:off x="155630" y="3270067"/>
            <a:ext cx="7570149" cy="507831"/>
          </a:xfrm>
          <a:prstGeom prst="rect">
            <a:avLst/>
          </a:prstGeom>
        </p:spPr>
        <p:txBody>
          <a:bodyPr wrap="square">
            <a:spAutoFit/>
          </a:bodyPr>
          <a:lstStyle/>
          <a:p>
            <a:r>
              <a:rPr lang="en-US" sz="900" dirty="0">
                <a:solidFill>
                  <a:schemeClr val="tx1">
                    <a:lumMod val="65000"/>
                    <a:lumOff val="35000"/>
                  </a:schemeClr>
                </a:solidFill>
                <a:latin typeface="+mj-lt"/>
              </a:rPr>
              <a:t>The </a:t>
            </a:r>
            <a:r>
              <a:rPr lang="en-US" sz="900" b="1" dirty="0">
                <a:solidFill>
                  <a:schemeClr val="tx1">
                    <a:lumMod val="65000"/>
                    <a:lumOff val="35000"/>
                  </a:schemeClr>
                </a:solidFill>
                <a:latin typeface="+mj-lt"/>
              </a:rPr>
              <a:t>Models of Excellence</a:t>
            </a:r>
            <a:r>
              <a:rPr lang="en-US" sz="900" dirty="0">
                <a:solidFill>
                  <a:schemeClr val="tx1">
                    <a:lumMod val="65000"/>
                    <a:lumOff val="35000"/>
                  </a:schemeClr>
                </a:solidFill>
                <a:latin typeface="+mj-lt"/>
              </a:rPr>
              <a:t> lecture series highlights current public health issues or topics. The goal of the series is to explore the connection between innovation and public health practice as well as identify ways in which public health practitioners and health science faculty can facilitate the translation of innovation into practice.</a:t>
            </a:r>
          </a:p>
        </p:txBody>
      </p:sp>
      <p:sp>
        <p:nvSpPr>
          <p:cNvPr id="93" name="Rectangle 92"/>
          <p:cNvSpPr/>
          <p:nvPr/>
        </p:nvSpPr>
        <p:spPr>
          <a:xfrm>
            <a:off x="155630" y="4887255"/>
            <a:ext cx="7691195" cy="369332"/>
          </a:xfrm>
          <a:prstGeom prst="rect">
            <a:avLst/>
          </a:prstGeom>
        </p:spPr>
        <p:txBody>
          <a:bodyPr wrap="square">
            <a:spAutoFit/>
          </a:bodyPr>
          <a:lstStyle/>
          <a:p>
            <a:r>
              <a:rPr lang="en-US" sz="900" b="1" dirty="0">
                <a:solidFill>
                  <a:schemeClr val="tx1">
                    <a:lumMod val="65000"/>
                    <a:lumOff val="35000"/>
                  </a:schemeClr>
                </a:solidFill>
                <a:latin typeface="+mj-lt"/>
              </a:rPr>
              <a:t>Target Audience: </a:t>
            </a:r>
            <a:r>
              <a:rPr lang="en-US" sz="900" dirty="0">
                <a:solidFill>
                  <a:schemeClr val="tx1">
                    <a:lumMod val="65000"/>
                    <a:lumOff val="35000"/>
                  </a:schemeClr>
                </a:solidFill>
                <a:latin typeface="+mj-lt"/>
              </a:rPr>
              <a:t>Public health professionals, health educators, program planners, nurses, pharmacists, physicians, academic faculty, instructional designers, trainers and educators from a variety of public health disciplines. </a:t>
            </a:r>
          </a:p>
        </p:txBody>
      </p:sp>
      <p:grpSp>
        <p:nvGrpSpPr>
          <p:cNvPr id="40" name="Group 39"/>
          <p:cNvGrpSpPr/>
          <p:nvPr/>
        </p:nvGrpSpPr>
        <p:grpSpPr>
          <a:xfrm>
            <a:off x="155630" y="6778411"/>
            <a:ext cx="7691195" cy="2716706"/>
            <a:chOff x="155630" y="6574176"/>
            <a:chExt cx="7691195" cy="2716706"/>
          </a:xfrm>
        </p:grpSpPr>
        <p:grpSp>
          <p:nvGrpSpPr>
            <p:cNvPr id="97" name="Group 96"/>
            <p:cNvGrpSpPr/>
            <p:nvPr/>
          </p:nvGrpSpPr>
          <p:grpSpPr>
            <a:xfrm>
              <a:off x="237877" y="6574176"/>
              <a:ext cx="7534523" cy="367082"/>
              <a:chOff x="237877" y="2836590"/>
              <a:chExt cx="7534523" cy="367082"/>
            </a:xfrm>
          </p:grpSpPr>
          <p:sp>
            <p:nvSpPr>
              <p:cNvPr id="99" name="Rectangle 98"/>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0" name="Rectangle 9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CONTINUING EDUCATION CREDITS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2" name="Pentagon 10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394" y="2899898"/>
                <a:ext cx="257239" cy="196122"/>
              </a:xfrm>
              <a:prstGeom prst="rect">
                <a:avLst/>
              </a:prstGeom>
            </p:spPr>
          </p:pic>
        </p:grpSp>
        <p:sp>
          <p:nvSpPr>
            <p:cNvPr id="98" name="Rectangle 97"/>
            <p:cNvSpPr/>
            <p:nvPr/>
          </p:nvSpPr>
          <p:spPr>
            <a:xfrm>
              <a:off x="155630" y="6878246"/>
              <a:ext cx="7691195" cy="2412636"/>
            </a:xfrm>
            <a:prstGeom prst="rect">
              <a:avLst/>
            </a:prstGeom>
          </p:spPr>
          <p:txBody>
            <a:bodyPr wrap="none" numCol="2" spcCol="91440">
              <a:noAutofit/>
            </a:bodyPr>
            <a:lstStyle/>
            <a:p>
              <a:pPr marL="112713" indent="-112713" fontAlgn="base">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CME</a:t>
              </a:r>
              <a:r>
                <a:rPr lang="en-US" sz="900" b="1" dirty="0">
                  <a:solidFill>
                    <a:srgbClr val="666666"/>
                  </a:solidFill>
                  <a:cs typeface="Arial" panose="020B0604020202020204" pitchFamily="34" charset="0"/>
                </a:rPr>
                <a:t>: </a:t>
              </a:r>
              <a:r>
                <a:rPr lang="en-US" sz="900" dirty="0">
                  <a:solidFill>
                    <a:srgbClr val="666666"/>
                  </a:solidFill>
                  <a:cs typeface="Arial" panose="020B0604020202020204" pitchFamily="34" charset="0"/>
                </a:rPr>
                <a:t>This activity has been planned and implemented in accordance with the Essential Areas and policies of the Accreditation Council for Continuing Medical Education through the joint sponsorship of the Centers for Disease Control &amp; Prevention and School of Public Health, Emory University. The Centers for Disease Control and Prevention is accredited by the Accreditation Council for Continuing Medical Education (ACCME®) to provide continuing medical education for physicians</a:t>
              </a:r>
              <a:r>
                <a:rPr lang="en-US" sz="900" dirty="0" smtClean="0">
                  <a:solidFill>
                    <a:srgbClr val="666666"/>
                  </a:solidFill>
                  <a:cs typeface="Arial" panose="020B0604020202020204" pitchFamily="34" charset="0"/>
                </a:rPr>
                <a:t>.  The </a:t>
              </a:r>
              <a:r>
                <a:rPr lang="en-US" sz="900" dirty="0">
                  <a:solidFill>
                    <a:srgbClr val="666666"/>
                  </a:solidFill>
                  <a:cs typeface="Arial" panose="020B0604020202020204" pitchFamily="34" charset="0"/>
                </a:rPr>
                <a:t>Centers for Disease Control and Prevention designates this live educational activity for a maximum of 1.5 AMA PRA Category 1 Credits™. Physicians should only claim credit commensurate with the extent of their participation in the activity</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endParaRPr lang="en-US" sz="9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a:solidFill>
                    <a:srgbClr val="666666"/>
                  </a:solidFill>
                  <a:cs typeface="Arial" panose="020B0604020202020204" pitchFamily="34" charset="0"/>
                </a:rPr>
                <a:t>CNE: </a:t>
              </a:r>
              <a:r>
                <a:rPr lang="en-US" sz="900" dirty="0">
                  <a:solidFill>
                    <a:srgbClr val="666666"/>
                  </a:solidFill>
                  <a:cs typeface="Arial" panose="020B0604020202020204" pitchFamily="34" charset="0"/>
                </a:rPr>
                <a:t>The Centers for Disease Control and Prevention is accredited as a provider of Continuing Nursing Education by the American Nurses Credentialing Center's Commission on Accreditation</a:t>
              </a:r>
              <a:r>
                <a:rPr lang="en-US" sz="900" dirty="0" smtClean="0">
                  <a:solidFill>
                    <a:srgbClr val="666666"/>
                  </a:solidFill>
                  <a:cs typeface="Arial" panose="020B0604020202020204" pitchFamily="34" charset="0"/>
                </a:rPr>
                <a:t>.  This </a:t>
              </a:r>
              <a:r>
                <a:rPr lang="en-US" sz="900" dirty="0">
                  <a:solidFill>
                    <a:srgbClr val="666666"/>
                  </a:solidFill>
                  <a:cs typeface="Arial" panose="020B0604020202020204" pitchFamily="34" charset="0"/>
                </a:rPr>
                <a:t>activity provides 1.5 contact hours</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endParaRPr lang="en-US" sz="9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a:solidFill>
                    <a:srgbClr val="666666"/>
                  </a:solidFill>
                  <a:cs typeface="Arial" panose="020B0604020202020204" pitchFamily="34" charset="0"/>
                </a:rPr>
                <a:t>IACET CEU: </a:t>
              </a:r>
              <a:r>
                <a:rPr lang="en-US" sz="900" dirty="0">
                  <a:solidFill>
                    <a:srgbClr val="666666"/>
                  </a:solidFill>
                  <a:cs typeface="Arial" panose="020B0604020202020204" pitchFamily="34" charset="0"/>
                </a:rPr>
                <a:t>The Centers for Disease Control and Prevention is authorized by IACET to offer 0.2 CEU's for this program</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endParaRPr lang="en-US" sz="9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a:solidFill>
                    <a:srgbClr val="666666"/>
                  </a:solidFill>
                  <a:cs typeface="Arial" panose="020B0604020202020204" pitchFamily="34" charset="0"/>
                </a:rPr>
                <a:t>CECH</a:t>
              </a:r>
              <a:r>
                <a:rPr lang="en-US" sz="900" dirty="0">
                  <a:solidFill>
                    <a:srgbClr val="666666"/>
                  </a:solidFill>
                  <a:cs typeface="Arial" panose="020B0604020202020204" pitchFamily="34" charset="0"/>
                </a:rPr>
                <a:t>: Sponsored by the Centers for Disease Control and Prevention, a designated provider of continuing education contact hours (CECH) in health education by the National Commission for Health Education Credentialing, Inc. This program is designed for Certified Health Education Specialists (CHES) and/or Master Certified Health Education Specialists (MCHES) to receive up to 1.5 total Category I continuing education contact hours. Maximum advanced level continuing education contact hours available are 0. CDC provider number GA0082.</a:t>
              </a:r>
            </a:p>
            <a:p>
              <a:pPr marL="112713" indent="-112713" fontAlgn="base">
                <a:buClr>
                  <a:schemeClr val="accent1">
                    <a:lumMod val="75000"/>
                  </a:schemeClr>
                </a:buClr>
                <a:buSzPct val="60000"/>
                <a:buFont typeface="Century Gothic" panose="020B0502020202020204" pitchFamily="34" charset="0"/>
                <a:buChar char="►"/>
              </a:pPr>
              <a:endParaRPr lang="en-US" sz="9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a:solidFill>
                    <a:srgbClr val="666666"/>
                  </a:solidFill>
                  <a:cs typeface="Arial" panose="020B0604020202020204" pitchFamily="34" charset="0"/>
                </a:rPr>
                <a:t>CPE: </a:t>
              </a:r>
              <a:r>
                <a:rPr lang="en-US" sz="900" dirty="0">
                  <a:solidFill>
                    <a:srgbClr val="666666"/>
                  </a:solidFill>
                  <a:cs typeface="Arial" panose="020B0604020202020204" pitchFamily="34" charset="0"/>
                </a:rPr>
                <a:t>The Centers for Disease Control and Prevention is accredited by the Accreditation Council for Pharmacy Education as a provider of continuing pharmacy education</a:t>
              </a:r>
              <a:r>
                <a:rPr lang="en-US" sz="900" dirty="0" smtClean="0">
                  <a:solidFill>
                    <a:srgbClr val="666666"/>
                  </a:solidFill>
                  <a:cs typeface="Arial" panose="020B0604020202020204" pitchFamily="34" charset="0"/>
                </a:rPr>
                <a:t>.  This </a:t>
              </a:r>
              <a:r>
                <a:rPr lang="en-US" sz="900" dirty="0">
                  <a:solidFill>
                    <a:srgbClr val="666666"/>
                  </a:solidFill>
                  <a:cs typeface="Arial" panose="020B0604020202020204" pitchFamily="34" charset="0"/>
                </a:rPr>
                <a:t>program is a designated event for pharmacists to receive .15 CEUs in pharmacy education. The Universal Activity Number is 0387-9999-16-140-L04-P. </a:t>
              </a:r>
            </a:p>
          </p:txBody>
        </p:sp>
      </p:grpSp>
      <p:grpSp>
        <p:nvGrpSpPr>
          <p:cNvPr id="116" name="Group 115"/>
          <p:cNvGrpSpPr/>
          <p:nvPr/>
        </p:nvGrpSpPr>
        <p:grpSpPr>
          <a:xfrm>
            <a:off x="224650" y="5301535"/>
            <a:ext cx="7534523" cy="367082"/>
            <a:chOff x="237877" y="2836590"/>
            <a:chExt cx="7534523" cy="367082"/>
          </a:xfrm>
        </p:grpSpPr>
        <p:sp>
          <p:nvSpPr>
            <p:cNvPr id="118" name="Rectangle 117"/>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0" name="Rectangle 11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REGISTRATION AND LOGISTICS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2" name="Pentagon 12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117" name="Rectangle 116"/>
          <p:cNvSpPr/>
          <p:nvPr/>
        </p:nvSpPr>
        <p:spPr>
          <a:xfrm>
            <a:off x="142404" y="5658768"/>
            <a:ext cx="3880832" cy="1142982"/>
          </a:xfrm>
          <a:prstGeom prst="rect">
            <a:avLst/>
          </a:prstGeom>
        </p:spPr>
        <p:txBody>
          <a:bodyPr wrap="none" numCol="1" spcCol="91440">
            <a:noAutofit/>
          </a:bodyPr>
          <a:lstStyle/>
          <a:p>
            <a:pPr marL="112713" indent="-112713" fontAlgn="base">
              <a:lnSpc>
                <a:spcPts val="800"/>
              </a:lnSpc>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DATE/TIME: </a:t>
            </a:r>
            <a:r>
              <a:rPr lang="en-US" sz="900" dirty="0" smtClean="0">
                <a:solidFill>
                  <a:srgbClr val="666666"/>
                </a:solidFill>
                <a:cs typeface="Arial" panose="020B0604020202020204" pitchFamily="34" charset="0"/>
              </a:rPr>
              <a:t>Friday, May 6, 2016  </a:t>
            </a:r>
            <a:r>
              <a:rPr lang="en-US" sz="900" dirty="0" smtClean="0">
                <a:solidFill>
                  <a:srgbClr val="666666"/>
                </a:solidFill>
                <a:cs typeface="Arial" panose="020B0604020202020204" pitchFamily="34" charset="0"/>
                <a:sym typeface="Wingdings" panose="05000000000000000000" pitchFamily="2" charset="2"/>
              </a:rPr>
              <a:t>  </a:t>
            </a:r>
            <a:r>
              <a:rPr lang="en-US" sz="900" dirty="0" smtClean="0">
                <a:solidFill>
                  <a:srgbClr val="666666"/>
                </a:solidFill>
                <a:cs typeface="Arial" panose="020B0604020202020204" pitchFamily="34" charset="0"/>
              </a:rPr>
              <a:t>12:00-1:30 P.M. EDT</a:t>
            </a:r>
            <a:br>
              <a:rPr lang="en-US" sz="900" dirty="0" smtClean="0">
                <a:solidFill>
                  <a:srgbClr val="666666"/>
                </a:solidFill>
                <a:cs typeface="Arial" panose="020B0604020202020204" pitchFamily="34" charset="0"/>
              </a:rPr>
            </a:br>
            <a:endParaRPr lang="en-US" sz="900" dirty="0" smtClean="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LOCATION:  </a:t>
            </a:r>
            <a:r>
              <a:rPr lang="en-US" sz="900" dirty="0" smtClean="0">
                <a:solidFill>
                  <a:srgbClr val="666666"/>
                </a:solidFill>
                <a:cs typeface="Arial" panose="020B0604020202020204" pitchFamily="34" charset="0"/>
              </a:rPr>
              <a:t>Rollins </a:t>
            </a:r>
            <a:r>
              <a:rPr lang="en-US" sz="900" dirty="0">
                <a:solidFill>
                  <a:srgbClr val="666666"/>
                </a:solidFill>
                <a:cs typeface="Arial" panose="020B0604020202020204" pitchFamily="34" charset="0"/>
              </a:rPr>
              <a:t>School of Public </a:t>
            </a:r>
            <a:r>
              <a:rPr lang="en-US" sz="900" dirty="0" smtClean="0">
                <a:solidFill>
                  <a:srgbClr val="666666"/>
                </a:solidFill>
                <a:cs typeface="Arial" panose="020B0604020202020204" pitchFamily="34" charset="0"/>
              </a:rPr>
              <a:t>Health </a:t>
            </a:r>
            <a:br>
              <a:rPr lang="en-US" sz="900" dirty="0" smtClean="0">
                <a:solidFill>
                  <a:srgbClr val="666666"/>
                </a:solidFill>
                <a:cs typeface="Arial" panose="020B0604020202020204" pitchFamily="34" charset="0"/>
              </a:rPr>
            </a:br>
            <a:r>
              <a:rPr lang="en-US" sz="900" dirty="0" smtClean="0">
                <a:solidFill>
                  <a:srgbClr val="666666"/>
                </a:solidFill>
                <a:cs typeface="Arial" panose="020B0604020202020204" pitchFamily="34" charset="0"/>
              </a:rPr>
              <a:t>CNR </a:t>
            </a:r>
            <a:r>
              <a:rPr lang="en-US" sz="900" dirty="0">
                <a:solidFill>
                  <a:srgbClr val="666666"/>
                </a:solidFill>
                <a:cs typeface="Arial" panose="020B0604020202020204" pitchFamily="34" charset="0"/>
              </a:rPr>
              <a:t>1000 Auditorium (1st Floor</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r>
              <a:rPr lang="en-US" sz="900" dirty="0" smtClean="0">
                <a:solidFill>
                  <a:srgbClr val="666666"/>
                </a:solidFill>
                <a:cs typeface="Arial" panose="020B0604020202020204" pitchFamily="34" charset="0"/>
              </a:rPr>
              <a:t>1518 </a:t>
            </a:r>
            <a:r>
              <a:rPr lang="en-US" sz="900" dirty="0">
                <a:solidFill>
                  <a:srgbClr val="666666"/>
                </a:solidFill>
                <a:cs typeface="Arial" panose="020B0604020202020204" pitchFamily="34" charset="0"/>
              </a:rPr>
              <a:t>Clifton </a:t>
            </a:r>
            <a:r>
              <a:rPr lang="en-US" sz="900" dirty="0" smtClean="0">
                <a:solidFill>
                  <a:srgbClr val="666666"/>
                </a:solidFill>
                <a:cs typeface="Arial" panose="020B0604020202020204" pitchFamily="34" charset="0"/>
              </a:rPr>
              <a:t>Road, Atlanta</a:t>
            </a:r>
            <a:r>
              <a:rPr lang="en-US" sz="900" dirty="0">
                <a:solidFill>
                  <a:srgbClr val="666666"/>
                </a:solidFill>
                <a:cs typeface="Arial" panose="020B0604020202020204" pitchFamily="34" charset="0"/>
              </a:rPr>
              <a:t>, Georgia </a:t>
            </a:r>
            <a:r>
              <a:rPr lang="en-US" sz="900" dirty="0" smtClean="0">
                <a:solidFill>
                  <a:srgbClr val="666666"/>
                </a:solidFill>
                <a:cs typeface="Arial" panose="020B0604020202020204" pitchFamily="34" charset="0"/>
              </a:rPr>
              <a:t>30322</a:t>
            </a:r>
            <a:br>
              <a:rPr lang="en-US" sz="900" dirty="0" smtClean="0">
                <a:solidFill>
                  <a:srgbClr val="666666"/>
                </a:solidFill>
                <a:cs typeface="Arial" panose="020B0604020202020204" pitchFamily="34" charset="0"/>
              </a:rPr>
            </a:br>
            <a:endParaRPr lang="en-US" sz="900" dirty="0" smtClean="0">
              <a:solidFill>
                <a:srgbClr val="666666"/>
              </a:solidFill>
              <a:cs typeface="Arial" panose="020B0604020202020204" pitchFamily="34" charset="0"/>
            </a:endParaRPr>
          </a:p>
          <a:p>
            <a:pPr marL="112713" indent="-112713" fontAlgn="base">
              <a:lnSpc>
                <a:spcPts val="800"/>
              </a:lnSpc>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CONTACT/PLANNER:  </a:t>
            </a:r>
            <a:r>
              <a:rPr lang="en-US" sz="900" dirty="0" smtClean="0">
                <a:solidFill>
                  <a:srgbClr val="666666"/>
                </a:solidFill>
                <a:cs typeface="Arial" panose="020B0604020202020204" pitchFamily="34" charset="0"/>
              </a:rPr>
              <a:t>Laura Lloyd, </a:t>
            </a:r>
            <a:r>
              <a:rPr lang="en-US" sz="900" b="1" dirty="0" smtClean="0">
                <a:solidFill>
                  <a:schemeClr val="accent1">
                    <a:lumMod val="75000"/>
                  </a:schemeClr>
                </a:solidFill>
                <a:cs typeface="Arial" panose="020B0604020202020204" pitchFamily="34" charset="0"/>
              </a:rPr>
              <a:t>lmlloyd@emory.edu</a:t>
            </a:r>
            <a:br>
              <a:rPr lang="en-US" sz="900" b="1" dirty="0" smtClean="0">
                <a:solidFill>
                  <a:schemeClr val="accent1">
                    <a:lumMod val="75000"/>
                  </a:schemeClr>
                </a:solidFill>
                <a:cs typeface="Arial" panose="020B0604020202020204" pitchFamily="34" charset="0"/>
              </a:rPr>
            </a:br>
            <a:endParaRPr lang="en-US" sz="900" dirty="0" smtClean="0">
              <a:solidFill>
                <a:schemeClr val="accent1">
                  <a:lumMod val="75000"/>
                </a:schemeClr>
              </a:solidFill>
              <a:cs typeface="Arial" panose="020B0604020202020204" pitchFamily="34" charset="0"/>
            </a:endParaRPr>
          </a:p>
        </p:txBody>
      </p:sp>
      <p:grpSp>
        <p:nvGrpSpPr>
          <p:cNvPr id="46" name="Group 45"/>
          <p:cNvGrpSpPr/>
          <p:nvPr/>
        </p:nvGrpSpPr>
        <p:grpSpPr>
          <a:xfrm>
            <a:off x="4142625" y="5785831"/>
            <a:ext cx="3506743" cy="703161"/>
            <a:chOff x="4142625" y="6119640"/>
            <a:chExt cx="3506743" cy="703161"/>
          </a:xfrm>
        </p:grpSpPr>
        <p:sp>
          <p:nvSpPr>
            <p:cNvPr id="33" name="Pentagon 32">
              <a:hlinkClick r:id="" action="ppaction://noaction" highlightClick="1"/>
            </p:cNvPr>
            <p:cNvSpPr/>
            <p:nvPr/>
          </p:nvSpPr>
          <p:spPr>
            <a:xfrm>
              <a:off x="4142625" y="6119640"/>
              <a:ext cx="3506743" cy="703161"/>
            </a:xfrm>
            <a:prstGeom prst="homePlate">
              <a:avLst>
                <a:gd name="adj" fmla="val 25806"/>
              </a:avLst>
            </a:prstGeom>
            <a:solidFill>
              <a:schemeClr val="accent1">
                <a:lumMod val="75000"/>
              </a:schemeClr>
            </a:solidFill>
            <a:ln/>
            <a:effectLst>
              <a:outerShdw blurRad="38100" dist="25400" dir="48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nvGrpSpPr>
            <p:cNvPr id="43" name="Group 42"/>
            <p:cNvGrpSpPr/>
            <p:nvPr/>
          </p:nvGrpSpPr>
          <p:grpSpPr>
            <a:xfrm>
              <a:off x="4262014" y="6165496"/>
              <a:ext cx="3267964" cy="609347"/>
              <a:chOff x="4179584" y="6165496"/>
              <a:chExt cx="3267964" cy="609347"/>
            </a:xfrm>
          </p:grpSpPr>
          <p:sp>
            <p:nvSpPr>
              <p:cNvPr id="29" name="Rectangle 28"/>
              <p:cNvSpPr/>
              <p:nvPr/>
            </p:nvSpPr>
            <p:spPr>
              <a:xfrm>
                <a:off x="4179584" y="6405511"/>
                <a:ext cx="3267964" cy="369332"/>
              </a:xfrm>
              <a:prstGeom prst="rect">
                <a:avLst/>
              </a:prstGeom>
            </p:spPr>
            <p:txBody>
              <a:bodyPr wrap="square">
                <a:spAutoFit/>
              </a:bodyPr>
              <a:lstStyle/>
              <a:p>
                <a:r>
                  <a:rPr lang="en-US" sz="900" dirty="0" smtClean="0">
                    <a:solidFill>
                      <a:schemeClr val="bg1"/>
                    </a:solidFill>
                  </a:rPr>
                  <a:t>www.cvent.com/events/2016-georgia-legislative-update-and-the-impact-on-public-health/</a:t>
                </a:r>
                <a:endParaRPr lang="en-US" sz="900" dirty="0">
                  <a:solidFill>
                    <a:schemeClr val="bg1"/>
                  </a:solidFill>
                </a:endParaRPr>
              </a:p>
            </p:txBody>
          </p:sp>
          <p:sp>
            <p:nvSpPr>
              <p:cNvPr id="41" name="Rectangle 40">
                <a:hlinkClick r:id="rId7"/>
              </p:cNvPr>
              <p:cNvSpPr/>
              <p:nvPr/>
            </p:nvSpPr>
            <p:spPr>
              <a:xfrm>
                <a:off x="4179584" y="6165496"/>
                <a:ext cx="2728632" cy="307777"/>
              </a:xfrm>
              <a:prstGeom prst="rect">
                <a:avLst/>
              </a:prstGeom>
            </p:spPr>
            <p:txBody>
              <a:bodyPr wrap="none">
                <a:spAutoFit/>
              </a:bodyPr>
              <a:lstStyle/>
              <a:p>
                <a:r>
                  <a:rPr lang="en-US" sz="1400" dirty="0" smtClean="0">
                    <a:solidFill>
                      <a:schemeClr val="bg1"/>
                    </a:solidFill>
                    <a:latin typeface="Gotham Book" panose="02000603040000020004" pitchFamily="2" charset="0"/>
                    <a:cs typeface="Arial" panose="020B0604020202020204" pitchFamily="34" charset="0"/>
                  </a:rPr>
                  <a:t>REGISTER FOR THIS EVENT</a:t>
                </a:r>
                <a:endParaRPr lang="en-US" sz="1400" dirty="0">
                  <a:latin typeface="Gotham Book" panose="02000603040000020004" pitchFamily="2" charset="0"/>
                </a:endParaRPr>
              </a:p>
            </p:txBody>
          </p:sp>
        </p:grpSp>
      </p:grpSp>
      <p:grpSp>
        <p:nvGrpSpPr>
          <p:cNvPr id="148" name="Group 147"/>
          <p:cNvGrpSpPr/>
          <p:nvPr/>
        </p:nvGrpSpPr>
        <p:grpSpPr>
          <a:xfrm flipH="1">
            <a:off x="261260" y="2989301"/>
            <a:ext cx="252087" cy="216670"/>
            <a:chOff x="300038" y="3259138"/>
            <a:chExt cx="192087" cy="165100"/>
          </a:xfrm>
        </p:grpSpPr>
        <p:sp>
          <p:nvSpPr>
            <p:cNvPr id="125" name="Freeform 18"/>
            <p:cNvSpPr>
              <a:spLocks/>
            </p:cNvSpPr>
            <p:nvPr/>
          </p:nvSpPr>
          <p:spPr bwMode="auto">
            <a:xfrm>
              <a:off x="368300" y="3282951"/>
              <a:ext cx="103187" cy="71438"/>
            </a:xfrm>
            <a:custGeom>
              <a:avLst/>
              <a:gdLst>
                <a:gd name="T0" fmla="*/ 19 w 447"/>
                <a:gd name="T1" fmla="*/ 309 h 309"/>
                <a:gd name="T2" fmla="*/ 5 w 447"/>
                <a:gd name="T3" fmla="*/ 301 h 309"/>
                <a:gd name="T4" fmla="*/ 10 w 447"/>
                <a:gd name="T5" fmla="*/ 278 h 309"/>
                <a:gd name="T6" fmla="*/ 419 w 447"/>
                <a:gd name="T7" fmla="*/ 5 h 309"/>
                <a:gd name="T8" fmla="*/ 442 w 447"/>
                <a:gd name="T9" fmla="*/ 9 h 309"/>
                <a:gd name="T10" fmla="*/ 437 w 447"/>
                <a:gd name="T11" fmla="*/ 32 h 309"/>
                <a:gd name="T12" fmla="*/ 28 w 447"/>
                <a:gd name="T13" fmla="*/ 306 h 309"/>
                <a:gd name="T14" fmla="*/ 19 w 447"/>
                <a:gd name="T15" fmla="*/ 309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309">
                  <a:moveTo>
                    <a:pt x="19" y="309"/>
                  </a:moveTo>
                  <a:cubicBezTo>
                    <a:pt x="14" y="309"/>
                    <a:pt x="9" y="306"/>
                    <a:pt x="5" y="301"/>
                  </a:cubicBezTo>
                  <a:cubicBezTo>
                    <a:pt x="0" y="293"/>
                    <a:pt x="2" y="283"/>
                    <a:pt x="10" y="278"/>
                  </a:cubicBezTo>
                  <a:cubicBezTo>
                    <a:pt x="419" y="5"/>
                    <a:pt x="419" y="5"/>
                    <a:pt x="419" y="5"/>
                  </a:cubicBezTo>
                  <a:cubicBezTo>
                    <a:pt x="426" y="0"/>
                    <a:pt x="437" y="2"/>
                    <a:pt x="442" y="9"/>
                  </a:cubicBezTo>
                  <a:cubicBezTo>
                    <a:pt x="447" y="17"/>
                    <a:pt x="445" y="27"/>
                    <a:pt x="437" y="32"/>
                  </a:cubicBezTo>
                  <a:cubicBezTo>
                    <a:pt x="28" y="306"/>
                    <a:pt x="28" y="306"/>
                    <a:pt x="28" y="306"/>
                  </a:cubicBezTo>
                  <a:cubicBezTo>
                    <a:pt x="26" y="308"/>
                    <a:pt x="22" y="309"/>
                    <a:pt x="19" y="3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9"/>
            <p:cNvSpPr>
              <a:spLocks/>
            </p:cNvSpPr>
            <p:nvPr/>
          </p:nvSpPr>
          <p:spPr bwMode="auto">
            <a:xfrm>
              <a:off x="415925" y="3287713"/>
              <a:ext cx="11112" cy="33338"/>
            </a:xfrm>
            <a:custGeom>
              <a:avLst/>
              <a:gdLst>
                <a:gd name="T0" fmla="*/ 18 w 47"/>
                <a:gd name="T1" fmla="*/ 146 h 146"/>
                <a:gd name="T2" fmla="*/ 16 w 47"/>
                <a:gd name="T3" fmla="*/ 146 h 146"/>
                <a:gd name="T4" fmla="*/ 1 w 47"/>
                <a:gd name="T5" fmla="*/ 128 h 146"/>
                <a:gd name="T6" fmla="*/ 13 w 47"/>
                <a:gd name="T7" fmla="*/ 16 h 146"/>
                <a:gd name="T8" fmla="*/ 31 w 47"/>
                <a:gd name="T9" fmla="*/ 1 h 146"/>
                <a:gd name="T10" fmla="*/ 46 w 47"/>
                <a:gd name="T11" fmla="*/ 19 h 146"/>
                <a:gd name="T12" fmla="*/ 34 w 47"/>
                <a:gd name="T13" fmla="*/ 132 h 146"/>
                <a:gd name="T14" fmla="*/ 18 w 47"/>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46">
                  <a:moveTo>
                    <a:pt x="18" y="146"/>
                  </a:moveTo>
                  <a:cubicBezTo>
                    <a:pt x="17" y="146"/>
                    <a:pt x="17" y="146"/>
                    <a:pt x="16" y="146"/>
                  </a:cubicBezTo>
                  <a:cubicBezTo>
                    <a:pt x="7" y="145"/>
                    <a:pt x="0" y="137"/>
                    <a:pt x="1" y="128"/>
                  </a:cubicBezTo>
                  <a:cubicBezTo>
                    <a:pt x="13" y="16"/>
                    <a:pt x="13" y="16"/>
                    <a:pt x="13" y="16"/>
                  </a:cubicBezTo>
                  <a:cubicBezTo>
                    <a:pt x="14" y="7"/>
                    <a:pt x="22" y="0"/>
                    <a:pt x="31" y="1"/>
                  </a:cubicBezTo>
                  <a:cubicBezTo>
                    <a:pt x="40" y="2"/>
                    <a:pt x="47" y="10"/>
                    <a:pt x="46" y="19"/>
                  </a:cubicBezTo>
                  <a:cubicBezTo>
                    <a:pt x="34" y="132"/>
                    <a:pt x="34" y="132"/>
                    <a:pt x="34" y="132"/>
                  </a:cubicBezTo>
                  <a:cubicBezTo>
                    <a:pt x="34" y="140"/>
                    <a:pt x="26" y="146"/>
                    <a:pt x="18" y="1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20"/>
            <p:cNvSpPr>
              <a:spLocks/>
            </p:cNvSpPr>
            <p:nvPr/>
          </p:nvSpPr>
          <p:spPr bwMode="auto">
            <a:xfrm>
              <a:off x="417513" y="3259138"/>
              <a:ext cx="50800" cy="36513"/>
            </a:xfrm>
            <a:custGeom>
              <a:avLst/>
              <a:gdLst>
                <a:gd name="T0" fmla="*/ 19 w 215"/>
                <a:gd name="T1" fmla="*/ 157 h 157"/>
                <a:gd name="T2" fmla="*/ 6 w 215"/>
                <a:gd name="T3" fmla="*/ 149 h 157"/>
                <a:gd name="T4" fmla="*/ 10 w 215"/>
                <a:gd name="T5" fmla="*/ 126 h 157"/>
                <a:gd name="T6" fmla="*/ 187 w 215"/>
                <a:gd name="T7" fmla="*/ 5 h 157"/>
                <a:gd name="T8" fmla="*/ 210 w 215"/>
                <a:gd name="T9" fmla="*/ 9 h 157"/>
                <a:gd name="T10" fmla="*/ 205 w 215"/>
                <a:gd name="T11" fmla="*/ 32 h 157"/>
                <a:gd name="T12" fmla="*/ 29 w 215"/>
                <a:gd name="T13" fmla="*/ 154 h 157"/>
                <a:gd name="T14" fmla="*/ 19 w 21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57">
                  <a:moveTo>
                    <a:pt x="19" y="157"/>
                  </a:moveTo>
                  <a:cubicBezTo>
                    <a:pt x="14" y="157"/>
                    <a:pt x="9" y="154"/>
                    <a:pt x="6" y="149"/>
                  </a:cubicBezTo>
                  <a:cubicBezTo>
                    <a:pt x="0" y="142"/>
                    <a:pt x="2" y="132"/>
                    <a:pt x="10" y="126"/>
                  </a:cubicBezTo>
                  <a:cubicBezTo>
                    <a:pt x="187" y="5"/>
                    <a:pt x="187" y="5"/>
                    <a:pt x="187" y="5"/>
                  </a:cubicBezTo>
                  <a:cubicBezTo>
                    <a:pt x="194" y="0"/>
                    <a:pt x="204" y="2"/>
                    <a:pt x="210" y="9"/>
                  </a:cubicBezTo>
                  <a:cubicBezTo>
                    <a:pt x="215" y="17"/>
                    <a:pt x="213" y="27"/>
                    <a:pt x="205" y="32"/>
                  </a:cubicBezTo>
                  <a:cubicBezTo>
                    <a:pt x="29" y="154"/>
                    <a:pt x="29" y="154"/>
                    <a:pt x="29" y="154"/>
                  </a:cubicBezTo>
                  <a:cubicBezTo>
                    <a:pt x="26" y="156"/>
                    <a:pt x="23" y="157"/>
                    <a:pt x="19" y="1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21"/>
            <p:cNvSpPr>
              <a:spLocks/>
            </p:cNvSpPr>
            <p:nvPr/>
          </p:nvSpPr>
          <p:spPr bwMode="auto">
            <a:xfrm>
              <a:off x="458788" y="3259138"/>
              <a:ext cx="12700" cy="31750"/>
            </a:xfrm>
            <a:custGeom>
              <a:avLst/>
              <a:gdLst>
                <a:gd name="T0" fmla="*/ 36 w 54"/>
                <a:gd name="T1" fmla="*/ 140 h 140"/>
                <a:gd name="T2" fmla="*/ 20 w 54"/>
                <a:gd name="T3" fmla="*/ 126 h 140"/>
                <a:gd name="T4" fmla="*/ 1 w 54"/>
                <a:gd name="T5" fmla="*/ 21 h 140"/>
                <a:gd name="T6" fmla="*/ 15 w 54"/>
                <a:gd name="T7" fmla="*/ 2 h 140"/>
                <a:gd name="T8" fmla="*/ 34 w 54"/>
                <a:gd name="T9" fmla="*/ 15 h 140"/>
                <a:gd name="T10" fmla="*/ 52 w 54"/>
                <a:gd name="T11" fmla="*/ 121 h 140"/>
                <a:gd name="T12" fmla="*/ 39 w 54"/>
                <a:gd name="T13" fmla="*/ 140 h 140"/>
                <a:gd name="T14" fmla="*/ 36 w 54"/>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40">
                  <a:moveTo>
                    <a:pt x="36" y="140"/>
                  </a:moveTo>
                  <a:cubicBezTo>
                    <a:pt x="28" y="140"/>
                    <a:pt x="21" y="135"/>
                    <a:pt x="20" y="126"/>
                  </a:cubicBezTo>
                  <a:cubicBezTo>
                    <a:pt x="1" y="21"/>
                    <a:pt x="1" y="21"/>
                    <a:pt x="1" y="21"/>
                  </a:cubicBezTo>
                  <a:cubicBezTo>
                    <a:pt x="0" y="12"/>
                    <a:pt x="6" y="3"/>
                    <a:pt x="15" y="2"/>
                  </a:cubicBezTo>
                  <a:cubicBezTo>
                    <a:pt x="24" y="0"/>
                    <a:pt x="33" y="6"/>
                    <a:pt x="34" y="15"/>
                  </a:cubicBezTo>
                  <a:cubicBezTo>
                    <a:pt x="52" y="121"/>
                    <a:pt x="52" y="121"/>
                    <a:pt x="52" y="121"/>
                  </a:cubicBezTo>
                  <a:cubicBezTo>
                    <a:pt x="54" y="130"/>
                    <a:pt x="48" y="138"/>
                    <a:pt x="39" y="140"/>
                  </a:cubicBezTo>
                  <a:cubicBezTo>
                    <a:pt x="38" y="140"/>
                    <a:pt x="37" y="140"/>
                    <a:pt x="36" y="1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2"/>
            <p:cNvSpPr>
              <a:spLocks/>
            </p:cNvSpPr>
            <p:nvPr/>
          </p:nvSpPr>
          <p:spPr bwMode="auto">
            <a:xfrm>
              <a:off x="417513" y="3316288"/>
              <a:ext cx="33337" cy="14288"/>
            </a:xfrm>
            <a:custGeom>
              <a:avLst/>
              <a:gdLst>
                <a:gd name="T0" fmla="*/ 127 w 145"/>
                <a:gd name="T1" fmla="*/ 66 h 66"/>
                <a:gd name="T2" fmla="*/ 122 w 145"/>
                <a:gd name="T3" fmla="*/ 65 h 66"/>
                <a:gd name="T4" fmla="*/ 14 w 145"/>
                <a:gd name="T5" fmla="*/ 34 h 66"/>
                <a:gd name="T6" fmla="*/ 2 w 145"/>
                <a:gd name="T7" fmla="*/ 14 h 66"/>
                <a:gd name="T8" fmla="*/ 23 w 145"/>
                <a:gd name="T9" fmla="*/ 2 h 66"/>
                <a:gd name="T10" fmla="*/ 131 w 145"/>
                <a:gd name="T11" fmla="*/ 33 h 66"/>
                <a:gd name="T12" fmla="*/ 142 w 145"/>
                <a:gd name="T13" fmla="*/ 54 h 66"/>
                <a:gd name="T14" fmla="*/ 127 w 145"/>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66">
                  <a:moveTo>
                    <a:pt x="127" y="66"/>
                  </a:moveTo>
                  <a:cubicBezTo>
                    <a:pt x="125" y="66"/>
                    <a:pt x="123" y="66"/>
                    <a:pt x="122" y="65"/>
                  </a:cubicBezTo>
                  <a:cubicBezTo>
                    <a:pt x="14" y="34"/>
                    <a:pt x="14" y="34"/>
                    <a:pt x="14" y="34"/>
                  </a:cubicBezTo>
                  <a:cubicBezTo>
                    <a:pt x="5" y="32"/>
                    <a:pt x="0" y="23"/>
                    <a:pt x="2" y="14"/>
                  </a:cubicBezTo>
                  <a:cubicBezTo>
                    <a:pt x="5" y="5"/>
                    <a:pt x="14" y="0"/>
                    <a:pt x="23" y="2"/>
                  </a:cubicBezTo>
                  <a:cubicBezTo>
                    <a:pt x="131" y="33"/>
                    <a:pt x="131" y="33"/>
                    <a:pt x="131" y="33"/>
                  </a:cubicBezTo>
                  <a:cubicBezTo>
                    <a:pt x="140" y="36"/>
                    <a:pt x="145" y="45"/>
                    <a:pt x="142" y="54"/>
                  </a:cubicBezTo>
                  <a:cubicBezTo>
                    <a:pt x="140" y="61"/>
                    <a:pt x="134" y="66"/>
                    <a:pt x="127"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3"/>
            <p:cNvSpPr>
              <a:spLocks/>
            </p:cNvSpPr>
            <p:nvPr/>
          </p:nvSpPr>
          <p:spPr bwMode="auto">
            <a:xfrm>
              <a:off x="442913" y="3295651"/>
              <a:ext cx="49212" cy="34925"/>
            </a:xfrm>
            <a:custGeom>
              <a:avLst/>
              <a:gdLst>
                <a:gd name="T0" fmla="*/ 19 w 216"/>
                <a:gd name="T1" fmla="*/ 154 h 154"/>
                <a:gd name="T2" fmla="*/ 5 w 216"/>
                <a:gd name="T3" fmla="*/ 147 h 154"/>
                <a:gd name="T4" fmla="*/ 10 w 216"/>
                <a:gd name="T5" fmla="*/ 124 h 154"/>
                <a:gd name="T6" fmla="*/ 188 w 216"/>
                <a:gd name="T7" fmla="*/ 5 h 154"/>
                <a:gd name="T8" fmla="*/ 211 w 216"/>
                <a:gd name="T9" fmla="*/ 9 h 154"/>
                <a:gd name="T10" fmla="*/ 206 w 216"/>
                <a:gd name="T11" fmla="*/ 32 h 154"/>
                <a:gd name="T12" fmla="*/ 28 w 216"/>
                <a:gd name="T13" fmla="*/ 151 h 154"/>
                <a:gd name="T14" fmla="*/ 19 w 216"/>
                <a:gd name="T15" fmla="*/ 15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54">
                  <a:moveTo>
                    <a:pt x="19" y="154"/>
                  </a:moveTo>
                  <a:cubicBezTo>
                    <a:pt x="14" y="154"/>
                    <a:pt x="8" y="152"/>
                    <a:pt x="5" y="147"/>
                  </a:cubicBezTo>
                  <a:cubicBezTo>
                    <a:pt x="0" y="139"/>
                    <a:pt x="2" y="129"/>
                    <a:pt x="10" y="124"/>
                  </a:cubicBezTo>
                  <a:cubicBezTo>
                    <a:pt x="188" y="5"/>
                    <a:pt x="188" y="5"/>
                    <a:pt x="188" y="5"/>
                  </a:cubicBezTo>
                  <a:cubicBezTo>
                    <a:pt x="196" y="0"/>
                    <a:pt x="206" y="2"/>
                    <a:pt x="211" y="9"/>
                  </a:cubicBezTo>
                  <a:cubicBezTo>
                    <a:pt x="216" y="17"/>
                    <a:pt x="214" y="27"/>
                    <a:pt x="206" y="32"/>
                  </a:cubicBezTo>
                  <a:cubicBezTo>
                    <a:pt x="28" y="151"/>
                    <a:pt x="28" y="151"/>
                    <a:pt x="28" y="151"/>
                  </a:cubicBezTo>
                  <a:cubicBezTo>
                    <a:pt x="25" y="153"/>
                    <a:pt x="22" y="154"/>
                    <a:pt x="19" y="1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24"/>
            <p:cNvSpPr>
              <a:spLocks/>
            </p:cNvSpPr>
            <p:nvPr/>
          </p:nvSpPr>
          <p:spPr bwMode="auto">
            <a:xfrm>
              <a:off x="463550" y="3282951"/>
              <a:ext cx="28575" cy="20638"/>
            </a:xfrm>
            <a:custGeom>
              <a:avLst/>
              <a:gdLst>
                <a:gd name="T0" fmla="*/ 110 w 129"/>
                <a:gd name="T1" fmla="*/ 92 h 92"/>
                <a:gd name="T2" fmla="*/ 101 w 129"/>
                <a:gd name="T3" fmla="*/ 89 h 92"/>
                <a:gd name="T4" fmla="*/ 10 w 129"/>
                <a:gd name="T5" fmla="*/ 33 h 92"/>
                <a:gd name="T6" fmla="*/ 4 w 129"/>
                <a:gd name="T7" fmla="*/ 10 h 92"/>
                <a:gd name="T8" fmla="*/ 27 w 129"/>
                <a:gd name="T9" fmla="*/ 5 h 92"/>
                <a:gd name="T10" fmla="*/ 118 w 129"/>
                <a:gd name="T11" fmla="*/ 61 h 92"/>
                <a:gd name="T12" fmla="*/ 124 w 129"/>
                <a:gd name="T13" fmla="*/ 84 h 92"/>
                <a:gd name="T14" fmla="*/ 110 w 129"/>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92">
                  <a:moveTo>
                    <a:pt x="110" y="92"/>
                  </a:moveTo>
                  <a:cubicBezTo>
                    <a:pt x="107" y="92"/>
                    <a:pt x="104" y="91"/>
                    <a:pt x="101" y="89"/>
                  </a:cubicBezTo>
                  <a:cubicBezTo>
                    <a:pt x="10" y="33"/>
                    <a:pt x="10" y="33"/>
                    <a:pt x="10" y="33"/>
                  </a:cubicBezTo>
                  <a:cubicBezTo>
                    <a:pt x="2" y="28"/>
                    <a:pt x="0" y="18"/>
                    <a:pt x="4" y="10"/>
                  </a:cubicBezTo>
                  <a:cubicBezTo>
                    <a:pt x="9" y="2"/>
                    <a:pt x="19" y="0"/>
                    <a:pt x="27" y="5"/>
                  </a:cubicBezTo>
                  <a:cubicBezTo>
                    <a:pt x="118" y="61"/>
                    <a:pt x="118" y="61"/>
                    <a:pt x="118" y="61"/>
                  </a:cubicBezTo>
                  <a:cubicBezTo>
                    <a:pt x="126" y="66"/>
                    <a:pt x="129" y="76"/>
                    <a:pt x="124" y="84"/>
                  </a:cubicBezTo>
                  <a:cubicBezTo>
                    <a:pt x="121" y="89"/>
                    <a:pt x="115" y="92"/>
                    <a:pt x="110"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25"/>
            <p:cNvSpPr>
              <a:spLocks/>
            </p:cNvSpPr>
            <p:nvPr/>
          </p:nvSpPr>
          <p:spPr bwMode="auto">
            <a:xfrm>
              <a:off x="334963" y="3313113"/>
              <a:ext cx="76200" cy="76200"/>
            </a:xfrm>
            <a:custGeom>
              <a:avLst/>
              <a:gdLst>
                <a:gd name="T0" fmla="*/ 163 w 327"/>
                <a:gd name="T1" fmla="*/ 327 h 327"/>
                <a:gd name="T2" fmla="*/ 0 w 327"/>
                <a:gd name="T3" fmla="*/ 164 h 327"/>
                <a:gd name="T4" fmla="*/ 163 w 327"/>
                <a:gd name="T5" fmla="*/ 0 h 327"/>
                <a:gd name="T6" fmla="*/ 252 w 327"/>
                <a:gd name="T7" fmla="*/ 27 h 327"/>
                <a:gd name="T8" fmla="*/ 257 w 327"/>
                <a:gd name="T9" fmla="*/ 50 h 327"/>
                <a:gd name="T10" fmla="*/ 234 w 327"/>
                <a:gd name="T11" fmla="*/ 55 h 327"/>
                <a:gd name="T12" fmla="*/ 163 w 327"/>
                <a:gd name="T13" fmla="*/ 34 h 327"/>
                <a:gd name="T14" fmla="*/ 33 w 327"/>
                <a:gd name="T15" fmla="*/ 164 h 327"/>
                <a:gd name="T16" fmla="*/ 163 w 327"/>
                <a:gd name="T17" fmla="*/ 294 h 327"/>
                <a:gd name="T18" fmla="*/ 294 w 327"/>
                <a:gd name="T19" fmla="*/ 164 h 327"/>
                <a:gd name="T20" fmla="*/ 292 w 327"/>
                <a:gd name="T21" fmla="*/ 145 h 327"/>
                <a:gd name="T22" fmla="*/ 306 w 327"/>
                <a:gd name="T23" fmla="*/ 127 h 327"/>
                <a:gd name="T24" fmla="*/ 325 w 327"/>
                <a:gd name="T25" fmla="*/ 141 h 327"/>
                <a:gd name="T26" fmla="*/ 327 w 327"/>
                <a:gd name="T27" fmla="*/ 164 h 327"/>
                <a:gd name="T28" fmla="*/ 163 w 327"/>
                <a:gd name="T2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27">
                  <a:moveTo>
                    <a:pt x="163" y="327"/>
                  </a:moveTo>
                  <a:cubicBezTo>
                    <a:pt x="73" y="327"/>
                    <a:pt x="0" y="254"/>
                    <a:pt x="0" y="164"/>
                  </a:cubicBezTo>
                  <a:cubicBezTo>
                    <a:pt x="0" y="74"/>
                    <a:pt x="73" y="0"/>
                    <a:pt x="163" y="0"/>
                  </a:cubicBezTo>
                  <a:cubicBezTo>
                    <a:pt x="195" y="0"/>
                    <a:pt x="226" y="10"/>
                    <a:pt x="252" y="27"/>
                  </a:cubicBezTo>
                  <a:cubicBezTo>
                    <a:pt x="260" y="32"/>
                    <a:pt x="262" y="42"/>
                    <a:pt x="257" y="50"/>
                  </a:cubicBezTo>
                  <a:cubicBezTo>
                    <a:pt x="252" y="57"/>
                    <a:pt x="242" y="60"/>
                    <a:pt x="234" y="55"/>
                  </a:cubicBezTo>
                  <a:cubicBezTo>
                    <a:pt x="213" y="41"/>
                    <a:pt x="189" y="34"/>
                    <a:pt x="163" y="34"/>
                  </a:cubicBezTo>
                  <a:cubicBezTo>
                    <a:pt x="92" y="34"/>
                    <a:pt x="33" y="92"/>
                    <a:pt x="33" y="164"/>
                  </a:cubicBezTo>
                  <a:cubicBezTo>
                    <a:pt x="33" y="236"/>
                    <a:pt x="92" y="294"/>
                    <a:pt x="163" y="294"/>
                  </a:cubicBezTo>
                  <a:cubicBezTo>
                    <a:pt x="235" y="294"/>
                    <a:pt x="294" y="236"/>
                    <a:pt x="294" y="164"/>
                  </a:cubicBezTo>
                  <a:cubicBezTo>
                    <a:pt x="294" y="158"/>
                    <a:pt x="293" y="152"/>
                    <a:pt x="292" y="145"/>
                  </a:cubicBezTo>
                  <a:cubicBezTo>
                    <a:pt x="291" y="136"/>
                    <a:pt x="297" y="128"/>
                    <a:pt x="306" y="127"/>
                  </a:cubicBezTo>
                  <a:cubicBezTo>
                    <a:pt x="316" y="125"/>
                    <a:pt x="324" y="132"/>
                    <a:pt x="325" y="141"/>
                  </a:cubicBezTo>
                  <a:cubicBezTo>
                    <a:pt x="326" y="149"/>
                    <a:pt x="327" y="156"/>
                    <a:pt x="327" y="164"/>
                  </a:cubicBezTo>
                  <a:cubicBezTo>
                    <a:pt x="327" y="254"/>
                    <a:pt x="254" y="327"/>
                    <a:pt x="163" y="3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26"/>
            <p:cNvSpPr>
              <a:spLocks/>
            </p:cNvSpPr>
            <p:nvPr/>
          </p:nvSpPr>
          <p:spPr bwMode="auto">
            <a:xfrm>
              <a:off x="300038" y="3278188"/>
              <a:ext cx="146050" cy="146050"/>
            </a:xfrm>
            <a:custGeom>
              <a:avLst/>
              <a:gdLst>
                <a:gd name="T0" fmla="*/ 317 w 635"/>
                <a:gd name="T1" fmla="*/ 634 h 634"/>
                <a:gd name="T2" fmla="*/ 0 w 635"/>
                <a:gd name="T3" fmla="*/ 317 h 634"/>
                <a:gd name="T4" fmla="*/ 317 w 635"/>
                <a:gd name="T5" fmla="*/ 0 h 634"/>
                <a:gd name="T6" fmla="*/ 483 w 635"/>
                <a:gd name="T7" fmla="*/ 46 h 634"/>
                <a:gd name="T8" fmla="*/ 488 w 635"/>
                <a:gd name="T9" fmla="*/ 69 h 634"/>
                <a:gd name="T10" fmla="*/ 466 w 635"/>
                <a:gd name="T11" fmla="*/ 75 h 634"/>
                <a:gd name="T12" fmla="*/ 317 w 635"/>
                <a:gd name="T13" fmla="*/ 33 h 634"/>
                <a:gd name="T14" fmla="*/ 34 w 635"/>
                <a:gd name="T15" fmla="*/ 317 h 634"/>
                <a:gd name="T16" fmla="*/ 317 w 635"/>
                <a:gd name="T17" fmla="*/ 601 h 634"/>
                <a:gd name="T18" fmla="*/ 601 w 635"/>
                <a:gd name="T19" fmla="*/ 317 h 634"/>
                <a:gd name="T20" fmla="*/ 597 w 635"/>
                <a:gd name="T21" fmla="*/ 270 h 634"/>
                <a:gd name="T22" fmla="*/ 611 w 635"/>
                <a:gd name="T23" fmla="*/ 251 h 634"/>
                <a:gd name="T24" fmla="*/ 630 w 635"/>
                <a:gd name="T25" fmla="*/ 265 h 634"/>
                <a:gd name="T26" fmla="*/ 635 w 635"/>
                <a:gd name="T27" fmla="*/ 317 h 634"/>
                <a:gd name="T28" fmla="*/ 317 w 635"/>
                <a:gd name="T29" fmla="*/ 63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634">
                  <a:moveTo>
                    <a:pt x="317" y="634"/>
                  </a:moveTo>
                  <a:cubicBezTo>
                    <a:pt x="143" y="634"/>
                    <a:pt x="0" y="492"/>
                    <a:pt x="0" y="317"/>
                  </a:cubicBezTo>
                  <a:cubicBezTo>
                    <a:pt x="0" y="142"/>
                    <a:pt x="143" y="0"/>
                    <a:pt x="317" y="0"/>
                  </a:cubicBezTo>
                  <a:cubicBezTo>
                    <a:pt x="376" y="0"/>
                    <a:pt x="433" y="16"/>
                    <a:pt x="483" y="46"/>
                  </a:cubicBezTo>
                  <a:cubicBezTo>
                    <a:pt x="491" y="51"/>
                    <a:pt x="493" y="61"/>
                    <a:pt x="488" y="69"/>
                  </a:cubicBezTo>
                  <a:cubicBezTo>
                    <a:pt x="484" y="77"/>
                    <a:pt x="473" y="80"/>
                    <a:pt x="466" y="75"/>
                  </a:cubicBezTo>
                  <a:cubicBezTo>
                    <a:pt x="421" y="47"/>
                    <a:pt x="370" y="33"/>
                    <a:pt x="317" y="33"/>
                  </a:cubicBezTo>
                  <a:cubicBezTo>
                    <a:pt x="161" y="33"/>
                    <a:pt x="34" y="160"/>
                    <a:pt x="34" y="317"/>
                  </a:cubicBezTo>
                  <a:cubicBezTo>
                    <a:pt x="34" y="473"/>
                    <a:pt x="161" y="601"/>
                    <a:pt x="317" y="601"/>
                  </a:cubicBezTo>
                  <a:cubicBezTo>
                    <a:pt x="474" y="601"/>
                    <a:pt x="601" y="473"/>
                    <a:pt x="601" y="317"/>
                  </a:cubicBezTo>
                  <a:cubicBezTo>
                    <a:pt x="601" y="301"/>
                    <a:pt x="600" y="286"/>
                    <a:pt x="597" y="270"/>
                  </a:cubicBezTo>
                  <a:cubicBezTo>
                    <a:pt x="596" y="261"/>
                    <a:pt x="602" y="253"/>
                    <a:pt x="611" y="251"/>
                  </a:cubicBezTo>
                  <a:cubicBezTo>
                    <a:pt x="620" y="250"/>
                    <a:pt x="629" y="256"/>
                    <a:pt x="630" y="265"/>
                  </a:cubicBezTo>
                  <a:cubicBezTo>
                    <a:pt x="633" y="282"/>
                    <a:pt x="635" y="299"/>
                    <a:pt x="635" y="317"/>
                  </a:cubicBezTo>
                  <a:cubicBezTo>
                    <a:pt x="635" y="492"/>
                    <a:pt x="492" y="634"/>
                    <a:pt x="317" y="6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Oval 27"/>
            <p:cNvSpPr>
              <a:spLocks noChangeArrowheads="1"/>
            </p:cNvSpPr>
            <p:nvPr/>
          </p:nvSpPr>
          <p:spPr bwMode="auto">
            <a:xfrm>
              <a:off x="365125" y="3343276"/>
              <a:ext cx="15875" cy="158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2" name="Group 61"/>
          <p:cNvGrpSpPr/>
          <p:nvPr/>
        </p:nvGrpSpPr>
        <p:grpSpPr>
          <a:xfrm>
            <a:off x="192889" y="9498226"/>
            <a:ext cx="7606217" cy="515990"/>
            <a:chOff x="192889" y="9498226"/>
            <a:chExt cx="7606217" cy="515990"/>
          </a:xfrm>
        </p:grpSpPr>
        <p:pic>
          <p:nvPicPr>
            <p:cNvPr id="63" name="Picture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42637" y="9498226"/>
              <a:ext cx="1256469" cy="515990"/>
            </a:xfrm>
            <a:prstGeom prst="rect">
              <a:avLst/>
            </a:prstGeom>
          </p:spPr>
        </p:pic>
        <p:sp>
          <p:nvSpPr>
            <p:cNvPr id="64" name="Rectangle 63"/>
            <p:cNvSpPr/>
            <p:nvPr/>
          </p:nvSpPr>
          <p:spPr>
            <a:xfrm>
              <a:off x="3163608" y="9621569"/>
              <a:ext cx="2277437" cy="269304"/>
            </a:xfrm>
            <a:prstGeom prst="rect">
              <a:avLst/>
            </a:prstGeom>
          </p:spPr>
          <p:txBody>
            <a:bodyPr wrap="square">
              <a:spAutoFit/>
            </a:bodyPr>
            <a:lstStyle/>
            <a:p>
              <a:pPr algn="ctr">
                <a:lnSpc>
                  <a:spcPct val="115000"/>
                </a:lnSpc>
              </a:pPr>
              <a:r>
                <a:rPr lang="en-US" sz="1000" dirty="0" smtClean="0">
                  <a:solidFill>
                    <a:srgbClr val="1F4E79"/>
                  </a:solidFill>
                  <a:effectLst/>
                  <a:latin typeface="Gotham Book" panose="02000603040000020004" pitchFamily="2" charset="0"/>
                  <a:ea typeface="Calibri" panose="020F0502020204030204" pitchFamily="34" charset="0"/>
                  <a:cs typeface="Arial" panose="020B0604020202020204" pitchFamily="34" charset="0"/>
                </a:rPr>
                <a:t>www.sph.emory.edu/r4phtc</a:t>
              </a:r>
              <a:endParaRPr lang="en-US" sz="1000" dirty="0">
                <a:solidFill>
                  <a:srgbClr val="1F4E79"/>
                </a:solidFill>
                <a:effectLst/>
                <a:latin typeface="Gotham Book" panose="02000603040000020004" pitchFamily="2" charset="0"/>
                <a:ea typeface="Calibri" panose="020F0502020204030204" pitchFamily="34" charset="0"/>
                <a:cs typeface="Arial" panose="020B0604020202020204" pitchFamily="34" charset="0"/>
              </a:endParaRPr>
            </a:p>
          </p:txBody>
        </p:sp>
        <p:pic>
          <p:nvPicPr>
            <p:cNvPr id="65" name="Picture 6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2889" y="9509517"/>
              <a:ext cx="2485529" cy="493409"/>
            </a:xfrm>
            <a:prstGeom prst="rect">
              <a:avLst/>
            </a:prstGeom>
          </p:spPr>
        </p:pic>
      </p:grpSp>
    </p:spTree>
    <p:extLst>
      <p:ext uri="{BB962C8B-B14F-4D97-AF65-F5344CB8AC3E}">
        <p14:creationId xmlns:p14="http://schemas.microsoft.com/office/powerpoint/2010/main" val="3303888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5630" y="993948"/>
            <a:ext cx="7691195" cy="584775"/>
          </a:xfrm>
          <a:prstGeom prst="rect">
            <a:avLst/>
          </a:prstGeom>
        </p:spPr>
        <p:txBody>
          <a:bodyPr wrap="square">
            <a:spAutoFit/>
          </a:bodyPr>
          <a:lstStyle/>
          <a:p>
            <a:pPr algn="ctr"/>
            <a:r>
              <a:rPr lang="en-US" sz="16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“Training Flyer Example Template with Speaker Photo </a:t>
            </a:r>
          </a:p>
          <a:p>
            <a:pPr algn="ctr"/>
            <a:r>
              <a:rPr lang="en-US" sz="16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and Speaker Bio”</a:t>
            </a:r>
            <a:endParaRPr lang="en-US" sz="16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732" y="2714404"/>
            <a:ext cx="278586" cy="214467"/>
          </a:xfrm>
          <a:prstGeom prst="rect">
            <a:avLst/>
          </a:prstGeom>
        </p:spPr>
      </p:pic>
      <p:grpSp>
        <p:nvGrpSpPr>
          <p:cNvPr id="28" name="Group 27"/>
          <p:cNvGrpSpPr/>
          <p:nvPr/>
        </p:nvGrpSpPr>
        <p:grpSpPr>
          <a:xfrm>
            <a:off x="237877" y="1658546"/>
            <a:ext cx="7534521" cy="447419"/>
            <a:chOff x="237877" y="2285441"/>
            <a:chExt cx="7534521" cy="447419"/>
          </a:xfrm>
        </p:grpSpPr>
        <p:sp>
          <p:nvSpPr>
            <p:cNvPr id="70" name="Rectangle 69"/>
            <p:cNvSpPr/>
            <p:nvPr/>
          </p:nvSpPr>
          <p:spPr>
            <a:xfrm>
              <a:off x="237877" y="2285441"/>
              <a:ext cx="7534521" cy="4474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37877" y="2356801"/>
              <a:ext cx="7534521" cy="304699"/>
            </a:xfrm>
            <a:prstGeom prst="rect">
              <a:avLst/>
            </a:prstGeom>
          </p:spPr>
          <p:txBody>
            <a:bodyPr wrap="square">
              <a:spAutoFit/>
            </a:bodyPr>
            <a:lstStyle/>
            <a:p>
              <a:pPr algn="ctr">
                <a:lnSpc>
                  <a:spcPct val="115000"/>
                </a:lnSpc>
              </a:pPr>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Friday, May 6, 2016   |   12:00-1:30 p.m. </a:t>
              </a:r>
              <a:r>
                <a:rPr lang="en-US" sz="1000" dirty="0">
                  <a:solidFill>
                    <a:schemeClr val="bg1"/>
                  </a:solidFill>
                  <a:latin typeface="Gotham Book" panose="02000603040000020004" pitchFamily="2" charset="0"/>
                  <a:ea typeface="Calibri" panose="020F0502020204030204" pitchFamily="34" charset="0"/>
                  <a:cs typeface="Arial" panose="020B0604020202020204" pitchFamily="34" charset="0"/>
                </a:rPr>
                <a:t>EDT</a:t>
              </a:r>
              <a:r>
                <a:rPr lang="en-US" sz="1200" dirty="0">
                  <a:solidFill>
                    <a:schemeClr val="bg1"/>
                  </a:solidFill>
                  <a:latin typeface="Gotham Book" panose="02000603040000020004" pitchFamily="2" charset="0"/>
                  <a:ea typeface="Calibri" panose="020F0502020204030204" pitchFamily="34" charset="0"/>
                  <a:cs typeface="Arial" panose="020B0604020202020204" pitchFamily="34" charset="0"/>
                </a:rPr>
                <a:t> </a:t>
              </a:r>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  |   Rollins </a:t>
              </a:r>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School of Public Health</a:t>
              </a:r>
              <a:endParaRPr lang="en-US" sz="20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grpSp>
      <p:grpSp>
        <p:nvGrpSpPr>
          <p:cNvPr id="38" name="Group 37"/>
          <p:cNvGrpSpPr/>
          <p:nvPr/>
        </p:nvGrpSpPr>
        <p:grpSpPr>
          <a:xfrm>
            <a:off x="155630" y="2207188"/>
            <a:ext cx="7691195" cy="959926"/>
            <a:chOff x="155630" y="2762159"/>
            <a:chExt cx="7691195" cy="959926"/>
          </a:xfrm>
        </p:grpSpPr>
        <p:grpSp>
          <p:nvGrpSpPr>
            <p:cNvPr id="31" name="Group 30"/>
            <p:cNvGrpSpPr/>
            <p:nvPr/>
          </p:nvGrpSpPr>
          <p:grpSpPr>
            <a:xfrm>
              <a:off x="237877" y="2762159"/>
              <a:ext cx="7534523" cy="367082"/>
              <a:chOff x="237877" y="2836590"/>
              <a:chExt cx="7534523" cy="367082"/>
            </a:xfrm>
          </p:grpSpPr>
          <p:sp>
            <p:nvSpPr>
              <p:cNvPr id="115" name="Rectangle 114"/>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2850851"/>
                <a:ext cx="2446703" cy="278153"/>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COURSE DESCRIPTION</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72" name="Rectangle 71"/>
            <p:cNvSpPr/>
            <p:nvPr/>
          </p:nvSpPr>
          <p:spPr>
            <a:xfrm>
              <a:off x="155630" y="3075754"/>
              <a:ext cx="7691195" cy="646331"/>
            </a:xfrm>
            <a:prstGeom prst="rect">
              <a:avLst/>
            </a:prstGeom>
          </p:spPr>
          <p:txBody>
            <a:bodyPr wrap="square">
              <a:spAutoFit/>
            </a:bodyPr>
            <a:lstStyle/>
            <a:p>
              <a:r>
                <a:rPr lang="en-US" sz="900" dirty="0" smtClean="0">
                  <a:solidFill>
                    <a:schemeClr val="tx1">
                      <a:lumMod val="65000"/>
                      <a:lumOff val="35000"/>
                    </a:schemeClr>
                  </a:solidFill>
                  <a:ea typeface="Calibri" panose="020F0502020204030204" pitchFamily="34" charset="0"/>
                  <a:cs typeface="Arial" panose="020B0604020202020204" pitchFamily="34" charset="0"/>
                </a:rPr>
                <a:t>The </a:t>
              </a:r>
              <a:r>
                <a:rPr lang="en-US" sz="900" dirty="0">
                  <a:solidFill>
                    <a:schemeClr val="tx1">
                      <a:lumMod val="65000"/>
                      <a:lumOff val="35000"/>
                    </a:schemeClr>
                  </a:solidFill>
                  <a:ea typeface="Calibri" panose="020F0502020204030204" pitchFamily="34" charset="0"/>
                  <a:cs typeface="Arial" panose="020B0604020202020204" pitchFamily="34" charset="0"/>
                </a:rPr>
                <a:t>2016 Georgia Legislative Update and the Impact on Public Health” lecture will be a sort of “hot off the press” recap of the 2016 Georgia Legislative Session.  Scott will provide an update of the session, including the status of legislation and appropriations that impact public health in Georgia.  He will also provide some insight into the prospects for the 2017 session and how the political scene may impact public health.  Lastly, he will leave us with some strategies for promoting public health in our local communities and across the state. </a:t>
              </a:r>
              <a:endParaRPr lang="en-US" sz="900" dirty="0">
                <a:solidFill>
                  <a:schemeClr val="tx1">
                    <a:lumMod val="65000"/>
                    <a:lumOff val="35000"/>
                  </a:schemeClr>
                </a:solidFill>
                <a:effectLst/>
                <a:ea typeface="Calibri" panose="020F0502020204030204" pitchFamily="34" charset="0"/>
                <a:cs typeface="Arial" panose="020B0604020202020204" pitchFamily="34" charset="0"/>
              </a:endParaRPr>
            </a:p>
          </p:txBody>
        </p:sp>
      </p:grpSp>
      <p:sp>
        <p:nvSpPr>
          <p:cNvPr id="73" name="Rectangle 72"/>
          <p:cNvSpPr/>
          <p:nvPr/>
        </p:nvSpPr>
        <p:spPr>
          <a:xfrm>
            <a:off x="4412974" y="358102"/>
            <a:ext cx="3613792" cy="483023"/>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448998" y="357135"/>
            <a:ext cx="3504314" cy="461665"/>
          </a:xfrm>
          <a:prstGeom prst="rect">
            <a:avLst/>
          </a:prstGeom>
        </p:spPr>
        <p:txBody>
          <a:bodyPr wrap="square">
            <a:spAutoFit/>
          </a:bodyPr>
          <a:lstStyle/>
          <a:p>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Please Join Us For an Upcoming:</a:t>
            </a:r>
          </a:p>
          <a:p>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MODELS OF EXCELLENCE LECTURE</a:t>
            </a:r>
            <a:endParaRPr lang="en-US" sz="12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grpSp>
        <p:nvGrpSpPr>
          <p:cNvPr id="2" name="Group 1"/>
          <p:cNvGrpSpPr/>
          <p:nvPr/>
        </p:nvGrpSpPr>
        <p:grpSpPr>
          <a:xfrm>
            <a:off x="155630" y="8666562"/>
            <a:ext cx="7616770" cy="837873"/>
            <a:chOff x="155630" y="7012326"/>
            <a:chExt cx="7616770" cy="837873"/>
          </a:xfrm>
        </p:grpSpPr>
        <p:sp>
          <p:nvSpPr>
            <p:cNvPr id="99" name="Rectangle 98"/>
            <p:cNvSpPr/>
            <p:nvPr/>
          </p:nvSpPr>
          <p:spPr>
            <a:xfrm>
              <a:off x="679707" y="7074709"/>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0" name="Rectangle 99"/>
            <p:cNvSpPr/>
            <p:nvPr/>
          </p:nvSpPr>
          <p:spPr>
            <a:xfrm>
              <a:off x="240290" y="7012326"/>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72944" y="7026587"/>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CONTINUING EDUCATION CREDITS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2" name="Pentagon 101"/>
            <p:cNvSpPr/>
            <p:nvPr/>
          </p:nvSpPr>
          <p:spPr>
            <a:xfrm>
              <a:off x="237877" y="7012552"/>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394" y="7075634"/>
              <a:ext cx="257239" cy="196122"/>
            </a:xfrm>
            <a:prstGeom prst="rect">
              <a:avLst/>
            </a:prstGeom>
          </p:spPr>
        </p:pic>
        <p:sp>
          <p:nvSpPr>
            <p:cNvPr id="98" name="Rectangle 97"/>
            <p:cNvSpPr/>
            <p:nvPr/>
          </p:nvSpPr>
          <p:spPr>
            <a:xfrm>
              <a:off x="155630" y="7316396"/>
              <a:ext cx="7603543" cy="533803"/>
            </a:xfrm>
            <a:prstGeom prst="rect">
              <a:avLst/>
            </a:prstGeom>
          </p:spPr>
          <p:txBody>
            <a:bodyPr wrap="square" numCol="1" spcCol="91440">
              <a:noAutofit/>
            </a:bodyPr>
            <a:lstStyle/>
            <a:p>
              <a:pPr marL="112713" indent="-112713" fontAlgn="base">
                <a:buClr>
                  <a:schemeClr val="accent1">
                    <a:lumMod val="75000"/>
                  </a:schemeClr>
                </a:buClr>
                <a:buSzPct val="60000"/>
                <a:buFont typeface="Century Gothic" panose="020B0502020202020204" pitchFamily="34" charset="0"/>
                <a:buChar char="►"/>
              </a:pPr>
              <a:r>
                <a:rPr lang="en-US" sz="900" b="1" dirty="0">
                  <a:solidFill>
                    <a:srgbClr val="666666"/>
                  </a:solidFill>
                  <a:cs typeface="Arial" panose="020B0604020202020204" pitchFamily="34" charset="0"/>
                </a:rPr>
                <a:t>CNE: </a:t>
              </a:r>
              <a:r>
                <a:rPr lang="en-US" sz="900" dirty="0">
                  <a:solidFill>
                    <a:srgbClr val="666666"/>
                  </a:solidFill>
                  <a:cs typeface="Arial" panose="020B0604020202020204" pitchFamily="34" charset="0"/>
                </a:rPr>
                <a:t>The Centers for Disease Control and Prevention is accredited as a provider of Continuing Nursing Education by the American Nurses Credentialing Center's Commission on Accreditation.  This activity provides 1.5 contact hours.</a:t>
              </a:r>
              <a:endParaRPr lang="en-US" sz="900" b="1" dirty="0" smtClean="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IACET </a:t>
              </a:r>
              <a:r>
                <a:rPr lang="en-US" sz="900" b="1" dirty="0">
                  <a:solidFill>
                    <a:srgbClr val="666666"/>
                  </a:solidFill>
                  <a:cs typeface="Arial" panose="020B0604020202020204" pitchFamily="34" charset="0"/>
                </a:rPr>
                <a:t>CEU: </a:t>
              </a:r>
              <a:r>
                <a:rPr lang="en-US" sz="900" dirty="0">
                  <a:solidFill>
                    <a:srgbClr val="666666"/>
                  </a:solidFill>
                  <a:cs typeface="Arial" panose="020B0604020202020204" pitchFamily="34" charset="0"/>
                </a:rPr>
                <a:t>The Centers for Disease Control and Prevention is authorized by IACET to offer 0.2 CEU's for this program</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endParaRPr lang="en-US" sz="900" dirty="0">
                <a:solidFill>
                  <a:srgbClr val="666666"/>
                </a:solidFill>
                <a:cs typeface="Arial" panose="020B0604020202020204" pitchFamily="34" charset="0"/>
              </a:endParaRPr>
            </a:p>
            <a:p>
              <a:pPr fontAlgn="base">
                <a:buClr>
                  <a:schemeClr val="accent1">
                    <a:lumMod val="75000"/>
                  </a:schemeClr>
                </a:buClr>
                <a:buSzPct val="60000"/>
              </a:pPr>
              <a:endParaRPr lang="en-US" sz="900" dirty="0">
                <a:solidFill>
                  <a:srgbClr val="666666"/>
                </a:solidFill>
                <a:cs typeface="Arial" panose="020B0604020202020204" pitchFamily="34" charset="0"/>
              </a:endParaRPr>
            </a:p>
          </p:txBody>
        </p:sp>
      </p:grpSp>
      <p:grpSp>
        <p:nvGrpSpPr>
          <p:cNvPr id="116" name="Group 115"/>
          <p:cNvGrpSpPr/>
          <p:nvPr/>
        </p:nvGrpSpPr>
        <p:grpSpPr>
          <a:xfrm>
            <a:off x="224650" y="7189686"/>
            <a:ext cx="7534523" cy="367082"/>
            <a:chOff x="237877" y="2836590"/>
            <a:chExt cx="7534523" cy="367082"/>
          </a:xfrm>
        </p:grpSpPr>
        <p:sp>
          <p:nvSpPr>
            <p:cNvPr id="118" name="Rectangle 117"/>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0" name="Rectangle 11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REGISTRATION AND LOGISTICS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2" name="Pentagon 12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117" name="Rectangle 116"/>
          <p:cNvSpPr/>
          <p:nvPr/>
        </p:nvSpPr>
        <p:spPr>
          <a:xfrm>
            <a:off x="142404" y="7546919"/>
            <a:ext cx="3880832" cy="1142982"/>
          </a:xfrm>
          <a:prstGeom prst="rect">
            <a:avLst/>
          </a:prstGeom>
        </p:spPr>
        <p:txBody>
          <a:bodyPr wrap="none" numCol="1" spcCol="91440">
            <a:noAutofit/>
          </a:bodyPr>
          <a:lstStyle/>
          <a:p>
            <a:pPr marL="112713" indent="-112713" fontAlgn="base">
              <a:lnSpc>
                <a:spcPts val="800"/>
              </a:lnSpc>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DATE/TIME: </a:t>
            </a:r>
            <a:r>
              <a:rPr lang="en-US" sz="900" dirty="0" smtClean="0">
                <a:solidFill>
                  <a:srgbClr val="666666"/>
                </a:solidFill>
                <a:cs typeface="Arial" panose="020B0604020202020204" pitchFamily="34" charset="0"/>
              </a:rPr>
              <a:t>Friday, May 6, 2016  </a:t>
            </a:r>
            <a:r>
              <a:rPr lang="en-US" sz="900" dirty="0" smtClean="0">
                <a:solidFill>
                  <a:srgbClr val="666666"/>
                </a:solidFill>
                <a:cs typeface="Arial" panose="020B0604020202020204" pitchFamily="34" charset="0"/>
                <a:sym typeface="Wingdings" panose="05000000000000000000" pitchFamily="2" charset="2"/>
              </a:rPr>
              <a:t>  </a:t>
            </a:r>
            <a:r>
              <a:rPr lang="en-US" sz="900" dirty="0" smtClean="0">
                <a:solidFill>
                  <a:srgbClr val="666666"/>
                </a:solidFill>
                <a:cs typeface="Arial" panose="020B0604020202020204" pitchFamily="34" charset="0"/>
              </a:rPr>
              <a:t>12:00-1:30 P.M. EDT</a:t>
            </a:r>
            <a:br>
              <a:rPr lang="en-US" sz="900" dirty="0" smtClean="0">
                <a:solidFill>
                  <a:srgbClr val="666666"/>
                </a:solidFill>
                <a:cs typeface="Arial" panose="020B0604020202020204" pitchFamily="34" charset="0"/>
              </a:rPr>
            </a:br>
            <a:endParaRPr lang="en-US" sz="900" dirty="0" smtClean="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LOCATION:  </a:t>
            </a:r>
            <a:r>
              <a:rPr lang="en-US" sz="900" dirty="0" smtClean="0">
                <a:solidFill>
                  <a:srgbClr val="666666"/>
                </a:solidFill>
                <a:cs typeface="Arial" panose="020B0604020202020204" pitchFamily="34" charset="0"/>
              </a:rPr>
              <a:t>Rollins </a:t>
            </a:r>
            <a:r>
              <a:rPr lang="en-US" sz="900" dirty="0">
                <a:solidFill>
                  <a:srgbClr val="666666"/>
                </a:solidFill>
                <a:cs typeface="Arial" panose="020B0604020202020204" pitchFamily="34" charset="0"/>
              </a:rPr>
              <a:t>School of Public </a:t>
            </a:r>
            <a:r>
              <a:rPr lang="en-US" sz="900" dirty="0" smtClean="0">
                <a:solidFill>
                  <a:srgbClr val="666666"/>
                </a:solidFill>
                <a:cs typeface="Arial" panose="020B0604020202020204" pitchFamily="34" charset="0"/>
              </a:rPr>
              <a:t>Health </a:t>
            </a:r>
            <a:br>
              <a:rPr lang="en-US" sz="900" dirty="0" smtClean="0">
                <a:solidFill>
                  <a:srgbClr val="666666"/>
                </a:solidFill>
                <a:cs typeface="Arial" panose="020B0604020202020204" pitchFamily="34" charset="0"/>
              </a:rPr>
            </a:br>
            <a:r>
              <a:rPr lang="en-US" sz="900" dirty="0" smtClean="0">
                <a:solidFill>
                  <a:srgbClr val="666666"/>
                </a:solidFill>
                <a:cs typeface="Arial" panose="020B0604020202020204" pitchFamily="34" charset="0"/>
              </a:rPr>
              <a:t>CNR </a:t>
            </a:r>
            <a:r>
              <a:rPr lang="en-US" sz="900" dirty="0">
                <a:solidFill>
                  <a:srgbClr val="666666"/>
                </a:solidFill>
                <a:cs typeface="Arial" panose="020B0604020202020204" pitchFamily="34" charset="0"/>
              </a:rPr>
              <a:t>1000 Auditorium (1st Floor</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r>
              <a:rPr lang="en-US" sz="900" dirty="0" smtClean="0">
                <a:solidFill>
                  <a:srgbClr val="666666"/>
                </a:solidFill>
                <a:cs typeface="Arial" panose="020B0604020202020204" pitchFamily="34" charset="0"/>
              </a:rPr>
              <a:t>1518 </a:t>
            </a:r>
            <a:r>
              <a:rPr lang="en-US" sz="900" dirty="0">
                <a:solidFill>
                  <a:srgbClr val="666666"/>
                </a:solidFill>
                <a:cs typeface="Arial" panose="020B0604020202020204" pitchFamily="34" charset="0"/>
              </a:rPr>
              <a:t>Clifton </a:t>
            </a:r>
            <a:r>
              <a:rPr lang="en-US" sz="900" dirty="0" smtClean="0">
                <a:solidFill>
                  <a:srgbClr val="666666"/>
                </a:solidFill>
                <a:cs typeface="Arial" panose="020B0604020202020204" pitchFamily="34" charset="0"/>
              </a:rPr>
              <a:t>Road, Atlanta</a:t>
            </a:r>
            <a:r>
              <a:rPr lang="en-US" sz="900" dirty="0">
                <a:solidFill>
                  <a:srgbClr val="666666"/>
                </a:solidFill>
                <a:cs typeface="Arial" panose="020B0604020202020204" pitchFamily="34" charset="0"/>
              </a:rPr>
              <a:t>, Georgia </a:t>
            </a:r>
            <a:r>
              <a:rPr lang="en-US" sz="900" dirty="0" smtClean="0">
                <a:solidFill>
                  <a:srgbClr val="666666"/>
                </a:solidFill>
                <a:cs typeface="Arial" panose="020B0604020202020204" pitchFamily="34" charset="0"/>
              </a:rPr>
              <a:t>30322</a:t>
            </a:r>
            <a:br>
              <a:rPr lang="en-US" sz="900" dirty="0" smtClean="0">
                <a:solidFill>
                  <a:srgbClr val="666666"/>
                </a:solidFill>
                <a:cs typeface="Arial" panose="020B0604020202020204" pitchFamily="34" charset="0"/>
              </a:rPr>
            </a:br>
            <a:endParaRPr lang="en-US" sz="900" dirty="0" smtClean="0">
              <a:solidFill>
                <a:srgbClr val="666666"/>
              </a:solidFill>
              <a:cs typeface="Arial" panose="020B0604020202020204" pitchFamily="34" charset="0"/>
            </a:endParaRPr>
          </a:p>
          <a:p>
            <a:pPr marL="112713" indent="-112713" fontAlgn="base">
              <a:lnSpc>
                <a:spcPts val="800"/>
              </a:lnSpc>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CONTACT/PLANNER:  </a:t>
            </a:r>
            <a:r>
              <a:rPr lang="en-US" sz="900" dirty="0" smtClean="0">
                <a:solidFill>
                  <a:srgbClr val="666666"/>
                </a:solidFill>
                <a:cs typeface="Arial" panose="020B0604020202020204" pitchFamily="34" charset="0"/>
              </a:rPr>
              <a:t>Laura Lloyd, </a:t>
            </a:r>
            <a:r>
              <a:rPr lang="en-US" sz="900" b="1" dirty="0" smtClean="0">
                <a:solidFill>
                  <a:schemeClr val="accent1">
                    <a:lumMod val="75000"/>
                  </a:schemeClr>
                </a:solidFill>
                <a:cs typeface="Arial" panose="020B0604020202020204" pitchFamily="34" charset="0"/>
              </a:rPr>
              <a:t>lmlloyd@emory.edu</a:t>
            </a:r>
            <a:br>
              <a:rPr lang="en-US" sz="900" b="1" dirty="0" smtClean="0">
                <a:solidFill>
                  <a:schemeClr val="accent1">
                    <a:lumMod val="75000"/>
                  </a:schemeClr>
                </a:solidFill>
                <a:cs typeface="Arial" panose="020B0604020202020204" pitchFamily="34" charset="0"/>
              </a:rPr>
            </a:br>
            <a:endParaRPr lang="en-US" sz="900" dirty="0" smtClean="0">
              <a:solidFill>
                <a:schemeClr val="accent1">
                  <a:lumMod val="75000"/>
                </a:schemeClr>
              </a:solidFill>
              <a:cs typeface="Arial" panose="020B0604020202020204" pitchFamily="34" charset="0"/>
            </a:endParaRPr>
          </a:p>
        </p:txBody>
      </p:sp>
      <p:grpSp>
        <p:nvGrpSpPr>
          <p:cNvPr id="46" name="Group 45"/>
          <p:cNvGrpSpPr/>
          <p:nvPr/>
        </p:nvGrpSpPr>
        <p:grpSpPr>
          <a:xfrm>
            <a:off x="4142625" y="7673982"/>
            <a:ext cx="3506743" cy="703161"/>
            <a:chOff x="4142625" y="6119640"/>
            <a:chExt cx="3506743" cy="703161"/>
          </a:xfrm>
        </p:grpSpPr>
        <p:sp>
          <p:nvSpPr>
            <p:cNvPr id="33" name="Pentagon 32">
              <a:hlinkClick r:id="rId6" highlightClick="1"/>
            </p:cNvPr>
            <p:cNvSpPr/>
            <p:nvPr/>
          </p:nvSpPr>
          <p:spPr>
            <a:xfrm>
              <a:off x="4142625" y="6119640"/>
              <a:ext cx="3506743" cy="703161"/>
            </a:xfrm>
            <a:prstGeom prst="homePlate">
              <a:avLst>
                <a:gd name="adj" fmla="val 25806"/>
              </a:avLst>
            </a:prstGeom>
            <a:solidFill>
              <a:schemeClr val="accent1">
                <a:lumMod val="75000"/>
              </a:schemeClr>
            </a:solidFill>
            <a:ln/>
            <a:effectLst>
              <a:outerShdw blurRad="38100" dist="25400" dir="48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nvGrpSpPr>
            <p:cNvPr id="43" name="Group 42"/>
            <p:cNvGrpSpPr/>
            <p:nvPr/>
          </p:nvGrpSpPr>
          <p:grpSpPr>
            <a:xfrm>
              <a:off x="4262014" y="6165496"/>
              <a:ext cx="3267964" cy="609347"/>
              <a:chOff x="4179584" y="6165496"/>
              <a:chExt cx="3267964" cy="609347"/>
            </a:xfrm>
          </p:grpSpPr>
          <p:sp>
            <p:nvSpPr>
              <p:cNvPr id="29" name="Rectangle 28"/>
              <p:cNvSpPr/>
              <p:nvPr/>
            </p:nvSpPr>
            <p:spPr>
              <a:xfrm>
                <a:off x="4179584" y="6405511"/>
                <a:ext cx="3267964" cy="369332"/>
              </a:xfrm>
              <a:prstGeom prst="rect">
                <a:avLst/>
              </a:prstGeom>
            </p:spPr>
            <p:txBody>
              <a:bodyPr wrap="square">
                <a:spAutoFit/>
              </a:bodyPr>
              <a:lstStyle/>
              <a:p>
                <a:r>
                  <a:rPr lang="en-US" sz="900" dirty="0" smtClean="0">
                    <a:solidFill>
                      <a:schemeClr val="bg1"/>
                    </a:solidFill>
                  </a:rPr>
                  <a:t>www.cvent.com/events/2016-georgia-legislative-update-and-the-impact-on-public-health/</a:t>
                </a:r>
                <a:endParaRPr lang="en-US" sz="900" dirty="0">
                  <a:solidFill>
                    <a:schemeClr val="bg1"/>
                  </a:solidFill>
                </a:endParaRPr>
              </a:p>
            </p:txBody>
          </p:sp>
          <p:sp>
            <p:nvSpPr>
              <p:cNvPr id="41" name="Rectangle 40"/>
              <p:cNvSpPr/>
              <p:nvPr/>
            </p:nvSpPr>
            <p:spPr>
              <a:xfrm>
                <a:off x="4179584" y="6165496"/>
                <a:ext cx="2728632" cy="307777"/>
              </a:xfrm>
              <a:prstGeom prst="rect">
                <a:avLst/>
              </a:prstGeom>
            </p:spPr>
            <p:txBody>
              <a:bodyPr wrap="none">
                <a:spAutoFit/>
              </a:bodyPr>
              <a:lstStyle/>
              <a:p>
                <a:r>
                  <a:rPr lang="en-US" sz="1400" dirty="0" smtClean="0">
                    <a:solidFill>
                      <a:schemeClr val="bg1"/>
                    </a:solidFill>
                    <a:latin typeface="Gotham Book" panose="02000603040000020004" pitchFamily="2" charset="0"/>
                    <a:cs typeface="Arial" panose="020B0604020202020204" pitchFamily="34" charset="0"/>
                  </a:rPr>
                  <a:t>REGISTER FOR THIS EVENT</a:t>
                </a:r>
                <a:endParaRPr lang="en-US" sz="1400" dirty="0">
                  <a:latin typeface="Gotham Book" panose="02000603040000020004" pitchFamily="2" charset="0"/>
                </a:endParaRPr>
              </a:p>
            </p:txBody>
          </p:sp>
        </p:grpSp>
      </p:grpSp>
      <p:grpSp>
        <p:nvGrpSpPr>
          <p:cNvPr id="3" name="Group 2"/>
          <p:cNvGrpSpPr/>
          <p:nvPr/>
        </p:nvGrpSpPr>
        <p:grpSpPr>
          <a:xfrm>
            <a:off x="155630" y="5510952"/>
            <a:ext cx="7635820" cy="1560316"/>
            <a:chOff x="155630" y="3187975"/>
            <a:chExt cx="7635820" cy="1560316"/>
          </a:xfrm>
        </p:grpSpPr>
        <p:sp>
          <p:nvSpPr>
            <p:cNvPr id="136" name="Rectangle 135"/>
            <p:cNvSpPr/>
            <p:nvPr/>
          </p:nvSpPr>
          <p:spPr>
            <a:xfrm>
              <a:off x="237517" y="3963461"/>
              <a:ext cx="7553933" cy="784830"/>
            </a:xfrm>
            <a:prstGeom prst="rect">
              <a:avLst/>
            </a:prstGeom>
          </p:spPr>
          <p:txBody>
            <a:bodyPr wrap="square">
              <a:spAutoFit/>
            </a:bodyPr>
            <a:lstStyle/>
            <a:p>
              <a:pPr fontAlgn="base">
                <a:buClr>
                  <a:schemeClr val="accent1">
                    <a:lumMod val="75000"/>
                  </a:schemeClr>
                </a:buClr>
                <a:buSzPct val="60000"/>
              </a:pPr>
              <a:r>
                <a:rPr lang="en-US" sz="900" dirty="0">
                  <a:solidFill>
                    <a:srgbClr val="666666"/>
                  </a:solidFill>
                  <a:cs typeface="Arial" panose="020B0604020202020204" pitchFamily="34" charset="0"/>
                </a:rPr>
                <a:t>By the end of </a:t>
              </a:r>
              <a:r>
                <a:rPr lang="en-US" sz="900" b="1" dirty="0">
                  <a:solidFill>
                    <a:srgbClr val="666666"/>
                  </a:solidFill>
                  <a:cs typeface="Arial" panose="020B0604020202020204" pitchFamily="34" charset="0"/>
                </a:rPr>
                <a:t>the lecture series</a:t>
              </a:r>
              <a:r>
                <a:rPr lang="en-US" sz="900" dirty="0">
                  <a:solidFill>
                    <a:srgbClr val="666666"/>
                  </a:solidFill>
                  <a:cs typeface="Arial" panose="020B0604020202020204" pitchFamily="34" charset="0"/>
                </a:rPr>
                <a:t>, participants will be able to:</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Select sources of public health data and information</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Use a variety of approaches to disseminate public health information</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Apply knowledge towards the program planning process</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Identify methods to ensure that public health initiatives/programs continue to achieve stated goals</a:t>
              </a:r>
              <a:r>
                <a:rPr lang="en-US" sz="900" dirty="0" smtClean="0">
                  <a:solidFill>
                    <a:srgbClr val="666666"/>
                  </a:solidFill>
                  <a:cs typeface="Arial" panose="020B0604020202020204" pitchFamily="34" charset="0"/>
                </a:rPr>
                <a:t>.</a:t>
              </a:r>
            </a:p>
          </p:txBody>
        </p:sp>
        <p:sp>
          <p:nvSpPr>
            <p:cNvPr id="82" name="Rectangle 81"/>
            <p:cNvSpPr/>
            <p:nvPr/>
          </p:nvSpPr>
          <p:spPr>
            <a:xfrm>
              <a:off x="679707" y="3190198"/>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3" name="Rectangle 82"/>
            <p:cNvSpPr/>
            <p:nvPr/>
          </p:nvSpPr>
          <p:spPr>
            <a:xfrm>
              <a:off x="240289" y="3187975"/>
              <a:ext cx="7544077"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72944" y="3202236"/>
              <a:ext cx="2446703" cy="269304"/>
            </a:xfrm>
            <a:prstGeom prst="rect">
              <a:avLst/>
            </a:prstGeom>
          </p:spPr>
          <p:txBody>
            <a:bodyPr wrap="square">
              <a:spAutoFit/>
            </a:bodyPr>
            <a:lstStyle/>
            <a:p>
              <a:pPr>
                <a:lnSpc>
                  <a:spcPct val="115000"/>
                </a:lnSpc>
              </a:pPr>
              <a:r>
                <a:rPr lang="en-US" sz="1000" dirty="0" smtClean="0">
                  <a:solidFill>
                    <a:schemeClr val="bg1"/>
                  </a:solidFill>
                  <a:latin typeface="Gotham" panose="02000504050000020004" pitchFamily="2" charset="0"/>
                  <a:ea typeface="Calibri" panose="020F0502020204030204" pitchFamily="34" charset="0"/>
                  <a:cs typeface="Arial" panose="020B0604020202020204" pitchFamily="34" charset="0"/>
                </a:rPr>
                <a:t>GOALS AND OBJECTIVES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5" name="Pentagon 84"/>
            <p:cNvSpPr/>
            <p:nvPr/>
          </p:nvSpPr>
          <p:spPr>
            <a:xfrm>
              <a:off x="237877" y="3188201"/>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55630" y="3503982"/>
              <a:ext cx="7570149" cy="507831"/>
            </a:xfrm>
            <a:prstGeom prst="rect">
              <a:avLst/>
            </a:prstGeom>
          </p:spPr>
          <p:txBody>
            <a:bodyPr wrap="square">
              <a:spAutoFit/>
            </a:bodyPr>
            <a:lstStyle/>
            <a:p>
              <a:r>
                <a:rPr lang="en-US" sz="900" dirty="0">
                  <a:solidFill>
                    <a:schemeClr val="tx1">
                      <a:lumMod val="65000"/>
                      <a:lumOff val="35000"/>
                    </a:schemeClr>
                  </a:solidFill>
                  <a:latin typeface="+mj-lt"/>
                </a:rPr>
                <a:t>The </a:t>
              </a:r>
              <a:r>
                <a:rPr lang="en-US" sz="900" b="1" dirty="0">
                  <a:solidFill>
                    <a:schemeClr val="tx1">
                      <a:lumMod val="65000"/>
                      <a:lumOff val="35000"/>
                    </a:schemeClr>
                  </a:solidFill>
                  <a:latin typeface="+mj-lt"/>
                </a:rPr>
                <a:t>Models of Excellence</a:t>
              </a:r>
              <a:r>
                <a:rPr lang="en-US" sz="900" dirty="0">
                  <a:solidFill>
                    <a:schemeClr val="tx1">
                      <a:lumMod val="65000"/>
                      <a:lumOff val="35000"/>
                    </a:schemeClr>
                  </a:solidFill>
                  <a:latin typeface="+mj-lt"/>
                </a:rPr>
                <a:t> lecture series highlights current public health issues or topics. The goal of the series is to explore the connection between innovation and public health practice as well as identify ways in which public health practitioners and health science faculty can facilitate the translation of innovation into practice.</a:t>
              </a:r>
            </a:p>
          </p:txBody>
        </p:sp>
        <p:grpSp>
          <p:nvGrpSpPr>
            <p:cNvPr id="148" name="Group 147"/>
            <p:cNvGrpSpPr/>
            <p:nvPr/>
          </p:nvGrpSpPr>
          <p:grpSpPr>
            <a:xfrm flipH="1">
              <a:off x="261260" y="3223216"/>
              <a:ext cx="252087" cy="216670"/>
              <a:chOff x="300038" y="3259138"/>
              <a:chExt cx="192087" cy="165100"/>
            </a:xfrm>
          </p:grpSpPr>
          <p:sp>
            <p:nvSpPr>
              <p:cNvPr id="125" name="Freeform 18"/>
              <p:cNvSpPr>
                <a:spLocks/>
              </p:cNvSpPr>
              <p:nvPr/>
            </p:nvSpPr>
            <p:spPr bwMode="auto">
              <a:xfrm>
                <a:off x="368300" y="3282951"/>
                <a:ext cx="103187" cy="71438"/>
              </a:xfrm>
              <a:custGeom>
                <a:avLst/>
                <a:gdLst>
                  <a:gd name="T0" fmla="*/ 19 w 447"/>
                  <a:gd name="T1" fmla="*/ 309 h 309"/>
                  <a:gd name="T2" fmla="*/ 5 w 447"/>
                  <a:gd name="T3" fmla="*/ 301 h 309"/>
                  <a:gd name="T4" fmla="*/ 10 w 447"/>
                  <a:gd name="T5" fmla="*/ 278 h 309"/>
                  <a:gd name="T6" fmla="*/ 419 w 447"/>
                  <a:gd name="T7" fmla="*/ 5 h 309"/>
                  <a:gd name="T8" fmla="*/ 442 w 447"/>
                  <a:gd name="T9" fmla="*/ 9 h 309"/>
                  <a:gd name="T10" fmla="*/ 437 w 447"/>
                  <a:gd name="T11" fmla="*/ 32 h 309"/>
                  <a:gd name="T12" fmla="*/ 28 w 447"/>
                  <a:gd name="T13" fmla="*/ 306 h 309"/>
                  <a:gd name="T14" fmla="*/ 19 w 447"/>
                  <a:gd name="T15" fmla="*/ 309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309">
                    <a:moveTo>
                      <a:pt x="19" y="309"/>
                    </a:moveTo>
                    <a:cubicBezTo>
                      <a:pt x="14" y="309"/>
                      <a:pt x="9" y="306"/>
                      <a:pt x="5" y="301"/>
                    </a:cubicBezTo>
                    <a:cubicBezTo>
                      <a:pt x="0" y="293"/>
                      <a:pt x="2" y="283"/>
                      <a:pt x="10" y="278"/>
                    </a:cubicBezTo>
                    <a:cubicBezTo>
                      <a:pt x="419" y="5"/>
                      <a:pt x="419" y="5"/>
                      <a:pt x="419" y="5"/>
                    </a:cubicBezTo>
                    <a:cubicBezTo>
                      <a:pt x="426" y="0"/>
                      <a:pt x="437" y="2"/>
                      <a:pt x="442" y="9"/>
                    </a:cubicBezTo>
                    <a:cubicBezTo>
                      <a:pt x="447" y="17"/>
                      <a:pt x="445" y="27"/>
                      <a:pt x="437" y="32"/>
                    </a:cubicBezTo>
                    <a:cubicBezTo>
                      <a:pt x="28" y="306"/>
                      <a:pt x="28" y="306"/>
                      <a:pt x="28" y="306"/>
                    </a:cubicBezTo>
                    <a:cubicBezTo>
                      <a:pt x="26" y="308"/>
                      <a:pt x="22" y="309"/>
                      <a:pt x="19" y="3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9"/>
              <p:cNvSpPr>
                <a:spLocks/>
              </p:cNvSpPr>
              <p:nvPr/>
            </p:nvSpPr>
            <p:spPr bwMode="auto">
              <a:xfrm>
                <a:off x="415925" y="3287713"/>
                <a:ext cx="11112" cy="33338"/>
              </a:xfrm>
              <a:custGeom>
                <a:avLst/>
                <a:gdLst>
                  <a:gd name="T0" fmla="*/ 18 w 47"/>
                  <a:gd name="T1" fmla="*/ 146 h 146"/>
                  <a:gd name="T2" fmla="*/ 16 w 47"/>
                  <a:gd name="T3" fmla="*/ 146 h 146"/>
                  <a:gd name="T4" fmla="*/ 1 w 47"/>
                  <a:gd name="T5" fmla="*/ 128 h 146"/>
                  <a:gd name="T6" fmla="*/ 13 w 47"/>
                  <a:gd name="T7" fmla="*/ 16 h 146"/>
                  <a:gd name="T8" fmla="*/ 31 w 47"/>
                  <a:gd name="T9" fmla="*/ 1 h 146"/>
                  <a:gd name="T10" fmla="*/ 46 w 47"/>
                  <a:gd name="T11" fmla="*/ 19 h 146"/>
                  <a:gd name="T12" fmla="*/ 34 w 47"/>
                  <a:gd name="T13" fmla="*/ 132 h 146"/>
                  <a:gd name="T14" fmla="*/ 18 w 47"/>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46">
                    <a:moveTo>
                      <a:pt x="18" y="146"/>
                    </a:moveTo>
                    <a:cubicBezTo>
                      <a:pt x="17" y="146"/>
                      <a:pt x="17" y="146"/>
                      <a:pt x="16" y="146"/>
                    </a:cubicBezTo>
                    <a:cubicBezTo>
                      <a:pt x="7" y="145"/>
                      <a:pt x="0" y="137"/>
                      <a:pt x="1" y="128"/>
                    </a:cubicBezTo>
                    <a:cubicBezTo>
                      <a:pt x="13" y="16"/>
                      <a:pt x="13" y="16"/>
                      <a:pt x="13" y="16"/>
                    </a:cubicBezTo>
                    <a:cubicBezTo>
                      <a:pt x="14" y="7"/>
                      <a:pt x="22" y="0"/>
                      <a:pt x="31" y="1"/>
                    </a:cubicBezTo>
                    <a:cubicBezTo>
                      <a:pt x="40" y="2"/>
                      <a:pt x="47" y="10"/>
                      <a:pt x="46" y="19"/>
                    </a:cubicBezTo>
                    <a:cubicBezTo>
                      <a:pt x="34" y="132"/>
                      <a:pt x="34" y="132"/>
                      <a:pt x="34" y="132"/>
                    </a:cubicBezTo>
                    <a:cubicBezTo>
                      <a:pt x="34" y="140"/>
                      <a:pt x="26" y="146"/>
                      <a:pt x="18" y="1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20"/>
              <p:cNvSpPr>
                <a:spLocks/>
              </p:cNvSpPr>
              <p:nvPr/>
            </p:nvSpPr>
            <p:spPr bwMode="auto">
              <a:xfrm>
                <a:off x="417513" y="3259138"/>
                <a:ext cx="50800" cy="36513"/>
              </a:xfrm>
              <a:custGeom>
                <a:avLst/>
                <a:gdLst>
                  <a:gd name="T0" fmla="*/ 19 w 215"/>
                  <a:gd name="T1" fmla="*/ 157 h 157"/>
                  <a:gd name="T2" fmla="*/ 6 w 215"/>
                  <a:gd name="T3" fmla="*/ 149 h 157"/>
                  <a:gd name="T4" fmla="*/ 10 w 215"/>
                  <a:gd name="T5" fmla="*/ 126 h 157"/>
                  <a:gd name="T6" fmla="*/ 187 w 215"/>
                  <a:gd name="T7" fmla="*/ 5 h 157"/>
                  <a:gd name="T8" fmla="*/ 210 w 215"/>
                  <a:gd name="T9" fmla="*/ 9 h 157"/>
                  <a:gd name="T10" fmla="*/ 205 w 215"/>
                  <a:gd name="T11" fmla="*/ 32 h 157"/>
                  <a:gd name="T12" fmla="*/ 29 w 215"/>
                  <a:gd name="T13" fmla="*/ 154 h 157"/>
                  <a:gd name="T14" fmla="*/ 19 w 21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57">
                    <a:moveTo>
                      <a:pt x="19" y="157"/>
                    </a:moveTo>
                    <a:cubicBezTo>
                      <a:pt x="14" y="157"/>
                      <a:pt x="9" y="154"/>
                      <a:pt x="6" y="149"/>
                    </a:cubicBezTo>
                    <a:cubicBezTo>
                      <a:pt x="0" y="142"/>
                      <a:pt x="2" y="132"/>
                      <a:pt x="10" y="126"/>
                    </a:cubicBezTo>
                    <a:cubicBezTo>
                      <a:pt x="187" y="5"/>
                      <a:pt x="187" y="5"/>
                      <a:pt x="187" y="5"/>
                    </a:cubicBezTo>
                    <a:cubicBezTo>
                      <a:pt x="194" y="0"/>
                      <a:pt x="204" y="2"/>
                      <a:pt x="210" y="9"/>
                    </a:cubicBezTo>
                    <a:cubicBezTo>
                      <a:pt x="215" y="17"/>
                      <a:pt x="213" y="27"/>
                      <a:pt x="205" y="32"/>
                    </a:cubicBezTo>
                    <a:cubicBezTo>
                      <a:pt x="29" y="154"/>
                      <a:pt x="29" y="154"/>
                      <a:pt x="29" y="154"/>
                    </a:cubicBezTo>
                    <a:cubicBezTo>
                      <a:pt x="26" y="156"/>
                      <a:pt x="23" y="157"/>
                      <a:pt x="19" y="1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21"/>
              <p:cNvSpPr>
                <a:spLocks/>
              </p:cNvSpPr>
              <p:nvPr/>
            </p:nvSpPr>
            <p:spPr bwMode="auto">
              <a:xfrm>
                <a:off x="458788" y="3259138"/>
                <a:ext cx="12700" cy="31750"/>
              </a:xfrm>
              <a:custGeom>
                <a:avLst/>
                <a:gdLst>
                  <a:gd name="T0" fmla="*/ 36 w 54"/>
                  <a:gd name="T1" fmla="*/ 140 h 140"/>
                  <a:gd name="T2" fmla="*/ 20 w 54"/>
                  <a:gd name="T3" fmla="*/ 126 h 140"/>
                  <a:gd name="T4" fmla="*/ 1 w 54"/>
                  <a:gd name="T5" fmla="*/ 21 h 140"/>
                  <a:gd name="T6" fmla="*/ 15 w 54"/>
                  <a:gd name="T7" fmla="*/ 2 h 140"/>
                  <a:gd name="T8" fmla="*/ 34 w 54"/>
                  <a:gd name="T9" fmla="*/ 15 h 140"/>
                  <a:gd name="T10" fmla="*/ 52 w 54"/>
                  <a:gd name="T11" fmla="*/ 121 h 140"/>
                  <a:gd name="T12" fmla="*/ 39 w 54"/>
                  <a:gd name="T13" fmla="*/ 140 h 140"/>
                  <a:gd name="T14" fmla="*/ 36 w 54"/>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40">
                    <a:moveTo>
                      <a:pt x="36" y="140"/>
                    </a:moveTo>
                    <a:cubicBezTo>
                      <a:pt x="28" y="140"/>
                      <a:pt x="21" y="135"/>
                      <a:pt x="20" y="126"/>
                    </a:cubicBezTo>
                    <a:cubicBezTo>
                      <a:pt x="1" y="21"/>
                      <a:pt x="1" y="21"/>
                      <a:pt x="1" y="21"/>
                    </a:cubicBezTo>
                    <a:cubicBezTo>
                      <a:pt x="0" y="12"/>
                      <a:pt x="6" y="3"/>
                      <a:pt x="15" y="2"/>
                    </a:cubicBezTo>
                    <a:cubicBezTo>
                      <a:pt x="24" y="0"/>
                      <a:pt x="33" y="6"/>
                      <a:pt x="34" y="15"/>
                    </a:cubicBezTo>
                    <a:cubicBezTo>
                      <a:pt x="52" y="121"/>
                      <a:pt x="52" y="121"/>
                      <a:pt x="52" y="121"/>
                    </a:cubicBezTo>
                    <a:cubicBezTo>
                      <a:pt x="54" y="130"/>
                      <a:pt x="48" y="138"/>
                      <a:pt x="39" y="140"/>
                    </a:cubicBezTo>
                    <a:cubicBezTo>
                      <a:pt x="38" y="140"/>
                      <a:pt x="37" y="140"/>
                      <a:pt x="36" y="1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2"/>
              <p:cNvSpPr>
                <a:spLocks/>
              </p:cNvSpPr>
              <p:nvPr/>
            </p:nvSpPr>
            <p:spPr bwMode="auto">
              <a:xfrm>
                <a:off x="417513" y="3316288"/>
                <a:ext cx="33337" cy="14288"/>
              </a:xfrm>
              <a:custGeom>
                <a:avLst/>
                <a:gdLst>
                  <a:gd name="T0" fmla="*/ 127 w 145"/>
                  <a:gd name="T1" fmla="*/ 66 h 66"/>
                  <a:gd name="T2" fmla="*/ 122 w 145"/>
                  <a:gd name="T3" fmla="*/ 65 h 66"/>
                  <a:gd name="T4" fmla="*/ 14 w 145"/>
                  <a:gd name="T5" fmla="*/ 34 h 66"/>
                  <a:gd name="T6" fmla="*/ 2 w 145"/>
                  <a:gd name="T7" fmla="*/ 14 h 66"/>
                  <a:gd name="T8" fmla="*/ 23 w 145"/>
                  <a:gd name="T9" fmla="*/ 2 h 66"/>
                  <a:gd name="T10" fmla="*/ 131 w 145"/>
                  <a:gd name="T11" fmla="*/ 33 h 66"/>
                  <a:gd name="T12" fmla="*/ 142 w 145"/>
                  <a:gd name="T13" fmla="*/ 54 h 66"/>
                  <a:gd name="T14" fmla="*/ 127 w 145"/>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66">
                    <a:moveTo>
                      <a:pt x="127" y="66"/>
                    </a:moveTo>
                    <a:cubicBezTo>
                      <a:pt x="125" y="66"/>
                      <a:pt x="123" y="66"/>
                      <a:pt x="122" y="65"/>
                    </a:cubicBezTo>
                    <a:cubicBezTo>
                      <a:pt x="14" y="34"/>
                      <a:pt x="14" y="34"/>
                      <a:pt x="14" y="34"/>
                    </a:cubicBezTo>
                    <a:cubicBezTo>
                      <a:pt x="5" y="32"/>
                      <a:pt x="0" y="23"/>
                      <a:pt x="2" y="14"/>
                    </a:cubicBezTo>
                    <a:cubicBezTo>
                      <a:pt x="5" y="5"/>
                      <a:pt x="14" y="0"/>
                      <a:pt x="23" y="2"/>
                    </a:cubicBezTo>
                    <a:cubicBezTo>
                      <a:pt x="131" y="33"/>
                      <a:pt x="131" y="33"/>
                      <a:pt x="131" y="33"/>
                    </a:cubicBezTo>
                    <a:cubicBezTo>
                      <a:pt x="140" y="36"/>
                      <a:pt x="145" y="45"/>
                      <a:pt x="142" y="54"/>
                    </a:cubicBezTo>
                    <a:cubicBezTo>
                      <a:pt x="140" y="61"/>
                      <a:pt x="134" y="66"/>
                      <a:pt x="127"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3"/>
              <p:cNvSpPr>
                <a:spLocks/>
              </p:cNvSpPr>
              <p:nvPr/>
            </p:nvSpPr>
            <p:spPr bwMode="auto">
              <a:xfrm>
                <a:off x="442913" y="3295651"/>
                <a:ext cx="49212" cy="34925"/>
              </a:xfrm>
              <a:custGeom>
                <a:avLst/>
                <a:gdLst>
                  <a:gd name="T0" fmla="*/ 19 w 216"/>
                  <a:gd name="T1" fmla="*/ 154 h 154"/>
                  <a:gd name="T2" fmla="*/ 5 w 216"/>
                  <a:gd name="T3" fmla="*/ 147 h 154"/>
                  <a:gd name="T4" fmla="*/ 10 w 216"/>
                  <a:gd name="T5" fmla="*/ 124 h 154"/>
                  <a:gd name="T6" fmla="*/ 188 w 216"/>
                  <a:gd name="T7" fmla="*/ 5 h 154"/>
                  <a:gd name="T8" fmla="*/ 211 w 216"/>
                  <a:gd name="T9" fmla="*/ 9 h 154"/>
                  <a:gd name="T10" fmla="*/ 206 w 216"/>
                  <a:gd name="T11" fmla="*/ 32 h 154"/>
                  <a:gd name="T12" fmla="*/ 28 w 216"/>
                  <a:gd name="T13" fmla="*/ 151 h 154"/>
                  <a:gd name="T14" fmla="*/ 19 w 216"/>
                  <a:gd name="T15" fmla="*/ 15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54">
                    <a:moveTo>
                      <a:pt x="19" y="154"/>
                    </a:moveTo>
                    <a:cubicBezTo>
                      <a:pt x="14" y="154"/>
                      <a:pt x="8" y="152"/>
                      <a:pt x="5" y="147"/>
                    </a:cubicBezTo>
                    <a:cubicBezTo>
                      <a:pt x="0" y="139"/>
                      <a:pt x="2" y="129"/>
                      <a:pt x="10" y="124"/>
                    </a:cubicBezTo>
                    <a:cubicBezTo>
                      <a:pt x="188" y="5"/>
                      <a:pt x="188" y="5"/>
                      <a:pt x="188" y="5"/>
                    </a:cubicBezTo>
                    <a:cubicBezTo>
                      <a:pt x="196" y="0"/>
                      <a:pt x="206" y="2"/>
                      <a:pt x="211" y="9"/>
                    </a:cubicBezTo>
                    <a:cubicBezTo>
                      <a:pt x="216" y="17"/>
                      <a:pt x="214" y="27"/>
                      <a:pt x="206" y="32"/>
                    </a:cubicBezTo>
                    <a:cubicBezTo>
                      <a:pt x="28" y="151"/>
                      <a:pt x="28" y="151"/>
                      <a:pt x="28" y="151"/>
                    </a:cubicBezTo>
                    <a:cubicBezTo>
                      <a:pt x="25" y="153"/>
                      <a:pt x="22" y="154"/>
                      <a:pt x="19" y="1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24"/>
              <p:cNvSpPr>
                <a:spLocks/>
              </p:cNvSpPr>
              <p:nvPr/>
            </p:nvSpPr>
            <p:spPr bwMode="auto">
              <a:xfrm>
                <a:off x="463550" y="3282951"/>
                <a:ext cx="28575" cy="20638"/>
              </a:xfrm>
              <a:custGeom>
                <a:avLst/>
                <a:gdLst>
                  <a:gd name="T0" fmla="*/ 110 w 129"/>
                  <a:gd name="T1" fmla="*/ 92 h 92"/>
                  <a:gd name="T2" fmla="*/ 101 w 129"/>
                  <a:gd name="T3" fmla="*/ 89 h 92"/>
                  <a:gd name="T4" fmla="*/ 10 w 129"/>
                  <a:gd name="T5" fmla="*/ 33 h 92"/>
                  <a:gd name="T6" fmla="*/ 4 w 129"/>
                  <a:gd name="T7" fmla="*/ 10 h 92"/>
                  <a:gd name="T8" fmla="*/ 27 w 129"/>
                  <a:gd name="T9" fmla="*/ 5 h 92"/>
                  <a:gd name="T10" fmla="*/ 118 w 129"/>
                  <a:gd name="T11" fmla="*/ 61 h 92"/>
                  <a:gd name="T12" fmla="*/ 124 w 129"/>
                  <a:gd name="T13" fmla="*/ 84 h 92"/>
                  <a:gd name="T14" fmla="*/ 110 w 129"/>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92">
                    <a:moveTo>
                      <a:pt x="110" y="92"/>
                    </a:moveTo>
                    <a:cubicBezTo>
                      <a:pt x="107" y="92"/>
                      <a:pt x="104" y="91"/>
                      <a:pt x="101" y="89"/>
                    </a:cubicBezTo>
                    <a:cubicBezTo>
                      <a:pt x="10" y="33"/>
                      <a:pt x="10" y="33"/>
                      <a:pt x="10" y="33"/>
                    </a:cubicBezTo>
                    <a:cubicBezTo>
                      <a:pt x="2" y="28"/>
                      <a:pt x="0" y="18"/>
                      <a:pt x="4" y="10"/>
                    </a:cubicBezTo>
                    <a:cubicBezTo>
                      <a:pt x="9" y="2"/>
                      <a:pt x="19" y="0"/>
                      <a:pt x="27" y="5"/>
                    </a:cubicBezTo>
                    <a:cubicBezTo>
                      <a:pt x="118" y="61"/>
                      <a:pt x="118" y="61"/>
                      <a:pt x="118" y="61"/>
                    </a:cubicBezTo>
                    <a:cubicBezTo>
                      <a:pt x="126" y="66"/>
                      <a:pt x="129" y="76"/>
                      <a:pt x="124" y="84"/>
                    </a:cubicBezTo>
                    <a:cubicBezTo>
                      <a:pt x="121" y="89"/>
                      <a:pt x="115" y="92"/>
                      <a:pt x="110"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25"/>
              <p:cNvSpPr>
                <a:spLocks/>
              </p:cNvSpPr>
              <p:nvPr/>
            </p:nvSpPr>
            <p:spPr bwMode="auto">
              <a:xfrm>
                <a:off x="334963" y="3313113"/>
                <a:ext cx="76200" cy="76200"/>
              </a:xfrm>
              <a:custGeom>
                <a:avLst/>
                <a:gdLst>
                  <a:gd name="T0" fmla="*/ 163 w 327"/>
                  <a:gd name="T1" fmla="*/ 327 h 327"/>
                  <a:gd name="T2" fmla="*/ 0 w 327"/>
                  <a:gd name="T3" fmla="*/ 164 h 327"/>
                  <a:gd name="T4" fmla="*/ 163 w 327"/>
                  <a:gd name="T5" fmla="*/ 0 h 327"/>
                  <a:gd name="T6" fmla="*/ 252 w 327"/>
                  <a:gd name="T7" fmla="*/ 27 h 327"/>
                  <a:gd name="T8" fmla="*/ 257 w 327"/>
                  <a:gd name="T9" fmla="*/ 50 h 327"/>
                  <a:gd name="T10" fmla="*/ 234 w 327"/>
                  <a:gd name="T11" fmla="*/ 55 h 327"/>
                  <a:gd name="T12" fmla="*/ 163 w 327"/>
                  <a:gd name="T13" fmla="*/ 34 h 327"/>
                  <a:gd name="T14" fmla="*/ 33 w 327"/>
                  <a:gd name="T15" fmla="*/ 164 h 327"/>
                  <a:gd name="T16" fmla="*/ 163 w 327"/>
                  <a:gd name="T17" fmla="*/ 294 h 327"/>
                  <a:gd name="T18" fmla="*/ 294 w 327"/>
                  <a:gd name="T19" fmla="*/ 164 h 327"/>
                  <a:gd name="T20" fmla="*/ 292 w 327"/>
                  <a:gd name="T21" fmla="*/ 145 h 327"/>
                  <a:gd name="T22" fmla="*/ 306 w 327"/>
                  <a:gd name="T23" fmla="*/ 127 h 327"/>
                  <a:gd name="T24" fmla="*/ 325 w 327"/>
                  <a:gd name="T25" fmla="*/ 141 h 327"/>
                  <a:gd name="T26" fmla="*/ 327 w 327"/>
                  <a:gd name="T27" fmla="*/ 164 h 327"/>
                  <a:gd name="T28" fmla="*/ 163 w 327"/>
                  <a:gd name="T2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27">
                    <a:moveTo>
                      <a:pt x="163" y="327"/>
                    </a:moveTo>
                    <a:cubicBezTo>
                      <a:pt x="73" y="327"/>
                      <a:pt x="0" y="254"/>
                      <a:pt x="0" y="164"/>
                    </a:cubicBezTo>
                    <a:cubicBezTo>
                      <a:pt x="0" y="74"/>
                      <a:pt x="73" y="0"/>
                      <a:pt x="163" y="0"/>
                    </a:cubicBezTo>
                    <a:cubicBezTo>
                      <a:pt x="195" y="0"/>
                      <a:pt x="226" y="10"/>
                      <a:pt x="252" y="27"/>
                    </a:cubicBezTo>
                    <a:cubicBezTo>
                      <a:pt x="260" y="32"/>
                      <a:pt x="262" y="42"/>
                      <a:pt x="257" y="50"/>
                    </a:cubicBezTo>
                    <a:cubicBezTo>
                      <a:pt x="252" y="57"/>
                      <a:pt x="242" y="60"/>
                      <a:pt x="234" y="55"/>
                    </a:cubicBezTo>
                    <a:cubicBezTo>
                      <a:pt x="213" y="41"/>
                      <a:pt x="189" y="34"/>
                      <a:pt x="163" y="34"/>
                    </a:cubicBezTo>
                    <a:cubicBezTo>
                      <a:pt x="92" y="34"/>
                      <a:pt x="33" y="92"/>
                      <a:pt x="33" y="164"/>
                    </a:cubicBezTo>
                    <a:cubicBezTo>
                      <a:pt x="33" y="236"/>
                      <a:pt x="92" y="294"/>
                      <a:pt x="163" y="294"/>
                    </a:cubicBezTo>
                    <a:cubicBezTo>
                      <a:pt x="235" y="294"/>
                      <a:pt x="294" y="236"/>
                      <a:pt x="294" y="164"/>
                    </a:cubicBezTo>
                    <a:cubicBezTo>
                      <a:pt x="294" y="158"/>
                      <a:pt x="293" y="152"/>
                      <a:pt x="292" y="145"/>
                    </a:cubicBezTo>
                    <a:cubicBezTo>
                      <a:pt x="291" y="136"/>
                      <a:pt x="297" y="128"/>
                      <a:pt x="306" y="127"/>
                    </a:cubicBezTo>
                    <a:cubicBezTo>
                      <a:pt x="316" y="125"/>
                      <a:pt x="324" y="132"/>
                      <a:pt x="325" y="141"/>
                    </a:cubicBezTo>
                    <a:cubicBezTo>
                      <a:pt x="326" y="149"/>
                      <a:pt x="327" y="156"/>
                      <a:pt x="327" y="164"/>
                    </a:cubicBezTo>
                    <a:cubicBezTo>
                      <a:pt x="327" y="254"/>
                      <a:pt x="254" y="327"/>
                      <a:pt x="163" y="3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26"/>
              <p:cNvSpPr>
                <a:spLocks/>
              </p:cNvSpPr>
              <p:nvPr/>
            </p:nvSpPr>
            <p:spPr bwMode="auto">
              <a:xfrm>
                <a:off x="300038" y="3278188"/>
                <a:ext cx="146050" cy="146050"/>
              </a:xfrm>
              <a:custGeom>
                <a:avLst/>
                <a:gdLst>
                  <a:gd name="T0" fmla="*/ 317 w 635"/>
                  <a:gd name="T1" fmla="*/ 634 h 634"/>
                  <a:gd name="T2" fmla="*/ 0 w 635"/>
                  <a:gd name="T3" fmla="*/ 317 h 634"/>
                  <a:gd name="T4" fmla="*/ 317 w 635"/>
                  <a:gd name="T5" fmla="*/ 0 h 634"/>
                  <a:gd name="T6" fmla="*/ 483 w 635"/>
                  <a:gd name="T7" fmla="*/ 46 h 634"/>
                  <a:gd name="T8" fmla="*/ 488 w 635"/>
                  <a:gd name="T9" fmla="*/ 69 h 634"/>
                  <a:gd name="T10" fmla="*/ 466 w 635"/>
                  <a:gd name="T11" fmla="*/ 75 h 634"/>
                  <a:gd name="T12" fmla="*/ 317 w 635"/>
                  <a:gd name="T13" fmla="*/ 33 h 634"/>
                  <a:gd name="T14" fmla="*/ 34 w 635"/>
                  <a:gd name="T15" fmla="*/ 317 h 634"/>
                  <a:gd name="T16" fmla="*/ 317 w 635"/>
                  <a:gd name="T17" fmla="*/ 601 h 634"/>
                  <a:gd name="T18" fmla="*/ 601 w 635"/>
                  <a:gd name="T19" fmla="*/ 317 h 634"/>
                  <a:gd name="T20" fmla="*/ 597 w 635"/>
                  <a:gd name="T21" fmla="*/ 270 h 634"/>
                  <a:gd name="T22" fmla="*/ 611 w 635"/>
                  <a:gd name="T23" fmla="*/ 251 h 634"/>
                  <a:gd name="T24" fmla="*/ 630 w 635"/>
                  <a:gd name="T25" fmla="*/ 265 h 634"/>
                  <a:gd name="T26" fmla="*/ 635 w 635"/>
                  <a:gd name="T27" fmla="*/ 317 h 634"/>
                  <a:gd name="T28" fmla="*/ 317 w 635"/>
                  <a:gd name="T29" fmla="*/ 63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634">
                    <a:moveTo>
                      <a:pt x="317" y="634"/>
                    </a:moveTo>
                    <a:cubicBezTo>
                      <a:pt x="143" y="634"/>
                      <a:pt x="0" y="492"/>
                      <a:pt x="0" y="317"/>
                    </a:cubicBezTo>
                    <a:cubicBezTo>
                      <a:pt x="0" y="142"/>
                      <a:pt x="143" y="0"/>
                      <a:pt x="317" y="0"/>
                    </a:cubicBezTo>
                    <a:cubicBezTo>
                      <a:pt x="376" y="0"/>
                      <a:pt x="433" y="16"/>
                      <a:pt x="483" y="46"/>
                    </a:cubicBezTo>
                    <a:cubicBezTo>
                      <a:pt x="491" y="51"/>
                      <a:pt x="493" y="61"/>
                      <a:pt x="488" y="69"/>
                    </a:cubicBezTo>
                    <a:cubicBezTo>
                      <a:pt x="484" y="77"/>
                      <a:pt x="473" y="80"/>
                      <a:pt x="466" y="75"/>
                    </a:cubicBezTo>
                    <a:cubicBezTo>
                      <a:pt x="421" y="47"/>
                      <a:pt x="370" y="33"/>
                      <a:pt x="317" y="33"/>
                    </a:cubicBezTo>
                    <a:cubicBezTo>
                      <a:pt x="161" y="33"/>
                      <a:pt x="34" y="160"/>
                      <a:pt x="34" y="317"/>
                    </a:cubicBezTo>
                    <a:cubicBezTo>
                      <a:pt x="34" y="473"/>
                      <a:pt x="161" y="601"/>
                      <a:pt x="317" y="601"/>
                    </a:cubicBezTo>
                    <a:cubicBezTo>
                      <a:pt x="474" y="601"/>
                      <a:pt x="601" y="473"/>
                      <a:pt x="601" y="317"/>
                    </a:cubicBezTo>
                    <a:cubicBezTo>
                      <a:pt x="601" y="301"/>
                      <a:pt x="600" y="286"/>
                      <a:pt x="597" y="270"/>
                    </a:cubicBezTo>
                    <a:cubicBezTo>
                      <a:pt x="596" y="261"/>
                      <a:pt x="602" y="253"/>
                      <a:pt x="611" y="251"/>
                    </a:cubicBezTo>
                    <a:cubicBezTo>
                      <a:pt x="620" y="250"/>
                      <a:pt x="629" y="256"/>
                      <a:pt x="630" y="265"/>
                    </a:cubicBezTo>
                    <a:cubicBezTo>
                      <a:pt x="633" y="282"/>
                      <a:pt x="635" y="299"/>
                      <a:pt x="635" y="317"/>
                    </a:cubicBezTo>
                    <a:cubicBezTo>
                      <a:pt x="635" y="492"/>
                      <a:pt x="492" y="634"/>
                      <a:pt x="317" y="6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Oval 27"/>
              <p:cNvSpPr>
                <a:spLocks noChangeArrowheads="1"/>
              </p:cNvSpPr>
              <p:nvPr/>
            </p:nvSpPr>
            <p:spPr bwMode="auto">
              <a:xfrm>
                <a:off x="365125" y="3343276"/>
                <a:ext cx="15875" cy="158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3" name="Group 12"/>
          <p:cNvGrpSpPr/>
          <p:nvPr/>
        </p:nvGrpSpPr>
        <p:grpSpPr>
          <a:xfrm>
            <a:off x="237877" y="3306829"/>
            <a:ext cx="7534523" cy="2105567"/>
            <a:chOff x="237877" y="3260754"/>
            <a:chExt cx="7534523" cy="2105567"/>
          </a:xfrm>
        </p:grpSpPr>
        <p:sp>
          <p:nvSpPr>
            <p:cNvPr id="67" name="Rectangle 66"/>
            <p:cNvSpPr/>
            <p:nvPr/>
          </p:nvSpPr>
          <p:spPr>
            <a:xfrm>
              <a:off x="240290" y="3260754"/>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572944" y="3275015"/>
              <a:ext cx="2446703"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SPEAKER</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69" name="Pentagon 68"/>
            <p:cNvSpPr/>
            <p:nvPr/>
          </p:nvSpPr>
          <p:spPr>
            <a:xfrm>
              <a:off x="237877" y="3260980"/>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754672" y="3611995"/>
              <a:ext cx="6004501" cy="1754326"/>
            </a:xfrm>
            <a:prstGeom prst="rect">
              <a:avLst/>
            </a:prstGeom>
          </p:spPr>
          <p:txBody>
            <a:bodyPr wrap="square">
              <a:spAutoFit/>
            </a:bodyPr>
            <a:lstStyle/>
            <a:p>
              <a:r>
                <a:rPr lang="en-US" sz="900" b="1" dirty="0">
                  <a:solidFill>
                    <a:schemeClr val="tx1">
                      <a:lumMod val="65000"/>
                      <a:lumOff val="35000"/>
                    </a:schemeClr>
                  </a:solidFill>
                  <a:ea typeface="Calibri" panose="020F0502020204030204" pitchFamily="34" charset="0"/>
                  <a:cs typeface="Arial" panose="020B0604020202020204" pitchFamily="34" charset="0"/>
                </a:rPr>
                <a:t>Melissa (Moose) </a:t>
              </a:r>
              <a:r>
                <a:rPr lang="en-US" sz="900" b="1" dirty="0" err="1">
                  <a:solidFill>
                    <a:schemeClr val="tx1">
                      <a:lumMod val="65000"/>
                      <a:lumOff val="35000"/>
                    </a:schemeClr>
                  </a:solidFill>
                  <a:ea typeface="Calibri" panose="020F0502020204030204" pitchFamily="34" charset="0"/>
                  <a:cs typeface="Arial" panose="020B0604020202020204" pitchFamily="34" charset="0"/>
                </a:rPr>
                <a:t>Alperin</a:t>
              </a:r>
              <a:r>
                <a:rPr lang="en-US" sz="900" b="1" dirty="0">
                  <a:solidFill>
                    <a:schemeClr val="tx1">
                      <a:lumMod val="65000"/>
                      <a:lumOff val="35000"/>
                    </a:schemeClr>
                  </a:solidFill>
                  <a:ea typeface="Calibri" panose="020F0502020204030204" pitchFamily="34" charset="0"/>
                  <a:cs typeface="Arial" panose="020B0604020202020204" pitchFamily="34" charset="0"/>
                </a:rPr>
                <a:t>, </a:t>
              </a:r>
              <a:r>
                <a:rPr lang="en-US" sz="900" b="1" dirty="0" err="1">
                  <a:solidFill>
                    <a:schemeClr val="tx1">
                      <a:lumMod val="65000"/>
                      <a:lumOff val="35000"/>
                    </a:schemeClr>
                  </a:solidFill>
                  <a:ea typeface="Calibri" panose="020F0502020204030204" pitchFamily="34" charset="0"/>
                  <a:cs typeface="Arial" panose="020B0604020202020204" pitchFamily="34" charset="0"/>
                </a:rPr>
                <a:t>EdD</a:t>
              </a:r>
              <a:r>
                <a:rPr lang="en-US" sz="900" b="1" dirty="0">
                  <a:solidFill>
                    <a:schemeClr val="tx1">
                      <a:lumMod val="65000"/>
                      <a:lumOff val="35000"/>
                    </a:schemeClr>
                  </a:solidFill>
                  <a:ea typeface="Calibri" panose="020F0502020204030204" pitchFamily="34" charset="0"/>
                  <a:cs typeface="Arial" panose="020B0604020202020204" pitchFamily="34" charset="0"/>
                </a:rPr>
                <a:t>, MPH, MCHES</a:t>
              </a:r>
            </a:p>
            <a:p>
              <a:r>
                <a:rPr lang="en-US" sz="900" b="1" dirty="0">
                  <a:solidFill>
                    <a:schemeClr val="tx1">
                      <a:lumMod val="65000"/>
                      <a:lumOff val="35000"/>
                    </a:schemeClr>
                  </a:solidFill>
                  <a:ea typeface="Calibri" panose="020F0502020204030204" pitchFamily="34" charset="0"/>
                  <a:cs typeface="Arial" panose="020B0604020202020204" pitchFamily="34" charset="0"/>
                </a:rPr>
                <a:t>Director of </a:t>
              </a:r>
              <a:r>
                <a:rPr lang="en-US" sz="900" b="1" dirty="0" smtClean="0">
                  <a:solidFill>
                    <a:schemeClr val="tx1">
                      <a:lumMod val="65000"/>
                      <a:lumOff val="35000"/>
                    </a:schemeClr>
                  </a:solidFill>
                  <a:ea typeface="Calibri" panose="020F0502020204030204" pitchFamily="34" charset="0"/>
                  <a:cs typeface="Arial" panose="020B0604020202020204" pitchFamily="34" charset="0"/>
                </a:rPr>
                <a:t>Operations, Region IV Public Health Training Center</a:t>
              </a:r>
              <a:br>
                <a:rPr lang="en-US" sz="900" b="1" dirty="0" smtClean="0">
                  <a:solidFill>
                    <a:schemeClr val="tx1">
                      <a:lumMod val="65000"/>
                      <a:lumOff val="35000"/>
                    </a:schemeClr>
                  </a:solidFill>
                  <a:ea typeface="Calibri" panose="020F0502020204030204" pitchFamily="34" charset="0"/>
                  <a:cs typeface="Arial" panose="020B0604020202020204" pitchFamily="34" charset="0"/>
                </a:rPr>
              </a:br>
              <a:endParaRPr lang="en-US" sz="900" b="1" dirty="0">
                <a:solidFill>
                  <a:schemeClr val="tx1">
                    <a:lumMod val="65000"/>
                    <a:lumOff val="35000"/>
                  </a:schemeClr>
                </a:solidFill>
                <a:ea typeface="Calibri" panose="020F0502020204030204" pitchFamily="34" charset="0"/>
                <a:cs typeface="Arial" panose="020B0604020202020204" pitchFamily="34" charset="0"/>
              </a:endParaRPr>
            </a:p>
            <a:p>
              <a:r>
                <a:rPr lang="en-US" sz="900" dirty="0" smtClean="0">
                  <a:solidFill>
                    <a:schemeClr val="tx1">
                      <a:lumMod val="65000"/>
                      <a:lumOff val="35000"/>
                    </a:schemeClr>
                  </a:solidFill>
                  <a:ea typeface="Calibri" panose="020F0502020204030204" pitchFamily="34" charset="0"/>
                  <a:cs typeface="Arial" panose="020B0604020202020204" pitchFamily="34" charset="0"/>
                </a:rPr>
                <a:t>Melissa </a:t>
              </a:r>
              <a:r>
                <a:rPr lang="en-US" sz="900" dirty="0">
                  <a:solidFill>
                    <a:schemeClr val="tx1">
                      <a:lumMod val="65000"/>
                      <a:lumOff val="35000"/>
                    </a:schemeClr>
                  </a:solidFill>
                  <a:ea typeface="Calibri" panose="020F0502020204030204" pitchFamily="34" charset="0"/>
                  <a:cs typeface="Arial" panose="020B0604020202020204" pitchFamily="34" charset="0"/>
                </a:rPr>
                <a:t>(aka Moose) is the Director of Operations for the RIV PHTC. Moose has over 25 years of experience as a health educator and instructional design specialist in public health. Moose has been the Co-PI or Project Director on a number of training, workforce development, and public health practice initiatives including the Emory PHTC, the Emory Center for Public Health Preparedness, Applied Public Health Informatics Curriculum Project, Evaluation of the Older Driver Safety Design Train-the-Trainer Workshop, and the Assessment of Immunization Training Needs and Educational Products and Programs for Medical Assistants. Moose is the Chair of the Executive MPH program, the online MPH at RSPH, and has taught working public health professionals in the distance-based format for 15 years. She holds a faculty position in the Department of Behavioral Sciences and Health Education. From 2010 – 2014, she was the Co-PI of the Emory PHTC.</a:t>
              </a:r>
              <a:endParaRPr lang="en-US" sz="900" dirty="0">
                <a:solidFill>
                  <a:schemeClr val="tx1">
                    <a:lumMod val="65000"/>
                    <a:lumOff val="35000"/>
                  </a:schemeClr>
                </a:solidFill>
                <a:effectLst/>
                <a:ea typeface="Calibri" panose="020F0502020204030204" pitchFamily="34" charset="0"/>
                <a:cs typeface="Arial" panose="020B0604020202020204" pitchFamily="34" charset="0"/>
              </a:endParaRPr>
            </a:p>
          </p:txBody>
        </p:sp>
        <p:sp>
          <p:nvSpPr>
            <p:cNvPr id="11" name="Freeform 9"/>
            <p:cNvSpPr>
              <a:spLocks noEditPoints="1"/>
            </p:cNvSpPr>
            <p:nvPr/>
          </p:nvSpPr>
          <p:spPr bwMode="auto">
            <a:xfrm>
              <a:off x="286168" y="3281411"/>
              <a:ext cx="199607" cy="229091"/>
            </a:xfrm>
            <a:custGeom>
              <a:avLst/>
              <a:gdLst>
                <a:gd name="T0" fmla="*/ 285 w 570"/>
                <a:gd name="T1" fmla="*/ 0 h 655"/>
                <a:gd name="T2" fmla="*/ 437 w 570"/>
                <a:gd name="T3" fmla="*/ 63 h 655"/>
                <a:gd name="T4" fmla="*/ 437 w 570"/>
                <a:gd name="T5" fmla="*/ 63 h 655"/>
                <a:gd name="T6" fmla="*/ 437 w 570"/>
                <a:gd name="T7" fmla="*/ 63 h 655"/>
                <a:gd name="T8" fmla="*/ 499 w 570"/>
                <a:gd name="T9" fmla="*/ 214 h 655"/>
                <a:gd name="T10" fmla="*/ 437 w 570"/>
                <a:gd name="T11" fmla="*/ 366 h 655"/>
                <a:gd name="T12" fmla="*/ 414 w 570"/>
                <a:gd name="T13" fmla="*/ 386 h 655"/>
                <a:gd name="T14" fmla="*/ 508 w 570"/>
                <a:gd name="T15" fmla="*/ 440 h 655"/>
                <a:gd name="T16" fmla="*/ 508 w 570"/>
                <a:gd name="T17" fmla="*/ 440 h 655"/>
                <a:gd name="T18" fmla="*/ 508 w 570"/>
                <a:gd name="T19" fmla="*/ 440 h 655"/>
                <a:gd name="T20" fmla="*/ 570 w 570"/>
                <a:gd name="T21" fmla="*/ 590 h 655"/>
                <a:gd name="T22" fmla="*/ 570 w 570"/>
                <a:gd name="T23" fmla="*/ 630 h 655"/>
                <a:gd name="T24" fmla="*/ 545 w 570"/>
                <a:gd name="T25" fmla="*/ 655 h 655"/>
                <a:gd name="T26" fmla="*/ 544 w 570"/>
                <a:gd name="T27" fmla="*/ 655 h 655"/>
                <a:gd name="T28" fmla="*/ 25 w 570"/>
                <a:gd name="T29" fmla="*/ 655 h 655"/>
                <a:gd name="T30" fmla="*/ 0 w 570"/>
                <a:gd name="T31" fmla="*/ 630 h 655"/>
                <a:gd name="T32" fmla="*/ 0 w 570"/>
                <a:gd name="T33" fmla="*/ 629 h 655"/>
                <a:gd name="T34" fmla="*/ 0 w 570"/>
                <a:gd name="T35" fmla="*/ 590 h 655"/>
                <a:gd name="T36" fmla="*/ 62 w 570"/>
                <a:gd name="T37" fmla="*/ 440 h 655"/>
                <a:gd name="T38" fmla="*/ 156 w 570"/>
                <a:gd name="T39" fmla="*/ 386 h 655"/>
                <a:gd name="T40" fmla="*/ 133 w 570"/>
                <a:gd name="T41" fmla="*/ 366 h 655"/>
                <a:gd name="T42" fmla="*/ 133 w 570"/>
                <a:gd name="T43" fmla="*/ 366 h 655"/>
                <a:gd name="T44" fmla="*/ 71 w 570"/>
                <a:gd name="T45" fmla="*/ 214 h 655"/>
                <a:gd name="T46" fmla="*/ 133 w 570"/>
                <a:gd name="T47" fmla="*/ 63 h 655"/>
                <a:gd name="T48" fmla="*/ 285 w 570"/>
                <a:gd name="T49" fmla="*/ 0 h 655"/>
                <a:gd name="T50" fmla="*/ 401 w 570"/>
                <a:gd name="T51" fmla="*/ 98 h 655"/>
                <a:gd name="T52" fmla="*/ 401 w 570"/>
                <a:gd name="T53" fmla="*/ 98 h 655"/>
                <a:gd name="T54" fmla="*/ 285 w 570"/>
                <a:gd name="T55" fmla="*/ 50 h 655"/>
                <a:gd name="T56" fmla="*/ 169 w 570"/>
                <a:gd name="T57" fmla="*/ 98 h 655"/>
                <a:gd name="T58" fmla="*/ 121 w 570"/>
                <a:gd name="T59" fmla="*/ 214 h 655"/>
                <a:gd name="T60" fmla="*/ 169 w 570"/>
                <a:gd name="T61" fmla="*/ 330 h 655"/>
                <a:gd name="T62" fmla="*/ 169 w 570"/>
                <a:gd name="T63" fmla="*/ 330 h 655"/>
                <a:gd name="T64" fmla="*/ 169 w 570"/>
                <a:gd name="T65" fmla="*/ 330 h 655"/>
                <a:gd name="T66" fmla="*/ 285 w 570"/>
                <a:gd name="T67" fmla="*/ 378 h 655"/>
                <a:gd name="T68" fmla="*/ 401 w 570"/>
                <a:gd name="T69" fmla="*/ 330 h 655"/>
                <a:gd name="T70" fmla="*/ 449 w 570"/>
                <a:gd name="T71" fmla="*/ 214 h 655"/>
                <a:gd name="T72" fmla="*/ 401 w 570"/>
                <a:gd name="T73" fmla="*/ 98 h 655"/>
                <a:gd name="T74" fmla="*/ 401 w 570"/>
                <a:gd name="T75" fmla="*/ 98 h 655"/>
                <a:gd name="T76" fmla="*/ 359 w 570"/>
                <a:gd name="T77" fmla="*/ 429 h 655"/>
                <a:gd name="T78" fmla="*/ 359 w 570"/>
                <a:gd name="T79" fmla="*/ 429 h 655"/>
                <a:gd name="T80" fmla="*/ 285 w 570"/>
                <a:gd name="T81" fmla="*/ 429 h 655"/>
                <a:gd name="T82" fmla="*/ 211 w 570"/>
                <a:gd name="T83" fmla="*/ 429 h 655"/>
                <a:gd name="T84" fmla="*/ 97 w 570"/>
                <a:gd name="T85" fmla="*/ 476 h 655"/>
                <a:gd name="T86" fmla="*/ 50 w 570"/>
                <a:gd name="T87" fmla="*/ 590 h 655"/>
                <a:gd name="T88" fmla="*/ 50 w 570"/>
                <a:gd name="T89" fmla="*/ 605 h 655"/>
                <a:gd name="T90" fmla="*/ 520 w 570"/>
                <a:gd name="T91" fmla="*/ 605 h 655"/>
                <a:gd name="T92" fmla="*/ 520 w 570"/>
                <a:gd name="T93" fmla="*/ 590 h 655"/>
                <a:gd name="T94" fmla="*/ 473 w 570"/>
                <a:gd name="T95" fmla="*/ 476 h 655"/>
                <a:gd name="T96" fmla="*/ 473 w 570"/>
                <a:gd name="T97" fmla="*/ 476 h 655"/>
                <a:gd name="T98" fmla="*/ 359 w 570"/>
                <a:gd name="T99" fmla="*/ 429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0" h="655">
                  <a:moveTo>
                    <a:pt x="285" y="0"/>
                  </a:moveTo>
                  <a:cubicBezTo>
                    <a:pt x="344" y="0"/>
                    <a:pt x="398" y="24"/>
                    <a:pt x="437" y="63"/>
                  </a:cubicBezTo>
                  <a:cubicBezTo>
                    <a:pt x="437" y="63"/>
                    <a:pt x="437" y="63"/>
                    <a:pt x="437" y="63"/>
                  </a:cubicBezTo>
                  <a:cubicBezTo>
                    <a:pt x="437" y="63"/>
                    <a:pt x="437" y="63"/>
                    <a:pt x="437" y="63"/>
                  </a:cubicBezTo>
                  <a:cubicBezTo>
                    <a:pt x="475" y="102"/>
                    <a:pt x="499" y="155"/>
                    <a:pt x="499" y="214"/>
                  </a:cubicBezTo>
                  <a:cubicBezTo>
                    <a:pt x="499" y="273"/>
                    <a:pt x="475" y="327"/>
                    <a:pt x="437" y="366"/>
                  </a:cubicBezTo>
                  <a:cubicBezTo>
                    <a:pt x="430" y="373"/>
                    <a:pt x="422" y="380"/>
                    <a:pt x="414" y="386"/>
                  </a:cubicBezTo>
                  <a:cubicBezTo>
                    <a:pt x="450" y="395"/>
                    <a:pt x="482" y="415"/>
                    <a:pt x="508" y="440"/>
                  </a:cubicBezTo>
                  <a:cubicBezTo>
                    <a:pt x="508" y="440"/>
                    <a:pt x="508" y="440"/>
                    <a:pt x="508" y="440"/>
                  </a:cubicBezTo>
                  <a:cubicBezTo>
                    <a:pt x="508" y="440"/>
                    <a:pt x="508" y="440"/>
                    <a:pt x="508" y="440"/>
                  </a:cubicBezTo>
                  <a:cubicBezTo>
                    <a:pt x="546" y="479"/>
                    <a:pt x="570" y="531"/>
                    <a:pt x="570" y="590"/>
                  </a:cubicBezTo>
                  <a:cubicBezTo>
                    <a:pt x="570" y="630"/>
                    <a:pt x="570" y="630"/>
                    <a:pt x="570" y="630"/>
                  </a:cubicBezTo>
                  <a:cubicBezTo>
                    <a:pt x="570" y="644"/>
                    <a:pt x="559" y="655"/>
                    <a:pt x="545" y="655"/>
                  </a:cubicBezTo>
                  <a:cubicBezTo>
                    <a:pt x="544" y="655"/>
                    <a:pt x="544" y="655"/>
                    <a:pt x="544" y="655"/>
                  </a:cubicBezTo>
                  <a:cubicBezTo>
                    <a:pt x="25" y="655"/>
                    <a:pt x="25" y="655"/>
                    <a:pt x="25" y="655"/>
                  </a:cubicBezTo>
                  <a:cubicBezTo>
                    <a:pt x="11" y="655"/>
                    <a:pt x="0" y="644"/>
                    <a:pt x="0" y="630"/>
                  </a:cubicBezTo>
                  <a:cubicBezTo>
                    <a:pt x="0" y="629"/>
                    <a:pt x="0" y="629"/>
                    <a:pt x="0" y="629"/>
                  </a:cubicBezTo>
                  <a:cubicBezTo>
                    <a:pt x="0" y="590"/>
                    <a:pt x="0" y="590"/>
                    <a:pt x="0" y="590"/>
                  </a:cubicBezTo>
                  <a:cubicBezTo>
                    <a:pt x="0" y="531"/>
                    <a:pt x="23" y="479"/>
                    <a:pt x="62" y="440"/>
                  </a:cubicBezTo>
                  <a:cubicBezTo>
                    <a:pt x="87" y="414"/>
                    <a:pt x="120" y="395"/>
                    <a:pt x="156" y="386"/>
                  </a:cubicBezTo>
                  <a:cubicBezTo>
                    <a:pt x="148" y="379"/>
                    <a:pt x="140" y="373"/>
                    <a:pt x="133" y="366"/>
                  </a:cubicBezTo>
                  <a:cubicBezTo>
                    <a:pt x="133" y="366"/>
                    <a:pt x="133" y="366"/>
                    <a:pt x="133" y="366"/>
                  </a:cubicBezTo>
                  <a:cubicBezTo>
                    <a:pt x="95" y="327"/>
                    <a:pt x="71" y="273"/>
                    <a:pt x="71" y="214"/>
                  </a:cubicBezTo>
                  <a:cubicBezTo>
                    <a:pt x="71" y="155"/>
                    <a:pt x="95" y="102"/>
                    <a:pt x="133" y="63"/>
                  </a:cubicBezTo>
                  <a:cubicBezTo>
                    <a:pt x="172" y="24"/>
                    <a:pt x="226" y="0"/>
                    <a:pt x="285" y="0"/>
                  </a:cubicBezTo>
                  <a:close/>
                  <a:moveTo>
                    <a:pt x="401" y="98"/>
                  </a:moveTo>
                  <a:cubicBezTo>
                    <a:pt x="401" y="98"/>
                    <a:pt x="401" y="98"/>
                    <a:pt x="401" y="98"/>
                  </a:cubicBezTo>
                  <a:cubicBezTo>
                    <a:pt x="371" y="69"/>
                    <a:pt x="330" y="50"/>
                    <a:pt x="285" y="50"/>
                  </a:cubicBezTo>
                  <a:cubicBezTo>
                    <a:pt x="240" y="50"/>
                    <a:pt x="199" y="69"/>
                    <a:pt x="169" y="98"/>
                  </a:cubicBezTo>
                  <a:cubicBezTo>
                    <a:pt x="139" y="128"/>
                    <a:pt x="121" y="169"/>
                    <a:pt x="121" y="214"/>
                  </a:cubicBezTo>
                  <a:cubicBezTo>
                    <a:pt x="121" y="260"/>
                    <a:pt x="139" y="301"/>
                    <a:pt x="169" y="330"/>
                  </a:cubicBezTo>
                  <a:cubicBezTo>
                    <a:pt x="169" y="330"/>
                    <a:pt x="169" y="330"/>
                    <a:pt x="169" y="330"/>
                  </a:cubicBezTo>
                  <a:cubicBezTo>
                    <a:pt x="169" y="330"/>
                    <a:pt x="169" y="330"/>
                    <a:pt x="169" y="330"/>
                  </a:cubicBezTo>
                  <a:cubicBezTo>
                    <a:pt x="199" y="360"/>
                    <a:pt x="240" y="378"/>
                    <a:pt x="285" y="378"/>
                  </a:cubicBezTo>
                  <a:cubicBezTo>
                    <a:pt x="330" y="378"/>
                    <a:pt x="371" y="360"/>
                    <a:pt x="401" y="330"/>
                  </a:cubicBezTo>
                  <a:cubicBezTo>
                    <a:pt x="431" y="301"/>
                    <a:pt x="449" y="260"/>
                    <a:pt x="449" y="214"/>
                  </a:cubicBezTo>
                  <a:cubicBezTo>
                    <a:pt x="449" y="169"/>
                    <a:pt x="431" y="128"/>
                    <a:pt x="401" y="98"/>
                  </a:cubicBezTo>
                  <a:cubicBezTo>
                    <a:pt x="401" y="98"/>
                    <a:pt x="401" y="98"/>
                    <a:pt x="401" y="98"/>
                  </a:cubicBezTo>
                  <a:close/>
                  <a:moveTo>
                    <a:pt x="359" y="429"/>
                  </a:moveTo>
                  <a:cubicBezTo>
                    <a:pt x="359" y="429"/>
                    <a:pt x="359" y="429"/>
                    <a:pt x="359" y="429"/>
                  </a:cubicBezTo>
                  <a:cubicBezTo>
                    <a:pt x="285" y="429"/>
                    <a:pt x="285" y="429"/>
                    <a:pt x="285" y="429"/>
                  </a:cubicBezTo>
                  <a:cubicBezTo>
                    <a:pt x="211" y="429"/>
                    <a:pt x="211" y="429"/>
                    <a:pt x="211" y="429"/>
                  </a:cubicBezTo>
                  <a:cubicBezTo>
                    <a:pt x="167" y="429"/>
                    <a:pt x="126" y="447"/>
                    <a:pt x="97" y="476"/>
                  </a:cubicBezTo>
                  <a:cubicBezTo>
                    <a:pt x="68" y="505"/>
                    <a:pt x="50" y="545"/>
                    <a:pt x="50" y="590"/>
                  </a:cubicBezTo>
                  <a:cubicBezTo>
                    <a:pt x="50" y="605"/>
                    <a:pt x="50" y="605"/>
                    <a:pt x="50" y="605"/>
                  </a:cubicBezTo>
                  <a:cubicBezTo>
                    <a:pt x="520" y="605"/>
                    <a:pt x="520" y="605"/>
                    <a:pt x="520" y="605"/>
                  </a:cubicBezTo>
                  <a:cubicBezTo>
                    <a:pt x="520" y="590"/>
                    <a:pt x="520" y="590"/>
                    <a:pt x="520" y="590"/>
                  </a:cubicBezTo>
                  <a:cubicBezTo>
                    <a:pt x="520" y="545"/>
                    <a:pt x="502" y="505"/>
                    <a:pt x="473" y="476"/>
                  </a:cubicBezTo>
                  <a:cubicBezTo>
                    <a:pt x="473" y="476"/>
                    <a:pt x="473" y="476"/>
                    <a:pt x="473" y="476"/>
                  </a:cubicBezTo>
                  <a:cubicBezTo>
                    <a:pt x="444" y="447"/>
                    <a:pt x="403" y="429"/>
                    <a:pt x="359" y="4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038" y="3690750"/>
              <a:ext cx="1424176" cy="1424176"/>
            </a:xfrm>
            <a:prstGeom prst="rect">
              <a:avLst/>
            </a:prstGeom>
            <a:effectLst>
              <a:outerShdw blurRad="50800" dist="38100" dir="5400000" algn="t" rotWithShape="0">
                <a:prstClr val="black">
                  <a:alpha val="40000"/>
                </a:prstClr>
              </a:outerShdw>
            </a:effectLst>
          </p:spPr>
        </p:pic>
      </p:grpSp>
      <p:grpSp>
        <p:nvGrpSpPr>
          <p:cNvPr id="66" name="Group 65"/>
          <p:cNvGrpSpPr/>
          <p:nvPr/>
        </p:nvGrpSpPr>
        <p:grpSpPr>
          <a:xfrm>
            <a:off x="192889" y="9498226"/>
            <a:ext cx="7606217" cy="515990"/>
            <a:chOff x="192889" y="9498226"/>
            <a:chExt cx="7606217" cy="515990"/>
          </a:xfrm>
        </p:grpSpPr>
        <p:pic>
          <p:nvPicPr>
            <p:cNvPr id="71" name="Picture 7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42637" y="9498226"/>
              <a:ext cx="1256469" cy="515990"/>
            </a:xfrm>
            <a:prstGeom prst="rect">
              <a:avLst/>
            </a:prstGeom>
          </p:spPr>
        </p:pic>
        <p:sp>
          <p:nvSpPr>
            <p:cNvPr id="75" name="Rectangle 74"/>
            <p:cNvSpPr/>
            <p:nvPr/>
          </p:nvSpPr>
          <p:spPr>
            <a:xfrm>
              <a:off x="3163608" y="9621569"/>
              <a:ext cx="2277437" cy="269304"/>
            </a:xfrm>
            <a:prstGeom prst="rect">
              <a:avLst/>
            </a:prstGeom>
          </p:spPr>
          <p:txBody>
            <a:bodyPr wrap="square">
              <a:spAutoFit/>
            </a:bodyPr>
            <a:lstStyle/>
            <a:p>
              <a:pPr algn="ctr">
                <a:lnSpc>
                  <a:spcPct val="115000"/>
                </a:lnSpc>
              </a:pPr>
              <a:r>
                <a:rPr lang="en-US" sz="1000" dirty="0" smtClean="0">
                  <a:solidFill>
                    <a:srgbClr val="1F4E79"/>
                  </a:solidFill>
                  <a:effectLst/>
                  <a:latin typeface="Gotham Book" panose="02000603040000020004" pitchFamily="2" charset="0"/>
                  <a:ea typeface="Calibri" panose="020F0502020204030204" pitchFamily="34" charset="0"/>
                  <a:cs typeface="Arial" panose="020B0604020202020204" pitchFamily="34" charset="0"/>
                </a:rPr>
                <a:t>www.sph.emory.edu/r4phtc</a:t>
              </a:r>
              <a:endParaRPr lang="en-US" sz="1000" dirty="0">
                <a:solidFill>
                  <a:srgbClr val="1F4E79"/>
                </a:solidFill>
                <a:effectLst/>
                <a:latin typeface="Gotham Book" panose="02000603040000020004" pitchFamily="2" charset="0"/>
                <a:ea typeface="Calibri" panose="020F0502020204030204" pitchFamily="34" charset="0"/>
                <a:cs typeface="Arial" panose="020B0604020202020204" pitchFamily="34" charset="0"/>
              </a:endParaRPr>
            </a:p>
          </p:txBody>
        </p:sp>
        <p:pic>
          <p:nvPicPr>
            <p:cNvPr id="76" name="Picture 7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2889" y="9509517"/>
              <a:ext cx="2485529" cy="493409"/>
            </a:xfrm>
            <a:prstGeom prst="rect">
              <a:avLst/>
            </a:prstGeom>
          </p:spPr>
        </p:pic>
      </p:grpSp>
      <p:pic>
        <p:nvPicPr>
          <p:cNvPr id="77" name="Picture 7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9772" y="231082"/>
            <a:ext cx="3974598" cy="789008"/>
          </a:xfrm>
          <a:prstGeom prst="rect">
            <a:avLst/>
          </a:prstGeom>
        </p:spPr>
      </p:pic>
    </p:spTree>
    <p:extLst>
      <p:ext uri="{BB962C8B-B14F-4D97-AF65-F5344CB8AC3E}">
        <p14:creationId xmlns:p14="http://schemas.microsoft.com/office/powerpoint/2010/main" val="1700762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5630" y="993948"/>
            <a:ext cx="7691195" cy="338554"/>
          </a:xfrm>
          <a:prstGeom prst="rect">
            <a:avLst/>
          </a:prstGeom>
        </p:spPr>
        <p:txBody>
          <a:bodyPr wrap="square">
            <a:spAutoFit/>
          </a:bodyPr>
          <a:lstStyle/>
          <a:p>
            <a:pPr algn="ctr"/>
            <a:r>
              <a:rPr lang="en-US" sz="16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“Training Title Goes Here”</a:t>
            </a:r>
            <a:endParaRPr lang="en-US" sz="16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732" y="2608079"/>
            <a:ext cx="278586" cy="214467"/>
          </a:xfrm>
          <a:prstGeom prst="rect">
            <a:avLst/>
          </a:prstGeom>
        </p:spPr>
      </p:pic>
      <p:grpSp>
        <p:nvGrpSpPr>
          <p:cNvPr id="28" name="Group 27"/>
          <p:cNvGrpSpPr/>
          <p:nvPr/>
        </p:nvGrpSpPr>
        <p:grpSpPr>
          <a:xfrm>
            <a:off x="237877" y="1418871"/>
            <a:ext cx="7534521" cy="447419"/>
            <a:chOff x="237877" y="2285441"/>
            <a:chExt cx="7534521" cy="447419"/>
          </a:xfrm>
        </p:grpSpPr>
        <p:sp>
          <p:nvSpPr>
            <p:cNvPr id="70" name="Rectangle 69"/>
            <p:cNvSpPr/>
            <p:nvPr/>
          </p:nvSpPr>
          <p:spPr>
            <a:xfrm>
              <a:off x="237877" y="2285441"/>
              <a:ext cx="7534521" cy="4474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37877" y="2356801"/>
              <a:ext cx="7534521" cy="304699"/>
            </a:xfrm>
            <a:prstGeom prst="rect">
              <a:avLst/>
            </a:prstGeom>
          </p:spPr>
          <p:txBody>
            <a:bodyPr wrap="square">
              <a:spAutoFit/>
            </a:bodyPr>
            <a:lstStyle/>
            <a:p>
              <a:pPr algn="ctr">
                <a:lnSpc>
                  <a:spcPct val="115000"/>
                </a:lnSpc>
              </a:pPr>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Friday, May 6, 2016   |   12:00-1:30 p.m. </a:t>
              </a:r>
              <a:r>
                <a:rPr lang="en-US" sz="1000" dirty="0">
                  <a:solidFill>
                    <a:schemeClr val="bg1"/>
                  </a:solidFill>
                  <a:latin typeface="Gotham Book" panose="02000603040000020004" pitchFamily="2" charset="0"/>
                  <a:ea typeface="Calibri" panose="020F0502020204030204" pitchFamily="34" charset="0"/>
                  <a:cs typeface="Arial" panose="020B0604020202020204" pitchFamily="34" charset="0"/>
                </a:rPr>
                <a:t>EDT</a:t>
              </a:r>
              <a:r>
                <a:rPr lang="en-US" sz="1200" dirty="0">
                  <a:solidFill>
                    <a:schemeClr val="bg1"/>
                  </a:solidFill>
                  <a:latin typeface="Gotham Book" panose="02000603040000020004" pitchFamily="2" charset="0"/>
                  <a:ea typeface="Calibri" panose="020F0502020204030204" pitchFamily="34" charset="0"/>
                  <a:cs typeface="Arial" panose="020B0604020202020204" pitchFamily="34" charset="0"/>
                </a:rPr>
                <a:t> </a:t>
              </a:r>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  |   Rollins </a:t>
              </a:r>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School of Public Health</a:t>
              </a:r>
              <a:endParaRPr lang="en-US" sz="20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grpSp>
      <p:grpSp>
        <p:nvGrpSpPr>
          <p:cNvPr id="38" name="Group 37"/>
          <p:cNvGrpSpPr/>
          <p:nvPr/>
        </p:nvGrpSpPr>
        <p:grpSpPr>
          <a:xfrm>
            <a:off x="155630" y="1967513"/>
            <a:ext cx="7691195" cy="959926"/>
            <a:chOff x="155630" y="2762159"/>
            <a:chExt cx="7691195" cy="959926"/>
          </a:xfrm>
        </p:grpSpPr>
        <p:grpSp>
          <p:nvGrpSpPr>
            <p:cNvPr id="31" name="Group 30"/>
            <p:cNvGrpSpPr/>
            <p:nvPr/>
          </p:nvGrpSpPr>
          <p:grpSpPr>
            <a:xfrm>
              <a:off x="237877" y="2762159"/>
              <a:ext cx="7534523" cy="367082"/>
              <a:chOff x="237877" y="2836590"/>
              <a:chExt cx="7534523" cy="367082"/>
            </a:xfrm>
          </p:grpSpPr>
          <p:sp>
            <p:nvSpPr>
              <p:cNvPr id="115" name="Rectangle 114"/>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2850851"/>
                <a:ext cx="2446703" cy="278153"/>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COURSE DESCRIPTION</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72" name="Rectangle 71"/>
            <p:cNvSpPr/>
            <p:nvPr/>
          </p:nvSpPr>
          <p:spPr>
            <a:xfrm>
              <a:off x="155630" y="3075754"/>
              <a:ext cx="7691195" cy="646331"/>
            </a:xfrm>
            <a:prstGeom prst="rect">
              <a:avLst/>
            </a:prstGeom>
          </p:spPr>
          <p:txBody>
            <a:bodyPr wrap="square">
              <a:spAutoFit/>
            </a:bodyPr>
            <a:lstStyle/>
            <a:p>
              <a:r>
                <a:rPr lang="en-US" sz="900" dirty="0" smtClean="0">
                  <a:solidFill>
                    <a:schemeClr val="tx1">
                      <a:lumMod val="65000"/>
                      <a:lumOff val="35000"/>
                    </a:schemeClr>
                  </a:solidFill>
                  <a:ea typeface="Calibri" panose="020F0502020204030204" pitchFamily="34" charset="0"/>
                  <a:cs typeface="Arial" panose="020B0604020202020204" pitchFamily="34" charset="0"/>
                </a:rPr>
                <a:t>The </a:t>
              </a:r>
              <a:r>
                <a:rPr lang="en-US" sz="900" dirty="0">
                  <a:solidFill>
                    <a:schemeClr val="tx1">
                      <a:lumMod val="65000"/>
                      <a:lumOff val="35000"/>
                    </a:schemeClr>
                  </a:solidFill>
                  <a:ea typeface="Calibri" panose="020F0502020204030204" pitchFamily="34" charset="0"/>
                  <a:cs typeface="Arial" panose="020B0604020202020204" pitchFamily="34" charset="0"/>
                </a:rPr>
                <a:t>2016 Georgia Legislative Update and the Impact on Public Health” lecture will be a sort of “hot off the press” recap of the 2016 Georgia Legislative Session.  Scott will provide an update of the session, including the status of legislation and appropriations that impact public health in Georgia.  He will also provide some insight into the prospects for the 2017 session and how the political scene may impact public health.  Lastly, he will leave us with some strategies for promoting public health in our local communities and across the state. </a:t>
              </a:r>
              <a:endParaRPr lang="en-US" sz="900" dirty="0">
                <a:solidFill>
                  <a:schemeClr val="tx1">
                    <a:lumMod val="65000"/>
                    <a:lumOff val="35000"/>
                  </a:schemeClr>
                </a:solidFill>
                <a:effectLst/>
                <a:ea typeface="Calibri" panose="020F0502020204030204" pitchFamily="34" charset="0"/>
                <a:cs typeface="Arial" panose="020B0604020202020204" pitchFamily="34" charset="0"/>
              </a:endParaRPr>
            </a:p>
          </p:txBody>
        </p:sp>
      </p:grpSp>
      <p:sp>
        <p:nvSpPr>
          <p:cNvPr id="136" name="Rectangle 135"/>
          <p:cNvSpPr/>
          <p:nvPr/>
        </p:nvSpPr>
        <p:spPr>
          <a:xfrm>
            <a:off x="237517" y="3750811"/>
            <a:ext cx="3773071" cy="923330"/>
          </a:xfrm>
          <a:prstGeom prst="rect">
            <a:avLst/>
          </a:prstGeom>
        </p:spPr>
        <p:txBody>
          <a:bodyPr wrap="square">
            <a:spAutoFit/>
          </a:bodyPr>
          <a:lstStyle/>
          <a:p>
            <a:pPr fontAlgn="base">
              <a:buClr>
                <a:schemeClr val="accent1">
                  <a:lumMod val="75000"/>
                </a:schemeClr>
              </a:buClr>
              <a:buSzPct val="60000"/>
            </a:pPr>
            <a:r>
              <a:rPr lang="en-US" sz="900" dirty="0">
                <a:solidFill>
                  <a:srgbClr val="666666"/>
                </a:solidFill>
                <a:cs typeface="Arial" panose="020B0604020202020204" pitchFamily="34" charset="0"/>
              </a:rPr>
              <a:t>By the end of </a:t>
            </a:r>
            <a:r>
              <a:rPr lang="en-US" sz="900" b="1" dirty="0">
                <a:solidFill>
                  <a:srgbClr val="666666"/>
                </a:solidFill>
                <a:cs typeface="Arial" panose="020B0604020202020204" pitchFamily="34" charset="0"/>
              </a:rPr>
              <a:t>the lecture series</a:t>
            </a:r>
            <a:r>
              <a:rPr lang="en-US" sz="900" dirty="0">
                <a:solidFill>
                  <a:srgbClr val="666666"/>
                </a:solidFill>
                <a:cs typeface="Arial" panose="020B0604020202020204" pitchFamily="34" charset="0"/>
              </a:rPr>
              <a:t>, participants will be able to:</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Select sources of public health data and information</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Use a variety of approaches to disseminate public health information</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Apply knowledge towards the program planning process</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Identify methods to ensure that public health initiatives/programs continue to achieve stated goals</a:t>
            </a:r>
            <a:r>
              <a:rPr lang="en-US" sz="900" dirty="0" smtClean="0">
                <a:solidFill>
                  <a:srgbClr val="666666"/>
                </a:solidFill>
                <a:cs typeface="Arial" panose="020B0604020202020204" pitchFamily="34" charset="0"/>
              </a:rPr>
              <a:t>.</a:t>
            </a:r>
          </a:p>
        </p:txBody>
      </p:sp>
      <p:sp>
        <p:nvSpPr>
          <p:cNvPr id="82" name="Rectangle 81"/>
          <p:cNvSpPr/>
          <p:nvPr/>
        </p:nvSpPr>
        <p:spPr>
          <a:xfrm>
            <a:off x="679707" y="2977548"/>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3" name="Rectangle 82"/>
          <p:cNvSpPr/>
          <p:nvPr/>
        </p:nvSpPr>
        <p:spPr>
          <a:xfrm>
            <a:off x="240289" y="2975325"/>
            <a:ext cx="7544077"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72944" y="2989586"/>
            <a:ext cx="2446703" cy="269304"/>
          </a:xfrm>
          <a:prstGeom prst="rect">
            <a:avLst/>
          </a:prstGeom>
        </p:spPr>
        <p:txBody>
          <a:bodyPr wrap="square">
            <a:spAutoFit/>
          </a:bodyPr>
          <a:lstStyle/>
          <a:p>
            <a:pPr>
              <a:lnSpc>
                <a:spcPct val="115000"/>
              </a:lnSpc>
            </a:pPr>
            <a:r>
              <a:rPr lang="en-US" sz="1000" dirty="0" smtClean="0">
                <a:solidFill>
                  <a:schemeClr val="bg1"/>
                </a:solidFill>
                <a:latin typeface="Gotham" panose="02000504050000020004" pitchFamily="2" charset="0"/>
                <a:ea typeface="Calibri" panose="020F0502020204030204" pitchFamily="34" charset="0"/>
                <a:cs typeface="Arial" panose="020B0604020202020204" pitchFamily="34" charset="0"/>
              </a:rPr>
              <a:t>GOALS AND OBJECTIVES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5" name="Pentagon 84"/>
          <p:cNvSpPr/>
          <p:nvPr/>
        </p:nvSpPr>
        <p:spPr>
          <a:xfrm>
            <a:off x="237877" y="2975551"/>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3930930" y="3750811"/>
            <a:ext cx="3847655" cy="1200329"/>
          </a:xfrm>
          <a:prstGeom prst="rect">
            <a:avLst/>
          </a:prstGeom>
        </p:spPr>
        <p:txBody>
          <a:bodyPr wrap="square">
            <a:spAutoFit/>
          </a:bodyPr>
          <a:lstStyle/>
          <a:p>
            <a:pPr fontAlgn="base">
              <a:buClr>
                <a:schemeClr val="accent1">
                  <a:lumMod val="75000"/>
                </a:schemeClr>
              </a:buClr>
              <a:buSzPct val="60000"/>
            </a:pPr>
            <a:r>
              <a:rPr lang="en-US" sz="900" dirty="0" smtClean="0">
                <a:solidFill>
                  <a:srgbClr val="666666"/>
                </a:solidFill>
                <a:cs typeface="Arial" panose="020B0604020202020204" pitchFamily="34" charset="0"/>
              </a:rPr>
              <a:t>By </a:t>
            </a:r>
            <a:r>
              <a:rPr lang="en-US" sz="900" dirty="0">
                <a:solidFill>
                  <a:srgbClr val="666666"/>
                </a:solidFill>
                <a:cs typeface="Arial" panose="020B0604020202020204" pitchFamily="34" charset="0"/>
              </a:rPr>
              <a:t>the end of this </a:t>
            </a:r>
            <a:r>
              <a:rPr lang="en-US" sz="900" b="1" dirty="0">
                <a:solidFill>
                  <a:srgbClr val="666666"/>
                </a:solidFill>
                <a:cs typeface="Arial" panose="020B0604020202020204" pitchFamily="34" charset="0"/>
              </a:rPr>
              <a:t>specific lecture</a:t>
            </a:r>
            <a:r>
              <a:rPr lang="en-US" sz="900" dirty="0">
                <a:solidFill>
                  <a:srgbClr val="666666"/>
                </a:solidFill>
                <a:cs typeface="Arial" panose="020B0604020202020204" pitchFamily="34" charset="0"/>
              </a:rPr>
              <a:t>, participants will be able to:</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Describe the status of 2016 Georgia legislation and appropriations that have an impact on public health;</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Explain the public health-related issues likely to be relevant in the 2017 session;</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Identify ways to promote public health in their local communities as well as the state; and, </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Discuss Georgia’s political scene as it might impact public </a:t>
            </a:r>
            <a:r>
              <a:rPr lang="en-US" sz="900" dirty="0" smtClean="0">
                <a:solidFill>
                  <a:srgbClr val="666666"/>
                </a:solidFill>
                <a:cs typeface="Arial" panose="020B0604020202020204" pitchFamily="34" charset="0"/>
              </a:rPr>
              <a:t>health</a:t>
            </a:r>
          </a:p>
        </p:txBody>
      </p:sp>
      <p:sp>
        <p:nvSpPr>
          <p:cNvPr id="36" name="Rectangle 35"/>
          <p:cNvSpPr/>
          <p:nvPr/>
        </p:nvSpPr>
        <p:spPr>
          <a:xfrm>
            <a:off x="155630" y="3291332"/>
            <a:ext cx="7570149" cy="507831"/>
          </a:xfrm>
          <a:prstGeom prst="rect">
            <a:avLst/>
          </a:prstGeom>
        </p:spPr>
        <p:txBody>
          <a:bodyPr wrap="square">
            <a:spAutoFit/>
          </a:bodyPr>
          <a:lstStyle/>
          <a:p>
            <a:r>
              <a:rPr lang="en-US" sz="900" dirty="0">
                <a:solidFill>
                  <a:schemeClr val="tx1">
                    <a:lumMod val="65000"/>
                    <a:lumOff val="35000"/>
                  </a:schemeClr>
                </a:solidFill>
                <a:latin typeface="+mj-lt"/>
              </a:rPr>
              <a:t>The </a:t>
            </a:r>
            <a:r>
              <a:rPr lang="en-US" sz="900" b="1" dirty="0">
                <a:solidFill>
                  <a:schemeClr val="tx1">
                    <a:lumMod val="65000"/>
                    <a:lumOff val="35000"/>
                  </a:schemeClr>
                </a:solidFill>
                <a:latin typeface="+mj-lt"/>
              </a:rPr>
              <a:t>Models of Excellence</a:t>
            </a:r>
            <a:r>
              <a:rPr lang="en-US" sz="900" dirty="0">
                <a:solidFill>
                  <a:schemeClr val="tx1">
                    <a:lumMod val="65000"/>
                    <a:lumOff val="35000"/>
                  </a:schemeClr>
                </a:solidFill>
                <a:latin typeface="+mj-lt"/>
              </a:rPr>
              <a:t> lecture series highlights current public health issues or topics. The goal of the series is to explore the connection between innovation and public health practice as well as identify ways in which public health practitioners and health science faculty can facilitate the translation of innovation into practice.</a:t>
            </a:r>
          </a:p>
        </p:txBody>
      </p:sp>
      <p:sp>
        <p:nvSpPr>
          <p:cNvPr id="93" name="Rectangle 92"/>
          <p:cNvSpPr/>
          <p:nvPr/>
        </p:nvSpPr>
        <p:spPr>
          <a:xfrm>
            <a:off x="155630" y="4908520"/>
            <a:ext cx="7691195" cy="369332"/>
          </a:xfrm>
          <a:prstGeom prst="rect">
            <a:avLst/>
          </a:prstGeom>
        </p:spPr>
        <p:txBody>
          <a:bodyPr wrap="square">
            <a:spAutoFit/>
          </a:bodyPr>
          <a:lstStyle/>
          <a:p>
            <a:r>
              <a:rPr lang="en-US" sz="900" b="1" dirty="0">
                <a:solidFill>
                  <a:schemeClr val="tx1">
                    <a:lumMod val="65000"/>
                    <a:lumOff val="35000"/>
                  </a:schemeClr>
                </a:solidFill>
                <a:latin typeface="+mj-lt"/>
              </a:rPr>
              <a:t>Target Audience: </a:t>
            </a:r>
            <a:r>
              <a:rPr lang="en-US" sz="900" dirty="0">
                <a:solidFill>
                  <a:schemeClr val="tx1">
                    <a:lumMod val="65000"/>
                    <a:lumOff val="35000"/>
                  </a:schemeClr>
                </a:solidFill>
                <a:latin typeface="+mj-lt"/>
              </a:rPr>
              <a:t>Public health professionals, health educators, program planners, nurses, pharmacists, physicians, academic faculty, instructional designers, trainers and educators from a variety of public health disciplines. </a:t>
            </a:r>
          </a:p>
        </p:txBody>
      </p:sp>
      <p:grpSp>
        <p:nvGrpSpPr>
          <p:cNvPr id="40" name="Group 39"/>
          <p:cNvGrpSpPr/>
          <p:nvPr/>
        </p:nvGrpSpPr>
        <p:grpSpPr>
          <a:xfrm>
            <a:off x="155630" y="6799676"/>
            <a:ext cx="7691195" cy="2716706"/>
            <a:chOff x="155630" y="6574176"/>
            <a:chExt cx="7691195" cy="2716706"/>
          </a:xfrm>
        </p:grpSpPr>
        <p:grpSp>
          <p:nvGrpSpPr>
            <p:cNvPr id="97" name="Group 96"/>
            <p:cNvGrpSpPr/>
            <p:nvPr/>
          </p:nvGrpSpPr>
          <p:grpSpPr>
            <a:xfrm>
              <a:off x="237877" y="6574176"/>
              <a:ext cx="7534523" cy="367082"/>
              <a:chOff x="237877" y="2836590"/>
              <a:chExt cx="7534523" cy="367082"/>
            </a:xfrm>
          </p:grpSpPr>
          <p:sp>
            <p:nvSpPr>
              <p:cNvPr id="99" name="Rectangle 98"/>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0" name="Rectangle 9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CONTINUING EDUCATION CREDITS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2" name="Pentagon 10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394" y="2899898"/>
                <a:ext cx="257239" cy="196122"/>
              </a:xfrm>
              <a:prstGeom prst="rect">
                <a:avLst/>
              </a:prstGeom>
            </p:spPr>
          </p:pic>
        </p:grpSp>
        <p:sp>
          <p:nvSpPr>
            <p:cNvPr id="98" name="Rectangle 97"/>
            <p:cNvSpPr/>
            <p:nvPr/>
          </p:nvSpPr>
          <p:spPr>
            <a:xfrm>
              <a:off x="155630" y="6878246"/>
              <a:ext cx="7691195" cy="2412636"/>
            </a:xfrm>
            <a:prstGeom prst="rect">
              <a:avLst/>
            </a:prstGeom>
          </p:spPr>
          <p:txBody>
            <a:bodyPr wrap="none" numCol="2" spcCol="91440">
              <a:noAutofit/>
            </a:bodyPr>
            <a:lstStyle/>
            <a:p>
              <a:pPr marL="112713" indent="-112713" fontAlgn="base">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CME</a:t>
              </a:r>
              <a:r>
                <a:rPr lang="en-US" sz="900" b="1" dirty="0">
                  <a:solidFill>
                    <a:srgbClr val="666666"/>
                  </a:solidFill>
                  <a:cs typeface="Arial" panose="020B0604020202020204" pitchFamily="34" charset="0"/>
                </a:rPr>
                <a:t>: </a:t>
              </a:r>
              <a:r>
                <a:rPr lang="en-US" sz="900" dirty="0">
                  <a:solidFill>
                    <a:srgbClr val="666666"/>
                  </a:solidFill>
                  <a:cs typeface="Arial" panose="020B0604020202020204" pitchFamily="34" charset="0"/>
                </a:rPr>
                <a:t>This activity has been planned and implemented in accordance with the Essential Areas and policies of the Accreditation Council for Continuing Medical Education through the joint sponsorship of the Centers for Disease Control &amp; Prevention and School of Public Health, Emory University. The Centers for Disease Control and Prevention is accredited by the Accreditation Council for Continuing Medical Education (ACCME®) to provide continuing medical education for physicians</a:t>
              </a:r>
              <a:r>
                <a:rPr lang="en-US" sz="900" dirty="0" smtClean="0">
                  <a:solidFill>
                    <a:srgbClr val="666666"/>
                  </a:solidFill>
                  <a:cs typeface="Arial" panose="020B0604020202020204" pitchFamily="34" charset="0"/>
                </a:rPr>
                <a:t>.  The </a:t>
              </a:r>
              <a:r>
                <a:rPr lang="en-US" sz="900" dirty="0">
                  <a:solidFill>
                    <a:srgbClr val="666666"/>
                  </a:solidFill>
                  <a:cs typeface="Arial" panose="020B0604020202020204" pitchFamily="34" charset="0"/>
                </a:rPr>
                <a:t>Centers for Disease Control and Prevention designates this live educational activity for a maximum of 1.5 AMA PRA Category 1 Credits™. Physicians should only claim credit commensurate with the extent of their participation in the activity</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endParaRPr lang="en-US" sz="9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a:solidFill>
                    <a:srgbClr val="666666"/>
                  </a:solidFill>
                  <a:cs typeface="Arial" panose="020B0604020202020204" pitchFamily="34" charset="0"/>
                </a:rPr>
                <a:t>CNE: </a:t>
              </a:r>
              <a:r>
                <a:rPr lang="en-US" sz="900" dirty="0">
                  <a:solidFill>
                    <a:srgbClr val="666666"/>
                  </a:solidFill>
                  <a:cs typeface="Arial" panose="020B0604020202020204" pitchFamily="34" charset="0"/>
                </a:rPr>
                <a:t>The Centers for Disease Control and Prevention is accredited as a provider of Continuing Nursing Education by the American Nurses Credentialing Center's Commission on Accreditation</a:t>
              </a:r>
              <a:r>
                <a:rPr lang="en-US" sz="900" dirty="0" smtClean="0">
                  <a:solidFill>
                    <a:srgbClr val="666666"/>
                  </a:solidFill>
                  <a:cs typeface="Arial" panose="020B0604020202020204" pitchFamily="34" charset="0"/>
                </a:rPr>
                <a:t>.  This </a:t>
              </a:r>
              <a:r>
                <a:rPr lang="en-US" sz="900" dirty="0">
                  <a:solidFill>
                    <a:srgbClr val="666666"/>
                  </a:solidFill>
                  <a:cs typeface="Arial" panose="020B0604020202020204" pitchFamily="34" charset="0"/>
                </a:rPr>
                <a:t>activity provides 1.5 contact hours</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endParaRPr lang="en-US" sz="9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a:solidFill>
                    <a:srgbClr val="666666"/>
                  </a:solidFill>
                  <a:cs typeface="Arial" panose="020B0604020202020204" pitchFamily="34" charset="0"/>
                </a:rPr>
                <a:t>IACET CEU: </a:t>
              </a:r>
              <a:r>
                <a:rPr lang="en-US" sz="900" dirty="0">
                  <a:solidFill>
                    <a:srgbClr val="666666"/>
                  </a:solidFill>
                  <a:cs typeface="Arial" panose="020B0604020202020204" pitchFamily="34" charset="0"/>
                </a:rPr>
                <a:t>The Centers for Disease Control and Prevention is authorized by IACET to offer 0.2 CEU's for this program</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endParaRPr lang="en-US" sz="9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a:solidFill>
                    <a:srgbClr val="666666"/>
                  </a:solidFill>
                  <a:cs typeface="Arial" panose="020B0604020202020204" pitchFamily="34" charset="0"/>
                </a:rPr>
                <a:t>CECH</a:t>
              </a:r>
              <a:r>
                <a:rPr lang="en-US" sz="900" dirty="0">
                  <a:solidFill>
                    <a:srgbClr val="666666"/>
                  </a:solidFill>
                  <a:cs typeface="Arial" panose="020B0604020202020204" pitchFamily="34" charset="0"/>
                </a:rPr>
                <a:t>: Sponsored by the Centers for Disease Control and Prevention, a designated provider of continuing education contact hours (CECH) in health education by the National Commission for Health Education Credentialing, Inc. This program is designed for Certified Health Education Specialists (CHES) and/or Master Certified Health Education Specialists (MCHES) to receive up to 1.5 total Category I continuing education contact hours. Maximum advanced level continuing education contact hours available are 0. CDC provider number GA0082.</a:t>
              </a:r>
            </a:p>
            <a:p>
              <a:pPr marL="112713" indent="-112713" fontAlgn="base">
                <a:buClr>
                  <a:schemeClr val="accent1">
                    <a:lumMod val="75000"/>
                  </a:schemeClr>
                </a:buClr>
                <a:buSzPct val="60000"/>
                <a:buFont typeface="Century Gothic" panose="020B0502020202020204" pitchFamily="34" charset="0"/>
                <a:buChar char="►"/>
              </a:pPr>
              <a:endParaRPr lang="en-US" sz="9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a:solidFill>
                    <a:srgbClr val="666666"/>
                  </a:solidFill>
                  <a:cs typeface="Arial" panose="020B0604020202020204" pitchFamily="34" charset="0"/>
                </a:rPr>
                <a:t>CPE: </a:t>
              </a:r>
              <a:r>
                <a:rPr lang="en-US" sz="900" dirty="0">
                  <a:solidFill>
                    <a:srgbClr val="666666"/>
                  </a:solidFill>
                  <a:cs typeface="Arial" panose="020B0604020202020204" pitchFamily="34" charset="0"/>
                </a:rPr>
                <a:t>The Centers for Disease Control and Prevention is accredited by the Accreditation Council for Pharmacy Education as a provider of continuing pharmacy education</a:t>
              </a:r>
              <a:r>
                <a:rPr lang="en-US" sz="900" dirty="0" smtClean="0">
                  <a:solidFill>
                    <a:srgbClr val="666666"/>
                  </a:solidFill>
                  <a:cs typeface="Arial" panose="020B0604020202020204" pitchFamily="34" charset="0"/>
                </a:rPr>
                <a:t>.  This </a:t>
              </a:r>
              <a:r>
                <a:rPr lang="en-US" sz="900" dirty="0">
                  <a:solidFill>
                    <a:srgbClr val="666666"/>
                  </a:solidFill>
                  <a:cs typeface="Arial" panose="020B0604020202020204" pitchFamily="34" charset="0"/>
                </a:rPr>
                <a:t>program is a designated event for pharmacists to receive .15 CEUs in pharmacy education. The Universal Activity Number is 0387-9999-16-140-L04-P. </a:t>
              </a:r>
            </a:p>
          </p:txBody>
        </p:sp>
      </p:grpSp>
      <p:grpSp>
        <p:nvGrpSpPr>
          <p:cNvPr id="116" name="Group 115"/>
          <p:cNvGrpSpPr/>
          <p:nvPr/>
        </p:nvGrpSpPr>
        <p:grpSpPr>
          <a:xfrm>
            <a:off x="224650" y="5322800"/>
            <a:ext cx="7534523" cy="367082"/>
            <a:chOff x="237877" y="2836590"/>
            <a:chExt cx="7534523" cy="367082"/>
          </a:xfrm>
        </p:grpSpPr>
        <p:sp>
          <p:nvSpPr>
            <p:cNvPr id="118" name="Rectangle 117"/>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0" name="Rectangle 11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REGISTRATION AND LOGISTICS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2" name="Pentagon 12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117" name="Rectangle 116"/>
          <p:cNvSpPr/>
          <p:nvPr/>
        </p:nvSpPr>
        <p:spPr>
          <a:xfrm>
            <a:off x="142404" y="5680033"/>
            <a:ext cx="3880832" cy="1142982"/>
          </a:xfrm>
          <a:prstGeom prst="rect">
            <a:avLst/>
          </a:prstGeom>
        </p:spPr>
        <p:txBody>
          <a:bodyPr wrap="none" numCol="1" spcCol="91440">
            <a:noAutofit/>
          </a:bodyPr>
          <a:lstStyle/>
          <a:p>
            <a:pPr marL="112713" indent="-112713" fontAlgn="base">
              <a:lnSpc>
                <a:spcPts val="800"/>
              </a:lnSpc>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DATE/TIME: </a:t>
            </a:r>
            <a:r>
              <a:rPr lang="en-US" sz="900" dirty="0" smtClean="0">
                <a:solidFill>
                  <a:srgbClr val="666666"/>
                </a:solidFill>
                <a:cs typeface="Arial" panose="020B0604020202020204" pitchFamily="34" charset="0"/>
              </a:rPr>
              <a:t>Friday, May 6, 2016  </a:t>
            </a:r>
            <a:r>
              <a:rPr lang="en-US" sz="900" dirty="0" smtClean="0">
                <a:solidFill>
                  <a:srgbClr val="666666"/>
                </a:solidFill>
                <a:cs typeface="Arial" panose="020B0604020202020204" pitchFamily="34" charset="0"/>
                <a:sym typeface="Wingdings" panose="05000000000000000000" pitchFamily="2" charset="2"/>
              </a:rPr>
              <a:t>  </a:t>
            </a:r>
            <a:r>
              <a:rPr lang="en-US" sz="900" dirty="0" smtClean="0">
                <a:solidFill>
                  <a:srgbClr val="666666"/>
                </a:solidFill>
                <a:cs typeface="Arial" panose="020B0604020202020204" pitchFamily="34" charset="0"/>
              </a:rPr>
              <a:t>12:00-1:30 P.M. EDT</a:t>
            </a:r>
            <a:br>
              <a:rPr lang="en-US" sz="900" dirty="0" smtClean="0">
                <a:solidFill>
                  <a:srgbClr val="666666"/>
                </a:solidFill>
                <a:cs typeface="Arial" panose="020B0604020202020204" pitchFamily="34" charset="0"/>
              </a:rPr>
            </a:br>
            <a:endParaRPr lang="en-US" sz="900" dirty="0" smtClean="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LOCATION:  </a:t>
            </a:r>
            <a:r>
              <a:rPr lang="en-US" sz="900" dirty="0" smtClean="0">
                <a:solidFill>
                  <a:srgbClr val="666666"/>
                </a:solidFill>
                <a:cs typeface="Arial" panose="020B0604020202020204" pitchFamily="34" charset="0"/>
              </a:rPr>
              <a:t>Rollins </a:t>
            </a:r>
            <a:r>
              <a:rPr lang="en-US" sz="900" dirty="0">
                <a:solidFill>
                  <a:srgbClr val="666666"/>
                </a:solidFill>
                <a:cs typeface="Arial" panose="020B0604020202020204" pitchFamily="34" charset="0"/>
              </a:rPr>
              <a:t>School of Public </a:t>
            </a:r>
            <a:r>
              <a:rPr lang="en-US" sz="900" dirty="0" smtClean="0">
                <a:solidFill>
                  <a:srgbClr val="666666"/>
                </a:solidFill>
                <a:cs typeface="Arial" panose="020B0604020202020204" pitchFamily="34" charset="0"/>
              </a:rPr>
              <a:t>Health </a:t>
            </a:r>
            <a:br>
              <a:rPr lang="en-US" sz="900" dirty="0" smtClean="0">
                <a:solidFill>
                  <a:srgbClr val="666666"/>
                </a:solidFill>
                <a:cs typeface="Arial" panose="020B0604020202020204" pitchFamily="34" charset="0"/>
              </a:rPr>
            </a:br>
            <a:r>
              <a:rPr lang="en-US" sz="900" dirty="0" smtClean="0">
                <a:solidFill>
                  <a:srgbClr val="666666"/>
                </a:solidFill>
                <a:cs typeface="Arial" panose="020B0604020202020204" pitchFamily="34" charset="0"/>
              </a:rPr>
              <a:t>CNR </a:t>
            </a:r>
            <a:r>
              <a:rPr lang="en-US" sz="900" dirty="0">
                <a:solidFill>
                  <a:srgbClr val="666666"/>
                </a:solidFill>
                <a:cs typeface="Arial" panose="020B0604020202020204" pitchFamily="34" charset="0"/>
              </a:rPr>
              <a:t>1000 Auditorium (1st Floor</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r>
              <a:rPr lang="en-US" sz="900" dirty="0" smtClean="0">
                <a:solidFill>
                  <a:srgbClr val="666666"/>
                </a:solidFill>
                <a:cs typeface="Arial" panose="020B0604020202020204" pitchFamily="34" charset="0"/>
              </a:rPr>
              <a:t>1518 </a:t>
            </a:r>
            <a:r>
              <a:rPr lang="en-US" sz="900" dirty="0">
                <a:solidFill>
                  <a:srgbClr val="666666"/>
                </a:solidFill>
                <a:cs typeface="Arial" panose="020B0604020202020204" pitchFamily="34" charset="0"/>
              </a:rPr>
              <a:t>Clifton </a:t>
            </a:r>
            <a:r>
              <a:rPr lang="en-US" sz="900" dirty="0" smtClean="0">
                <a:solidFill>
                  <a:srgbClr val="666666"/>
                </a:solidFill>
                <a:cs typeface="Arial" panose="020B0604020202020204" pitchFamily="34" charset="0"/>
              </a:rPr>
              <a:t>Road, Atlanta</a:t>
            </a:r>
            <a:r>
              <a:rPr lang="en-US" sz="900" dirty="0">
                <a:solidFill>
                  <a:srgbClr val="666666"/>
                </a:solidFill>
                <a:cs typeface="Arial" panose="020B0604020202020204" pitchFamily="34" charset="0"/>
              </a:rPr>
              <a:t>, Georgia </a:t>
            </a:r>
            <a:r>
              <a:rPr lang="en-US" sz="900" dirty="0" smtClean="0">
                <a:solidFill>
                  <a:srgbClr val="666666"/>
                </a:solidFill>
                <a:cs typeface="Arial" panose="020B0604020202020204" pitchFamily="34" charset="0"/>
              </a:rPr>
              <a:t>30322</a:t>
            </a:r>
            <a:br>
              <a:rPr lang="en-US" sz="900" dirty="0" smtClean="0">
                <a:solidFill>
                  <a:srgbClr val="666666"/>
                </a:solidFill>
                <a:cs typeface="Arial" panose="020B0604020202020204" pitchFamily="34" charset="0"/>
              </a:rPr>
            </a:br>
            <a:endParaRPr lang="en-US" sz="900" dirty="0" smtClean="0">
              <a:solidFill>
                <a:srgbClr val="666666"/>
              </a:solidFill>
              <a:cs typeface="Arial" panose="020B0604020202020204" pitchFamily="34" charset="0"/>
            </a:endParaRPr>
          </a:p>
          <a:p>
            <a:pPr marL="112713" indent="-112713" fontAlgn="base">
              <a:lnSpc>
                <a:spcPts val="800"/>
              </a:lnSpc>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CONTACT/PLANNER:  </a:t>
            </a:r>
            <a:r>
              <a:rPr lang="en-US" sz="900" dirty="0" smtClean="0">
                <a:solidFill>
                  <a:srgbClr val="666666"/>
                </a:solidFill>
                <a:cs typeface="Arial" panose="020B0604020202020204" pitchFamily="34" charset="0"/>
              </a:rPr>
              <a:t>Laura Lloyd, </a:t>
            </a:r>
            <a:r>
              <a:rPr lang="en-US" sz="900" b="1" dirty="0" smtClean="0">
                <a:solidFill>
                  <a:schemeClr val="accent1">
                    <a:lumMod val="75000"/>
                  </a:schemeClr>
                </a:solidFill>
                <a:cs typeface="Arial" panose="020B0604020202020204" pitchFamily="34" charset="0"/>
              </a:rPr>
              <a:t>lmlloyd@emory.edu</a:t>
            </a:r>
            <a:br>
              <a:rPr lang="en-US" sz="900" b="1" dirty="0" smtClean="0">
                <a:solidFill>
                  <a:schemeClr val="accent1">
                    <a:lumMod val="75000"/>
                  </a:schemeClr>
                </a:solidFill>
                <a:cs typeface="Arial" panose="020B0604020202020204" pitchFamily="34" charset="0"/>
              </a:rPr>
            </a:br>
            <a:endParaRPr lang="en-US" sz="900" dirty="0" smtClean="0">
              <a:solidFill>
                <a:schemeClr val="accent1">
                  <a:lumMod val="75000"/>
                </a:schemeClr>
              </a:solidFill>
              <a:cs typeface="Arial" panose="020B0604020202020204" pitchFamily="34" charset="0"/>
            </a:endParaRPr>
          </a:p>
        </p:txBody>
      </p:sp>
      <p:grpSp>
        <p:nvGrpSpPr>
          <p:cNvPr id="46" name="Group 45"/>
          <p:cNvGrpSpPr/>
          <p:nvPr/>
        </p:nvGrpSpPr>
        <p:grpSpPr>
          <a:xfrm>
            <a:off x="4142625" y="5807096"/>
            <a:ext cx="3506743" cy="703161"/>
            <a:chOff x="4142625" y="6119640"/>
            <a:chExt cx="3506743" cy="703161"/>
          </a:xfrm>
        </p:grpSpPr>
        <p:sp>
          <p:nvSpPr>
            <p:cNvPr id="33" name="Pentagon 32">
              <a:hlinkClick r:id="rId6" highlightClick="1"/>
            </p:cNvPr>
            <p:cNvSpPr/>
            <p:nvPr/>
          </p:nvSpPr>
          <p:spPr>
            <a:xfrm>
              <a:off x="4142625" y="6119640"/>
              <a:ext cx="3506743" cy="703161"/>
            </a:xfrm>
            <a:prstGeom prst="homePlate">
              <a:avLst>
                <a:gd name="adj" fmla="val 25806"/>
              </a:avLst>
            </a:prstGeom>
            <a:solidFill>
              <a:schemeClr val="accent1">
                <a:lumMod val="75000"/>
              </a:schemeClr>
            </a:solidFill>
            <a:ln/>
            <a:effectLst>
              <a:outerShdw blurRad="38100" dist="25400" dir="48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nvGrpSpPr>
            <p:cNvPr id="43" name="Group 42"/>
            <p:cNvGrpSpPr/>
            <p:nvPr/>
          </p:nvGrpSpPr>
          <p:grpSpPr>
            <a:xfrm>
              <a:off x="4262014" y="6165496"/>
              <a:ext cx="3267964" cy="609347"/>
              <a:chOff x="4179584" y="6165496"/>
              <a:chExt cx="3267964" cy="609347"/>
            </a:xfrm>
          </p:grpSpPr>
          <p:sp>
            <p:nvSpPr>
              <p:cNvPr id="29" name="Rectangle 28"/>
              <p:cNvSpPr/>
              <p:nvPr/>
            </p:nvSpPr>
            <p:spPr>
              <a:xfrm>
                <a:off x="4179584" y="6405511"/>
                <a:ext cx="3267964" cy="369332"/>
              </a:xfrm>
              <a:prstGeom prst="rect">
                <a:avLst/>
              </a:prstGeom>
            </p:spPr>
            <p:txBody>
              <a:bodyPr wrap="square">
                <a:spAutoFit/>
              </a:bodyPr>
              <a:lstStyle/>
              <a:p>
                <a:r>
                  <a:rPr lang="en-US" sz="900" dirty="0" smtClean="0">
                    <a:solidFill>
                      <a:schemeClr val="bg1"/>
                    </a:solidFill>
                  </a:rPr>
                  <a:t>www.cvent.com/events/2016-georgia-legislative-update-and-the-impact-on-public-health/</a:t>
                </a:r>
                <a:endParaRPr lang="en-US" sz="900" dirty="0">
                  <a:solidFill>
                    <a:schemeClr val="bg1"/>
                  </a:solidFill>
                </a:endParaRPr>
              </a:p>
            </p:txBody>
          </p:sp>
          <p:sp>
            <p:nvSpPr>
              <p:cNvPr id="41" name="Rectangle 40"/>
              <p:cNvSpPr/>
              <p:nvPr/>
            </p:nvSpPr>
            <p:spPr>
              <a:xfrm>
                <a:off x="4179584" y="6165496"/>
                <a:ext cx="2728632" cy="307777"/>
              </a:xfrm>
              <a:prstGeom prst="rect">
                <a:avLst/>
              </a:prstGeom>
            </p:spPr>
            <p:txBody>
              <a:bodyPr wrap="none">
                <a:spAutoFit/>
              </a:bodyPr>
              <a:lstStyle/>
              <a:p>
                <a:r>
                  <a:rPr lang="en-US" sz="1400" dirty="0" smtClean="0">
                    <a:solidFill>
                      <a:schemeClr val="bg1"/>
                    </a:solidFill>
                    <a:latin typeface="Gotham Book" panose="02000603040000020004" pitchFamily="2" charset="0"/>
                    <a:cs typeface="Arial" panose="020B0604020202020204" pitchFamily="34" charset="0"/>
                  </a:rPr>
                  <a:t>REGISTER FOR THIS EVENT</a:t>
                </a:r>
                <a:endParaRPr lang="en-US" sz="1400" dirty="0">
                  <a:latin typeface="Gotham Book" panose="02000603040000020004" pitchFamily="2" charset="0"/>
                </a:endParaRPr>
              </a:p>
            </p:txBody>
          </p:sp>
        </p:grpSp>
      </p:grpSp>
      <p:grpSp>
        <p:nvGrpSpPr>
          <p:cNvPr id="148" name="Group 147"/>
          <p:cNvGrpSpPr/>
          <p:nvPr/>
        </p:nvGrpSpPr>
        <p:grpSpPr>
          <a:xfrm flipH="1">
            <a:off x="261260" y="3010566"/>
            <a:ext cx="252087" cy="216670"/>
            <a:chOff x="300038" y="3259138"/>
            <a:chExt cx="192087" cy="165100"/>
          </a:xfrm>
        </p:grpSpPr>
        <p:sp>
          <p:nvSpPr>
            <p:cNvPr id="125" name="Freeform 18"/>
            <p:cNvSpPr>
              <a:spLocks/>
            </p:cNvSpPr>
            <p:nvPr/>
          </p:nvSpPr>
          <p:spPr bwMode="auto">
            <a:xfrm>
              <a:off x="368300" y="3282951"/>
              <a:ext cx="103187" cy="71438"/>
            </a:xfrm>
            <a:custGeom>
              <a:avLst/>
              <a:gdLst>
                <a:gd name="T0" fmla="*/ 19 w 447"/>
                <a:gd name="T1" fmla="*/ 309 h 309"/>
                <a:gd name="T2" fmla="*/ 5 w 447"/>
                <a:gd name="T3" fmla="*/ 301 h 309"/>
                <a:gd name="T4" fmla="*/ 10 w 447"/>
                <a:gd name="T5" fmla="*/ 278 h 309"/>
                <a:gd name="T6" fmla="*/ 419 w 447"/>
                <a:gd name="T7" fmla="*/ 5 h 309"/>
                <a:gd name="T8" fmla="*/ 442 w 447"/>
                <a:gd name="T9" fmla="*/ 9 h 309"/>
                <a:gd name="T10" fmla="*/ 437 w 447"/>
                <a:gd name="T11" fmla="*/ 32 h 309"/>
                <a:gd name="T12" fmla="*/ 28 w 447"/>
                <a:gd name="T13" fmla="*/ 306 h 309"/>
                <a:gd name="T14" fmla="*/ 19 w 447"/>
                <a:gd name="T15" fmla="*/ 309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309">
                  <a:moveTo>
                    <a:pt x="19" y="309"/>
                  </a:moveTo>
                  <a:cubicBezTo>
                    <a:pt x="14" y="309"/>
                    <a:pt x="9" y="306"/>
                    <a:pt x="5" y="301"/>
                  </a:cubicBezTo>
                  <a:cubicBezTo>
                    <a:pt x="0" y="293"/>
                    <a:pt x="2" y="283"/>
                    <a:pt x="10" y="278"/>
                  </a:cubicBezTo>
                  <a:cubicBezTo>
                    <a:pt x="419" y="5"/>
                    <a:pt x="419" y="5"/>
                    <a:pt x="419" y="5"/>
                  </a:cubicBezTo>
                  <a:cubicBezTo>
                    <a:pt x="426" y="0"/>
                    <a:pt x="437" y="2"/>
                    <a:pt x="442" y="9"/>
                  </a:cubicBezTo>
                  <a:cubicBezTo>
                    <a:pt x="447" y="17"/>
                    <a:pt x="445" y="27"/>
                    <a:pt x="437" y="32"/>
                  </a:cubicBezTo>
                  <a:cubicBezTo>
                    <a:pt x="28" y="306"/>
                    <a:pt x="28" y="306"/>
                    <a:pt x="28" y="306"/>
                  </a:cubicBezTo>
                  <a:cubicBezTo>
                    <a:pt x="26" y="308"/>
                    <a:pt x="22" y="309"/>
                    <a:pt x="19" y="3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9"/>
            <p:cNvSpPr>
              <a:spLocks/>
            </p:cNvSpPr>
            <p:nvPr/>
          </p:nvSpPr>
          <p:spPr bwMode="auto">
            <a:xfrm>
              <a:off x="415925" y="3287713"/>
              <a:ext cx="11112" cy="33338"/>
            </a:xfrm>
            <a:custGeom>
              <a:avLst/>
              <a:gdLst>
                <a:gd name="T0" fmla="*/ 18 w 47"/>
                <a:gd name="T1" fmla="*/ 146 h 146"/>
                <a:gd name="T2" fmla="*/ 16 w 47"/>
                <a:gd name="T3" fmla="*/ 146 h 146"/>
                <a:gd name="T4" fmla="*/ 1 w 47"/>
                <a:gd name="T5" fmla="*/ 128 h 146"/>
                <a:gd name="T6" fmla="*/ 13 w 47"/>
                <a:gd name="T7" fmla="*/ 16 h 146"/>
                <a:gd name="T8" fmla="*/ 31 w 47"/>
                <a:gd name="T9" fmla="*/ 1 h 146"/>
                <a:gd name="T10" fmla="*/ 46 w 47"/>
                <a:gd name="T11" fmla="*/ 19 h 146"/>
                <a:gd name="T12" fmla="*/ 34 w 47"/>
                <a:gd name="T13" fmla="*/ 132 h 146"/>
                <a:gd name="T14" fmla="*/ 18 w 47"/>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46">
                  <a:moveTo>
                    <a:pt x="18" y="146"/>
                  </a:moveTo>
                  <a:cubicBezTo>
                    <a:pt x="17" y="146"/>
                    <a:pt x="17" y="146"/>
                    <a:pt x="16" y="146"/>
                  </a:cubicBezTo>
                  <a:cubicBezTo>
                    <a:pt x="7" y="145"/>
                    <a:pt x="0" y="137"/>
                    <a:pt x="1" y="128"/>
                  </a:cubicBezTo>
                  <a:cubicBezTo>
                    <a:pt x="13" y="16"/>
                    <a:pt x="13" y="16"/>
                    <a:pt x="13" y="16"/>
                  </a:cubicBezTo>
                  <a:cubicBezTo>
                    <a:pt x="14" y="7"/>
                    <a:pt x="22" y="0"/>
                    <a:pt x="31" y="1"/>
                  </a:cubicBezTo>
                  <a:cubicBezTo>
                    <a:pt x="40" y="2"/>
                    <a:pt x="47" y="10"/>
                    <a:pt x="46" y="19"/>
                  </a:cubicBezTo>
                  <a:cubicBezTo>
                    <a:pt x="34" y="132"/>
                    <a:pt x="34" y="132"/>
                    <a:pt x="34" y="132"/>
                  </a:cubicBezTo>
                  <a:cubicBezTo>
                    <a:pt x="34" y="140"/>
                    <a:pt x="26" y="146"/>
                    <a:pt x="18" y="1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20"/>
            <p:cNvSpPr>
              <a:spLocks/>
            </p:cNvSpPr>
            <p:nvPr/>
          </p:nvSpPr>
          <p:spPr bwMode="auto">
            <a:xfrm>
              <a:off x="417513" y="3259138"/>
              <a:ext cx="50800" cy="36513"/>
            </a:xfrm>
            <a:custGeom>
              <a:avLst/>
              <a:gdLst>
                <a:gd name="T0" fmla="*/ 19 w 215"/>
                <a:gd name="T1" fmla="*/ 157 h 157"/>
                <a:gd name="T2" fmla="*/ 6 w 215"/>
                <a:gd name="T3" fmla="*/ 149 h 157"/>
                <a:gd name="T4" fmla="*/ 10 w 215"/>
                <a:gd name="T5" fmla="*/ 126 h 157"/>
                <a:gd name="T6" fmla="*/ 187 w 215"/>
                <a:gd name="T7" fmla="*/ 5 h 157"/>
                <a:gd name="T8" fmla="*/ 210 w 215"/>
                <a:gd name="T9" fmla="*/ 9 h 157"/>
                <a:gd name="T10" fmla="*/ 205 w 215"/>
                <a:gd name="T11" fmla="*/ 32 h 157"/>
                <a:gd name="T12" fmla="*/ 29 w 215"/>
                <a:gd name="T13" fmla="*/ 154 h 157"/>
                <a:gd name="T14" fmla="*/ 19 w 21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57">
                  <a:moveTo>
                    <a:pt x="19" y="157"/>
                  </a:moveTo>
                  <a:cubicBezTo>
                    <a:pt x="14" y="157"/>
                    <a:pt x="9" y="154"/>
                    <a:pt x="6" y="149"/>
                  </a:cubicBezTo>
                  <a:cubicBezTo>
                    <a:pt x="0" y="142"/>
                    <a:pt x="2" y="132"/>
                    <a:pt x="10" y="126"/>
                  </a:cubicBezTo>
                  <a:cubicBezTo>
                    <a:pt x="187" y="5"/>
                    <a:pt x="187" y="5"/>
                    <a:pt x="187" y="5"/>
                  </a:cubicBezTo>
                  <a:cubicBezTo>
                    <a:pt x="194" y="0"/>
                    <a:pt x="204" y="2"/>
                    <a:pt x="210" y="9"/>
                  </a:cubicBezTo>
                  <a:cubicBezTo>
                    <a:pt x="215" y="17"/>
                    <a:pt x="213" y="27"/>
                    <a:pt x="205" y="32"/>
                  </a:cubicBezTo>
                  <a:cubicBezTo>
                    <a:pt x="29" y="154"/>
                    <a:pt x="29" y="154"/>
                    <a:pt x="29" y="154"/>
                  </a:cubicBezTo>
                  <a:cubicBezTo>
                    <a:pt x="26" y="156"/>
                    <a:pt x="23" y="157"/>
                    <a:pt x="19" y="1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21"/>
            <p:cNvSpPr>
              <a:spLocks/>
            </p:cNvSpPr>
            <p:nvPr/>
          </p:nvSpPr>
          <p:spPr bwMode="auto">
            <a:xfrm>
              <a:off x="458788" y="3259138"/>
              <a:ext cx="12700" cy="31750"/>
            </a:xfrm>
            <a:custGeom>
              <a:avLst/>
              <a:gdLst>
                <a:gd name="T0" fmla="*/ 36 w 54"/>
                <a:gd name="T1" fmla="*/ 140 h 140"/>
                <a:gd name="T2" fmla="*/ 20 w 54"/>
                <a:gd name="T3" fmla="*/ 126 h 140"/>
                <a:gd name="T4" fmla="*/ 1 w 54"/>
                <a:gd name="T5" fmla="*/ 21 h 140"/>
                <a:gd name="T6" fmla="*/ 15 w 54"/>
                <a:gd name="T7" fmla="*/ 2 h 140"/>
                <a:gd name="T8" fmla="*/ 34 w 54"/>
                <a:gd name="T9" fmla="*/ 15 h 140"/>
                <a:gd name="T10" fmla="*/ 52 w 54"/>
                <a:gd name="T11" fmla="*/ 121 h 140"/>
                <a:gd name="T12" fmla="*/ 39 w 54"/>
                <a:gd name="T13" fmla="*/ 140 h 140"/>
                <a:gd name="T14" fmla="*/ 36 w 54"/>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40">
                  <a:moveTo>
                    <a:pt x="36" y="140"/>
                  </a:moveTo>
                  <a:cubicBezTo>
                    <a:pt x="28" y="140"/>
                    <a:pt x="21" y="135"/>
                    <a:pt x="20" y="126"/>
                  </a:cubicBezTo>
                  <a:cubicBezTo>
                    <a:pt x="1" y="21"/>
                    <a:pt x="1" y="21"/>
                    <a:pt x="1" y="21"/>
                  </a:cubicBezTo>
                  <a:cubicBezTo>
                    <a:pt x="0" y="12"/>
                    <a:pt x="6" y="3"/>
                    <a:pt x="15" y="2"/>
                  </a:cubicBezTo>
                  <a:cubicBezTo>
                    <a:pt x="24" y="0"/>
                    <a:pt x="33" y="6"/>
                    <a:pt x="34" y="15"/>
                  </a:cubicBezTo>
                  <a:cubicBezTo>
                    <a:pt x="52" y="121"/>
                    <a:pt x="52" y="121"/>
                    <a:pt x="52" y="121"/>
                  </a:cubicBezTo>
                  <a:cubicBezTo>
                    <a:pt x="54" y="130"/>
                    <a:pt x="48" y="138"/>
                    <a:pt x="39" y="140"/>
                  </a:cubicBezTo>
                  <a:cubicBezTo>
                    <a:pt x="38" y="140"/>
                    <a:pt x="37" y="140"/>
                    <a:pt x="36" y="1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2"/>
            <p:cNvSpPr>
              <a:spLocks/>
            </p:cNvSpPr>
            <p:nvPr/>
          </p:nvSpPr>
          <p:spPr bwMode="auto">
            <a:xfrm>
              <a:off x="417513" y="3316288"/>
              <a:ext cx="33337" cy="14288"/>
            </a:xfrm>
            <a:custGeom>
              <a:avLst/>
              <a:gdLst>
                <a:gd name="T0" fmla="*/ 127 w 145"/>
                <a:gd name="T1" fmla="*/ 66 h 66"/>
                <a:gd name="T2" fmla="*/ 122 w 145"/>
                <a:gd name="T3" fmla="*/ 65 h 66"/>
                <a:gd name="T4" fmla="*/ 14 w 145"/>
                <a:gd name="T5" fmla="*/ 34 h 66"/>
                <a:gd name="T6" fmla="*/ 2 w 145"/>
                <a:gd name="T7" fmla="*/ 14 h 66"/>
                <a:gd name="T8" fmla="*/ 23 w 145"/>
                <a:gd name="T9" fmla="*/ 2 h 66"/>
                <a:gd name="T10" fmla="*/ 131 w 145"/>
                <a:gd name="T11" fmla="*/ 33 h 66"/>
                <a:gd name="T12" fmla="*/ 142 w 145"/>
                <a:gd name="T13" fmla="*/ 54 h 66"/>
                <a:gd name="T14" fmla="*/ 127 w 145"/>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66">
                  <a:moveTo>
                    <a:pt x="127" y="66"/>
                  </a:moveTo>
                  <a:cubicBezTo>
                    <a:pt x="125" y="66"/>
                    <a:pt x="123" y="66"/>
                    <a:pt x="122" y="65"/>
                  </a:cubicBezTo>
                  <a:cubicBezTo>
                    <a:pt x="14" y="34"/>
                    <a:pt x="14" y="34"/>
                    <a:pt x="14" y="34"/>
                  </a:cubicBezTo>
                  <a:cubicBezTo>
                    <a:pt x="5" y="32"/>
                    <a:pt x="0" y="23"/>
                    <a:pt x="2" y="14"/>
                  </a:cubicBezTo>
                  <a:cubicBezTo>
                    <a:pt x="5" y="5"/>
                    <a:pt x="14" y="0"/>
                    <a:pt x="23" y="2"/>
                  </a:cubicBezTo>
                  <a:cubicBezTo>
                    <a:pt x="131" y="33"/>
                    <a:pt x="131" y="33"/>
                    <a:pt x="131" y="33"/>
                  </a:cubicBezTo>
                  <a:cubicBezTo>
                    <a:pt x="140" y="36"/>
                    <a:pt x="145" y="45"/>
                    <a:pt x="142" y="54"/>
                  </a:cubicBezTo>
                  <a:cubicBezTo>
                    <a:pt x="140" y="61"/>
                    <a:pt x="134" y="66"/>
                    <a:pt x="127"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3"/>
            <p:cNvSpPr>
              <a:spLocks/>
            </p:cNvSpPr>
            <p:nvPr/>
          </p:nvSpPr>
          <p:spPr bwMode="auto">
            <a:xfrm>
              <a:off x="442913" y="3295651"/>
              <a:ext cx="49212" cy="34925"/>
            </a:xfrm>
            <a:custGeom>
              <a:avLst/>
              <a:gdLst>
                <a:gd name="T0" fmla="*/ 19 w 216"/>
                <a:gd name="T1" fmla="*/ 154 h 154"/>
                <a:gd name="T2" fmla="*/ 5 w 216"/>
                <a:gd name="T3" fmla="*/ 147 h 154"/>
                <a:gd name="T4" fmla="*/ 10 w 216"/>
                <a:gd name="T5" fmla="*/ 124 h 154"/>
                <a:gd name="T6" fmla="*/ 188 w 216"/>
                <a:gd name="T7" fmla="*/ 5 h 154"/>
                <a:gd name="T8" fmla="*/ 211 w 216"/>
                <a:gd name="T9" fmla="*/ 9 h 154"/>
                <a:gd name="T10" fmla="*/ 206 w 216"/>
                <a:gd name="T11" fmla="*/ 32 h 154"/>
                <a:gd name="T12" fmla="*/ 28 w 216"/>
                <a:gd name="T13" fmla="*/ 151 h 154"/>
                <a:gd name="T14" fmla="*/ 19 w 216"/>
                <a:gd name="T15" fmla="*/ 15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54">
                  <a:moveTo>
                    <a:pt x="19" y="154"/>
                  </a:moveTo>
                  <a:cubicBezTo>
                    <a:pt x="14" y="154"/>
                    <a:pt x="8" y="152"/>
                    <a:pt x="5" y="147"/>
                  </a:cubicBezTo>
                  <a:cubicBezTo>
                    <a:pt x="0" y="139"/>
                    <a:pt x="2" y="129"/>
                    <a:pt x="10" y="124"/>
                  </a:cubicBezTo>
                  <a:cubicBezTo>
                    <a:pt x="188" y="5"/>
                    <a:pt x="188" y="5"/>
                    <a:pt x="188" y="5"/>
                  </a:cubicBezTo>
                  <a:cubicBezTo>
                    <a:pt x="196" y="0"/>
                    <a:pt x="206" y="2"/>
                    <a:pt x="211" y="9"/>
                  </a:cubicBezTo>
                  <a:cubicBezTo>
                    <a:pt x="216" y="17"/>
                    <a:pt x="214" y="27"/>
                    <a:pt x="206" y="32"/>
                  </a:cubicBezTo>
                  <a:cubicBezTo>
                    <a:pt x="28" y="151"/>
                    <a:pt x="28" y="151"/>
                    <a:pt x="28" y="151"/>
                  </a:cubicBezTo>
                  <a:cubicBezTo>
                    <a:pt x="25" y="153"/>
                    <a:pt x="22" y="154"/>
                    <a:pt x="19" y="1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24"/>
            <p:cNvSpPr>
              <a:spLocks/>
            </p:cNvSpPr>
            <p:nvPr/>
          </p:nvSpPr>
          <p:spPr bwMode="auto">
            <a:xfrm>
              <a:off x="463550" y="3282951"/>
              <a:ext cx="28575" cy="20638"/>
            </a:xfrm>
            <a:custGeom>
              <a:avLst/>
              <a:gdLst>
                <a:gd name="T0" fmla="*/ 110 w 129"/>
                <a:gd name="T1" fmla="*/ 92 h 92"/>
                <a:gd name="T2" fmla="*/ 101 w 129"/>
                <a:gd name="T3" fmla="*/ 89 h 92"/>
                <a:gd name="T4" fmla="*/ 10 w 129"/>
                <a:gd name="T5" fmla="*/ 33 h 92"/>
                <a:gd name="T6" fmla="*/ 4 w 129"/>
                <a:gd name="T7" fmla="*/ 10 h 92"/>
                <a:gd name="T8" fmla="*/ 27 w 129"/>
                <a:gd name="T9" fmla="*/ 5 h 92"/>
                <a:gd name="T10" fmla="*/ 118 w 129"/>
                <a:gd name="T11" fmla="*/ 61 h 92"/>
                <a:gd name="T12" fmla="*/ 124 w 129"/>
                <a:gd name="T13" fmla="*/ 84 h 92"/>
                <a:gd name="T14" fmla="*/ 110 w 129"/>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92">
                  <a:moveTo>
                    <a:pt x="110" y="92"/>
                  </a:moveTo>
                  <a:cubicBezTo>
                    <a:pt x="107" y="92"/>
                    <a:pt x="104" y="91"/>
                    <a:pt x="101" y="89"/>
                  </a:cubicBezTo>
                  <a:cubicBezTo>
                    <a:pt x="10" y="33"/>
                    <a:pt x="10" y="33"/>
                    <a:pt x="10" y="33"/>
                  </a:cubicBezTo>
                  <a:cubicBezTo>
                    <a:pt x="2" y="28"/>
                    <a:pt x="0" y="18"/>
                    <a:pt x="4" y="10"/>
                  </a:cubicBezTo>
                  <a:cubicBezTo>
                    <a:pt x="9" y="2"/>
                    <a:pt x="19" y="0"/>
                    <a:pt x="27" y="5"/>
                  </a:cubicBezTo>
                  <a:cubicBezTo>
                    <a:pt x="118" y="61"/>
                    <a:pt x="118" y="61"/>
                    <a:pt x="118" y="61"/>
                  </a:cubicBezTo>
                  <a:cubicBezTo>
                    <a:pt x="126" y="66"/>
                    <a:pt x="129" y="76"/>
                    <a:pt x="124" y="84"/>
                  </a:cubicBezTo>
                  <a:cubicBezTo>
                    <a:pt x="121" y="89"/>
                    <a:pt x="115" y="92"/>
                    <a:pt x="110"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25"/>
            <p:cNvSpPr>
              <a:spLocks/>
            </p:cNvSpPr>
            <p:nvPr/>
          </p:nvSpPr>
          <p:spPr bwMode="auto">
            <a:xfrm>
              <a:off x="334963" y="3313113"/>
              <a:ext cx="76200" cy="76200"/>
            </a:xfrm>
            <a:custGeom>
              <a:avLst/>
              <a:gdLst>
                <a:gd name="T0" fmla="*/ 163 w 327"/>
                <a:gd name="T1" fmla="*/ 327 h 327"/>
                <a:gd name="T2" fmla="*/ 0 w 327"/>
                <a:gd name="T3" fmla="*/ 164 h 327"/>
                <a:gd name="T4" fmla="*/ 163 w 327"/>
                <a:gd name="T5" fmla="*/ 0 h 327"/>
                <a:gd name="T6" fmla="*/ 252 w 327"/>
                <a:gd name="T7" fmla="*/ 27 h 327"/>
                <a:gd name="T8" fmla="*/ 257 w 327"/>
                <a:gd name="T9" fmla="*/ 50 h 327"/>
                <a:gd name="T10" fmla="*/ 234 w 327"/>
                <a:gd name="T11" fmla="*/ 55 h 327"/>
                <a:gd name="T12" fmla="*/ 163 w 327"/>
                <a:gd name="T13" fmla="*/ 34 h 327"/>
                <a:gd name="T14" fmla="*/ 33 w 327"/>
                <a:gd name="T15" fmla="*/ 164 h 327"/>
                <a:gd name="T16" fmla="*/ 163 w 327"/>
                <a:gd name="T17" fmla="*/ 294 h 327"/>
                <a:gd name="T18" fmla="*/ 294 w 327"/>
                <a:gd name="T19" fmla="*/ 164 h 327"/>
                <a:gd name="T20" fmla="*/ 292 w 327"/>
                <a:gd name="T21" fmla="*/ 145 h 327"/>
                <a:gd name="T22" fmla="*/ 306 w 327"/>
                <a:gd name="T23" fmla="*/ 127 h 327"/>
                <a:gd name="T24" fmla="*/ 325 w 327"/>
                <a:gd name="T25" fmla="*/ 141 h 327"/>
                <a:gd name="T26" fmla="*/ 327 w 327"/>
                <a:gd name="T27" fmla="*/ 164 h 327"/>
                <a:gd name="T28" fmla="*/ 163 w 327"/>
                <a:gd name="T2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27">
                  <a:moveTo>
                    <a:pt x="163" y="327"/>
                  </a:moveTo>
                  <a:cubicBezTo>
                    <a:pt x="73" y="327"/>
                    <a:pt x="0" y="254"/>
                    <a:pt x="0" y="164"/>
                  </a:cubicBezTo>
                  <a:cubicBezTo>
                    <a:pt x="0" y="74"/>
                    <a:pt x="73" y="0"/>
                    <a:pt x="163" y="0"/>
                  </a:cubicBezTo>
                  <a:cubicBezTo>
                    <a:pt x="195" y="0"/>
                    <a:pt x="226" y="10"/>
                    <a:pt x="252" y="27"/>
                  </a:cubicBezTo>
                  <a:cubicBezTo>
                    <a:pt x="260" y="32"/>
                    <a:pt x="262" y="42"/>
                    <a:pt x="257" y="50"/>
                  </a:cubicBezTo>
                  <a:cubicBezTo>
                    <a:pt x="252" y="57"/>
                    <a:pt x="242" y="60"/>
                    <a:pt x="234" y="55"/>
                  </a:cubicBezTo>
                  <a:cubicBezTo>
                    <a:pt x="213" y="41"/>
                    <a:pt x="189" y="34"/>
                    <a:pt x="163" y="34"/>
                  </a:cubicBezTo>
                  <a:cubicBezTo>
                    <a:pt x="92" y="34"/>
                    <a:pt x="33" y="92"/>
                    <a:pt x="33" y="164"/>
                  </a:cubicBezTo>
                  <a:cubicBezTo>
                    <a:pt x="33" y="236"/>
                    <a:pt x="92" y="294"/>
                    <a:pt x="163" y="294"/>
                  </a:cubicBezTo>
                  <a:cubicBezTo>
                    <a:pt x="235" y="294"/>
                    <a:pt x="294" y="236"/>
                    <a:pt x="294" y="164"/>
                  </a:cubicBezTo>
                  <a:cubicBezTo>
                    <a:pt x="294" y="158"/>
                    <a:pt x="293" y="152"/>
                    <a:pt x="292" y="145"/>
                  </a:cubicBezTo>
                  <a:cubicBezTo>
                    <a:pt x="291" y="136"/>
                    <a:pt x="297" y="128"/>
                    <a:pt x="306" y="127"/>
                  </a:cubicBezTo>
                  <a:cubicBezTo>
                    <a:pt x="316" y="125"/>
                    <a:pt x="324" y="132"/>
                    <a:pt x="325" y="141"/>
                  </a:cubicBezTo>
                  <a:cubicBezTo>
                    <a:pt x="326" y="149"/>
                    <a:pt x="327" y="156"/>
                    <a:pt x="327" y="164"/>
                  </a:cubicBezTo>
                  <a:cubicBezTo>
                    <a:pt x="327" y="254"/>
                    <a:pt x="254" y="327"/>
                    <a:pt x="163" y="3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26"/>
            <p:cNvSpPr>
              <a:spLocks/>
            </p:cNvSpPr>
            <p:nvPr/>
          </p:nvSpPr>
          <p:spPr bwMode="auto">
            <a:xfrm>
              <a:off x="300038" y="3278188"/>
              <a:ext cx="146050" cy="146050"/>
            </a:xfrm>
            <a:custGeom>
              <a:avLst/>
              <a:gdLst>
                <a:gd name="T0" fmla="*/ 317 w 635"/>
                <a:gd name="T1" fmla="*/ 634 h 634"/>
                <a:gd name="T2" fmla="*/ 0 w 635"/>
                <a:gd name="T3" fmla="*/ 317 h 634"/>
                <a:gd name="T4" fmla="*/ 317 w 635"/>
                <a:gd name="T5" fmla="*/ 0 h 634"/>
                <a:gd name="T6" fmla="*/ 483 w 635"/>
                <a:gd name="T7" fmla="*/ 46 h 634"/>
                <a:gd name="T8" fmla="*/ 488 w 635"/>
                <a:gd name="T9" fmla="*/ 69 h 634"/>
                <a:gd name="T10" fmla="*/ 466 w 635"/>
                <a:gd name="T11" fmla="*/ 75 h 634"/>
                <a:gd name="T12" fmla="*/ 317 w 635"/>
                <a:gd name="T13" fmla="*/ 33 h 634"/>
                <a:gd name="T14" fmla="*/ 34 w 635"/>
                <a:gd name="T15" fmla="*/ 317 h 634"/>
                <a:gd name="T16" fmla="*/ 317 w 635"/>
                <a:gd name="T17" fmla="*/ 601 h 634"/>
                <a:gd name="T18" fmla="*/ 601 w 635"/>
                <a:gd name="T19" fmla="*/ 317 h 634"/>
                <a:gd name="T20" fmla="*/ 597 w 635"/>
                <a:gd name="T21" fmla="*/ 270 h 634"/>
                <a:gd name="T22" fmla="*/ 611 w 635"/>
                <a:gd name="T23" fmla="*/ 251 h 634"/>
                <a:gd name="T24" fmla="*/ 630 w 635"/>
                <a:gd name="T25" fmla="*/ 265 h 634"/>
                <a:gd name="T26" fmla="*/ 635 w 635"/>
                <a:gd name="T27" fmla="*/ 317 h 634"/>
                <a:gd name="T28" fmla="*/ 317 w 635"/>
                <a:gd name="T29" fmla="*/ 63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634">
                  <a:moveTo>
                    <a:pt x="317" y="634"/>
                  </a:moveTo>
                  <a:cubicBezTo>
                    <a:pt x="143" y="634"/>
                    <a:pt x="0" y="492"/>
                    <a:pt x="0" y="317"/>
                  </a:cubicBezTo>
                  <a:cubicBezTo>
                    <a:pt x="0" y="142"/>
                    <a:pt x="143" y="0"/>
                    <a:pt x="317" y="0"/>
                  </a:cubicBezTo>
                  <a:cubicBezTo>
                    <a:pt x="376" y="0"/>
                    <a:pt x="433" y="16"/>
                    <a:pt x="483" y="46"/>
                  </a:cubicBezTo>
                  <a:cubicBezTo>
                    <a:pt x="491" y="51"/>
                    <a:pt x="493" y="61"/>
                    <a:pt x="488" y="69"/>
                  </a:cubicBezTo>
                  <a:cubicBezTo>
                    <a:pt x="484" y="77"/>
                    <a:pt x="473" y="80"/>
                    <a:pt x="466" y="75"/>
                  </a:cubicBezTo>
                  <a:cubicBezTo>
                    <a:pt x="421" y="47"/>
                    <a:pt x="370" y="33"/>
                    <a:pt x="317" y="33"/>
                  </a:cubicBezTo>
                  <a:cubicBezTo>
                    <a:pt x="161" y="33"/>
                    <a:pt x="34" y="160"/>
                    <a:pt x="34" y="317"/>
                  </a:cubicBezTo>
                  <a:cubicBezTo>
                    <a:pt x="34" y="473"/>
                    <a:pt x="161" y="601"/>
                    <a:pt x="317" y="601"/>
                  </a:cubicBezTo>
                  <a:cubicBezTo>
                    <a:pt x="474" y="601"/>
                    <a:pt x="601" y="473"/>
                    <a:pt x="601" y="317"/>
                  </a:cubicBezTo>
                  <a:cubicBezTo>
                    <a:pt x="601" y="301"/>
                    <a:pt x="600" y="286"/>
                    <a:pt x="597" y="270"/>
                  </a:cubicBezTo>
                  <a:cubicBezTo>
                    <a:pt x="596" y="261"/>
                    <a:pt x="602" y="253"/>
                    <a:pt x="611" y="251"/>
                  </a:cubicBezTo>
                  <a:cubicBezTo>
                    <a:pt x="620" y="250"/>
                    <a:pt x="629" y="256"/>
                    <a:pt x="630" y="265"/>
                  </a:cubicBezTo>
                  <a:cubicBezTo>
                    <a:pt x="633" y="282"/>
                    <a:pt x="635" y="299"/>
                    <a:pt x="635" y="317"/>
                  </a:cubicBezTo>
                  <a:cubicBezTo>
                    <a:pt x="635" y="492"/>
                    <a:pt x="492" y="634"/>
                    <a:pt x="317" y="6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Oval 27"/>
            <p:cNvSpPr>
              <a:spLocks noChangeArrowheads="1"/>
            </p:cNvSpPr>
            <p:nvPr/>
          </p:nvSpPr>
          <p:spPr bwMode="auto">
            <a:xfrm>
              <a:off x="365125" y="3343276"/>
              <a:ext cx="15875" cy="158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3" name="Group 62"/>
          <p:cNvGrpSpPr/>
          <p:nvPr/>
        </p:nvGrpSpPr>
        <p:grpSpPr>
          <a:xfrm>
            <a:off x="192889" y="9498226"/>
            <a:ext cx="7606217" cy="515990"/>
            <a:chOff x="192889" y="9498226"/>
            <a:chExt cx="7606217" cy="515990"/>
          </a:xfrm>
        </p:grpSpPr>
        <p:pic>
          <p:nvPicPr>
            <p:cNvPr id="64" name="Picture 6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42637" y="9498226"/>
              <a:ext cx="1256469" cy="515990"/>
            </a:xfrm>
            <a:prstGeom prst="rect">
              <a:avLst/>
            </a:prstGeom>
          </p:spPr>
        </p:pic>
        <p:sp>
          <p:nvSpPr>
            <p:cNvPr id="65" name="Rectangle 64"/>
            <p:cNvSpPr/>
            <p:nvPr/>
          </p:nvSpPr>
          <p:spPr>
            <a:xfrm>
              <a:off x="3163608" y="9621569"/>
              <a:ext cx="2277437" cy="269304"/>
            </a:xfrm>
            <a:prstGeom prst="rect">
              <a:avLst/>
            </a:prstGeom>
          </p:spPr>
          <p:txBody>
            <a:bodyPr wrap="square">
              <a:spAutoFit/>
            </a:bodyPr>
            <a:lstStyle/>
            <a:p>
              <a:pPr algn="ctr">
                <a:lnSpc>
                  <a:spcPct val="115000"/>
                </a:lnSpc>
              </a:pPr>
              <a:r>
                <a:rPr lang="en-US" sz="1000" dirty="0" smtClean="0">
                  <a:solidFill>
                    <a:srgbClr val="1F4E79"/>
                  </a:solidFill>
                  <a:effectLst/>
                  <a:latin typeface="Gotham Book" panose="02000603040000020004" pitchFamily="2" charset="0"/>
                  <a:ea typeface="Calibri" panose="020F0502020204030204" pitchFamily="34" charset="0"/>
                  <a:cs typeface="Arial" panose="020B0604020202020204" pitchFamily="34" charset="0"/>
                </a:rPr>
                <a:t>www.sph.emory.edu/r4phtc</a:t>
              </a:r>
              <a:endParaRPr lang="en-US" sz="1000" dirty="0">
                <a:solidFill>
                  <a:srgbClr val="1F4E79"/>
                </a:solidFill>
                <a:effectLst/>
                <a:latin typeface="Gotham Book" panose="02000603040000020004" pitchFamily="2" charset="0"/>
                <a:ea typeface="Calibri" panose="020F0502020204030204" pitchFamily="34" charset="0"/>
                <a:cs typeface="Arial" panose="020B0604020202020204" pitchFamily="34" charset="0"/>
              </a:endParaRPr>
            </a:p>
          </p:txBody>
        </p:sp>
        <p:pic>
          <p:nvPicPr>
            <p:cNvPr id="66" name="Picture 6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2889" y="9509517"/>
              <a:ext cx="2485529" cy="493409"/>
            </a:xfrm>
            <a:prstGeom prst="rect">
              <a:avLst/>
            </a:prstGeom>
          </p:spPr>
        </p:pic>
      </p:grpSp>
      <p:pic>
        <p:nvPicPr>
          <p:cNvPr id="67" name="Picture 6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9772" y="231082"/>
            <a:ext cx="3974598" cy="789008"/>
          </a:xfrm>
          <a:prstGeom prst="rect">
            <a:avLst/>
          </a:prstGeom>
        </p:spPr>
      </p:pic>
      <p:sp>
        <p:nvSpPr>
          <p:cNvPr id="68" name="Rectangle 67"/>
          <p:cNvSpPr/>
          <p:nvPr/>
        </p:nvSpPr>
        <p:spPr>
          <a:xfrm>
            <a:off x="4412974" y="358102"/>
            <a:ext cx="3613792" cy="483023"/>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448998" y="357135"/>
            <a:ext cx="3504314" cy="461665"/>
          </a:xfrm>
          <a:prstGeom prst="rect">
            <a:avLst/>
          </a:prstGeom>
        </p:spPr>
        <p:txBody>
          <a:bodyPr wrap="square">
            <a:spAutoFit/>
          </a:bodyPr>
          <a:lstStyle/>
          <a:p>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Please Join Us For an Upcoming:</a:t>
            </a:r>
          </a:p>
          <a:p>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TRAINING TITLE GOES HERE</a:t>
            </a:r>
            <a:endParaRPr lang="en-US" sz="12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2201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R4PHTC Theme">
  <a:themeElements>
    <a:clrScheme name="GP B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P Sharepoint">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4PHTC Theme" id="{470998E7-91B7-4336-9374-E6E577F14D1A}" vid="{ECECEA6C-3AB0-46AB-8DEC-85F777D42539}"/>
    </a:ext>
  </a:extLst>
</a:theme>
</file>

<file path=docProps/app.xml><?xml version="1.0" encoding="utf-8"?>
<Properties xmlns="http://schemas.openxmlformats.org/officeDocument/2006/extended-properties" xmlns:vt="http://schemas.openxmlformats.org/officeDocument/2006/docPropsVTypes">
  <Template>R4PHTC Theme</Template>
  <TotalTime>759</TotalTime>
  <Words>2036</Words>
  <Application>Microsoft Office PowerPoint</Application>
  <PresentationFormat>Custom</PresentationFormat>
  <Paragraphs>147</Paragraphs>
  <Slides>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Calibri</vt:lpstr>
      <vt:lpstr>Wingdings</vt:lpstr>
      <vt:lpstr>Arial</vt:lpstr>
      <vt:lpstr>Segoe UI</vt:lpstr>
      <vt:lpstr>Century Gothic</vt:lpstr>
      <vt:lpstr>Times New Roman</vt:lpstr>
      <vt:lpstr>Gotham Book</vt:lpstr>
      <vt:lpstr>Gotham</vt:lpstr>
      <vt:lpstr>R4PHTC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Karyn DeLuca</dc:creator>
  <cp:lastModifiedBy>Carvalho, Michelle L</cp:lastModifiedBy>
  <cp:revision>71</cp:revision>
  <dcterms:created xsi:type="dcterms:W3CDTF">2016-05-09T18:27:19Z</dcterms:created>
  <dcterms:modified xsi:type="dcterms:W3CDTF">2016-11-09T16:16:54Z</dcterms:modified>
</cp:coreProperties>
</file>