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7" r:id="rId2"/>
    <p:sldId id="261" r:id="rId3"/>
    <p:sldId id="256" r:id="rId4"/>
  </p:sldIdLst>
  <p:sldSz cx="8001000" cy="10287000"/>
  <p:notesSz cx="6858000" cy="9144000"/>
  <p:embeddedFontLst>
    <p:embeddedFont>
      <p:font typeface="Segoe UI" panose="020B0502040204020203" pitchFamily="34" charset="0"/>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Gotham" panose="02000504050000020004" pitchFamily="2" charset="0"/>
      <p:regular r:id="rId13"/>
      <p:bold r:id="rId14"/>
      <p:boldItalic r:id="rId15"/>
    </p:embeddedFont>
    <p:embeddedFont>
      <p:font typeface="Century Gothic" panose="020B050202020202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36" userDrawn="1">
          <p15:clr>
            <a:srgbClr val="A4A3A4"/>
          </p15:clr>
        </p15:guide>
        <p15:guide id="2" pos="2520" userDrawn="1">
          <p15:clr>
            <a:srgbClr val="A4A3A4"/>
          </p15:clr>
        </p15:guide>
        <p15:guide id="3" pos="144" userDrawn="1">
          <p15:clr>
            <a:srgbClr val="A4A3A4"/>
          </p15:clr>
        </p15:guide>
        <p15:guide id="4" pos="4896" userDrawn="1">
          <p15:clr>
            <a:srgbClr val="A4A3A4"/>
          </p15:clr>
        </p15:guide>
        <p15:guide id="6" orient="horz" pos="3264" userDrawn="1">
          <p15:clr>
            <a:srgbClr val="A4A3A4"/>
          </p15:clr>
        </p15:guide>
        <p15:guide id="7" orient="horz" pos="144" userDrawn="1">
          <p15:clr>
            <a:srgbClr val="A4A3A4"/>
          </p15:clr>
        </p15:guide>
        <p15:guide id="8" orient="horz"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2FA"/>
    <a:srgbClr val="F7F7F7"/>
    <a:srgbClr val="1F4E79"/>
    <a:srgbClr val="067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12" autoAdjust="0"/>
    <p:restoredTop sz="94660"/>
  </p:normalViewPr>
  <p:slideViewPr>
    <p:cSldViewPr snapToGrid="0">
      <p:cViewPr varScale="1">
        <p:scale>
          <a:sx n="45" d="100"/>
          <a:sy n="45" d="100"/>
        </p:scale>
        <p:origin x="2640" y="66"/>
      </p:cViewPr>
      <p:guideLst>
        <p:guide orient="horz" pos="6336"/>
        <p:guide pos="2520"/>
        <p:guide pos="144"/>
        <p:guide pos="4896"/>
        <p:guide orient="horz" pos="3264"/>
        <p:guide orient="horz" pos="144"/>
        <p:guide orient="horz" pos="312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p:cNvSpPr/>
          <p:nvPr userDrawn="1"/>
        </p:nvSpPr>
        <p:spPr>
          <a:xfrm>
            <a:off x="4432" y="2523948"/>
            <a:ext cx="7996568" cy="7766464"/>
          </a:xfrm>
          <a:prstGeom prst="rect">
            <a:avLst/>
          </a:prstGeom>
          <a:blipFill dpi="0" rotWithShape="1">
            <a:blip r:embed="rId2" cstate="screen">
              <a:alphaModFix amt="11000"/>
              <a:extLst>
                <a:ext uri="{28A0092B-C50C-407E-A947-70E740481C1C}">
                  <a14:useLocalDpi xmlns:a14="http://schemas.microsoft.com/office/drawing/2010/main" val="0"/>
                </a:ext>
              </a:extLst>
            </a:blip>
            <a:srcRect/>
            <a:stretch>
              <a:fillRect l="-9271" t="-4415" r="-26197" b="-280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2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265045" y="-36822"/>
            <a:ext cx="6735955" cy="4184234"/>
          </a:xfrm>
          <a:custGeom>
            <a:avLst/>
            <a:gdLst>
              <a:gd name="T0" fmla="*/ 0 w 2106"/>
              <a:gd name="T1" fmla="*/ 0 h 1275"/>
              <a:gd name="T2" fmla="*/ 2084 w 2106"/>
              <a:gd name="T3" fmla="*/ 1275 h 1275"/>
              <a:gd name="T4" fmla="*/ 2106 w 2106"/>
              <a:gd name="T5" fmla="*/ 1275 h 1275"/>
              <a:gd name="T6" fmla="*/ 2106 w 2106"/>
              <a:gd name="T7" fmla="*/ 0 h 1275"/>
              <a:gd name="T8" fmla="*/ 0 w 2106"/>
              <a:gd name="T9" fmla="*/ 0 h 1275"/>
            </a:gdLst>
            <a:ahLst/>
            <a:cxnLst>
              <a:cxn ang="0">
                <a:pos x="T0" y="T1"/>
              </a:cxn>
              <a:cxn ang="0">
                <a:pos x="T2" y="T3"/>
              </a:cxn>
              <a:cxn ang="0">
                <a:pos x="T4" y="T5"/>
              </a:cxn>
              <a:cxn ang="0">
                <a:pos x="T6" y="T7"/>
              </a:cxn>
              <a:cxn ang="0">
                <a:pos x="T8" y="T9"/>
              </a:cxn>
            </a:cxnLst>
            <a:rect l="0" t="0" r="r" b="b"/>
            <a:pathLst>
              <a:path w="2106" h="1275">
                <a:moveTo>
                  <a:pt x="0" y="0"/>
                </a:moveTo>
                <a:cubicBezTo>
                  <a:pt x="1109" y="263"/>
                  <a:pt x="1959" y="797"/>
                  <a:pt x="2084" y="1275"/>
                </a:cubicBezTo>
                <a:cubicBezTo>
                  <a:pt x="2106" y="1275"/>
                  <a:pt x="2106" y="1275"/>
                  <a:pt x="2106" y="1275"/>
                </a:cubicBezTo>
                <a:cubicBezTo>
                  <a:pt x="2106" y="0"/>
                  <a:pt x="2106" y="0"/>
                  <a:pt x="2106" y="0"/>
                </a:cubicBezTo>
                <a:lnTo>
                  <a:pt x="0" y="0"/>
                </a:lnTo>
                <a:close/>
              </a:path>
            </a:pathLst>
          </a:custGeom>
          <a:solidFill>
            <a:schemeClr val="tx2">
              <a:lumMod val="20000"/>
              <a:lumOff val="80000"/>
              <a:alpha val="22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 name="Moon 3"/>
          <p:cNvSpPr/>
          <p:nvPr/>
        </p:nvSpPr>
        <p:spPr>
          <a:xfrm rot="780680" flipH="1">
            <a:off x="372655" y="713927"/>
            <a:ext cx="7705201" cy="6213838"/>
          </a:xfrm>
          <a:prstGeom prst="moon">
            <a:avLst>
              <a:gd name="adj" fmla="val 22531"/>
            </a:avLst>
          </a:prstGeom>
          <a:solidFill>
            <a:schemeClr val="bg1">
              <a:lumMod val="95000"/>
            </a:schemeClr>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406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015746"/>
      </p:ext>
    </p:extLst>
  </p:cSld>
  <p:clrMap bg1="lt1" tx1="dk1" bg2="lt2" tx2="dk2" accent1="accent1" accent2="accent2" accent3="accent3" accent4="accent4" accent5="accent5" accent6="accent6" hlink="hlink" folHlink="folHlink"/>
  <p:sldLayoutIdLst>
    <p:sldLayoutId id="2147483682" r:id="rId1"/>
    <p:sldLayoutId id="2147483683" r:id="rId2"/>
  </p:sldLayoutIdLst>
  <p:timing>
    <p:tnLst>
      <p:par>
        <p:cTn id="1" dur="indefinite" restart="never" nodeType="tmRoot"/>
      </p:par>
    </p:tnLst>
  </p:timing>
  <p:txStyles>
    <p:titleStyle>
      <a:lvl1pPr algn="l" defTabSz="800100" rtl="0" eaLnBrk="1" latinLnBrk="0" hangingPunct="1">
        <a:lnSpc>
          <a:spcPct val="90000"/>
        </a:lnSpc>
        <a:spcBef>
          <a:spcPct val="0"/>
        </a:spcBef>
        <a:buNone/>
        <a:defRPr sz="3850" kern="1200">
          <a:solidFill>
            <a:schemeClr val="tx1"/>
          </a:solidFill>
          <a:latin typeface="+mj-lt"/>
          <a:ea typeface="+mj-ea"/>
          <a:cs typeface="+mj-cs"/>
        </a:defRPr>
      </a:lvl1pPr>
    </p:titleStyle>
    <p:bodyStyle>
      <a:lvl1pPr marL="200025" indent="-200025" algn="l" defTabSz="800100" rtl="0" eaLnBrk="1" latinLnBrk="0" hangingPunct="1">
        <a:lnSpc>
          <a:spcPct val="90000"/>
        </a:lnSpc>
        <a:spcBef>
          <a:spcPts val="875"/>
        </a:spcBef>
        <a:buFont typeface="Arial" panose="020B0604020202020204" pitchFamily="34" charset="0"/>
        <a:buChar char="•"/>
        <a:defRPr sz="2450" kern="1200">
          <a:solidFill>
            <a:schemeClr val="tx1"/>
          </a:solidFill>
          <a:latin typeface="+mn-lt"/>
          <a:ea typeface="+mn-ea"/>
          <a:cs typeface="+mn-cs"/>
        </a:defRPr>
      </a:lvl1pPr>
      <a:lvl2pPr marL="600075" indent="-200025" algn="l" defTabSz="800100" rtl="0" eaLnBrk="1" latinLnBrk="0" hangingPunct="1">
        <a:lnSpc>
          <a:spcPct val="90000"/>
        </a:lnSpc>
        <a:spcBef>
          <a:spcPts val="438"/>
        </a:spcBef>
        <a:buFont typeface="Arial" panose="020B0604020202020204" pitchFamily="34" charset="0"/>
        <a:buChar char="•"/>
        <a:defRPr sz="2100" kern="1200">
          <a:solidFill>
            <a:schemeClr val="tx1"/>
          </a:solidFill>
          <a:latin typeface="+mn-lt"/>
          <a:ea typeface="+mn-ea"/>
          <a:cs typeface="+mn-cs"/>
        </a:defRPr>
      </a:lvl2pPr>
      <a:lvl3pPr marL="1000125" indent="-200025" algn="l" defTabSz="800100" rtl="0" eaLnBrk="1" latinLnBrk="0" hangingPunct="1">
        <a:lnSpc>
          <a:spcPct val="90000"/>
        </a:lnSpc>
        <a:spcBef>
          <a:spcPts val="438"/>
        </a:spcBef>
        <a:buFont typeface="Arial" panose="020B0604020202020204" pitchFamily="34" charset="0"/>
        <a:buChar char="•"/>
        <a:defRPr sz="1750" kern="1200">
          <a:solidFill>
            <a:schemeClr val="tx1"/>
          </a:solidFill>
          <a:latin typeface="+mn-lt"/>
          <a:ea typeface="+mn-ea"/>
          <a:cs typeface="+mn-cs"/>
        </a:defRPr>
      </a:lvl3pPr>
      <a:lvl4pPr marL="14001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4pPr>
      <a:lvl5pPr marL="18002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5pPr>
      <a:lvl6pPr marL="22002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6pPr>
      <a:lvl7pPr marL="26003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7pPr>
      <a:lvl8pPr marL="30003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8pPr>
      <a:lvl9pPr marL="34004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9pPr>
    </p:bodyStyle>
    <p:otherStyle>
      <a:defPPr>
        <a:defRPr lang="en-US"/>
      </a:defPPr>
      <a:lvl1pPr marL="0" algn="l" defTabSz="800100" rtl="0" eaLnBrk="1" latinLnBrk="0" hangingPunct="1">
        <a:defRPr sz="1575" kern="1200">
          <a:solidFill>
            <a:schemeClr val="tx1"/>
          </a:solidFill>
          <a:latin typeface="+mn-lt"/>
          <a:ea typeface="+mn-ea"/>
          <a:cs typeface="+mn-cs"/>
        </a:defRPr>
      </a:lvl1pPr>
      <a:lvl2pPr marL="400050" algn="l" defTabSz="800100" rtl="0" eaLnBrk="1" latinLnBrk="0" hangingPunct="1">
        <a:defRPr sz="1575" kern="1200">
          <a:solidFill>
            <a:schemeClr val="tx1"/>
          </a:solidFill>
          <a:latin typeface="+mn-lt"/>
          <a:ea typeface="+mn-ea"/>
          <a:cs typeface="+mn-cs"/>
        </a:defRPr>
      </a:lvl2pPr>
      <a:lvl3pPr marL="800100" algn="l" defTabSz="800100" rtl="0" eaLnBrk="1" latinLnBrk="0" hangingPunct="1">
        <a:defRPr sz="1575" kern="1200">
          <a:solidFill>
            <a:schemeClr val="tx1"/>
          </a:solidFill>
          <a:latin typeface="+mn-lt"/>
          <a:ea typeface="+mn-ea"/>
          <a:cs typeface="+mn-cs"/>
        </a:defRPr>
      </a:lvl3pPr>
      <a:lvl4pPr marL="1200150" algn="l" defTabSz="800100" rtl="0" eaLnBrk="1" latinLnBrk="0" hangingPunct="1">
        <a:defRPr sz="1575" kern="1200">
          <a:solidFill>
            <a:schemeClr val="tx1"/>
          </a:solidFill>
          <a:latin typeface="+mn-lt"/>
          <a:ea typeface="+mn-ea"/>
          <a:cs typeface="+mn-cs"/>
        </a:defRPr>
      </a:lvl4pPr>
      <a:lvl5pPr marL="1600200" algn="l" defTabSz="800100" rtl="0" eaLnBrk="1" latinLnBrk="0" hangingPunct="1">
        <a:defRPr sz="1575" kern="1200">
          <a:solidFill>
            <a:schemeClr val="tx1"/>
          </a:solidFill>
          <a:latin typeface="+mn-lt"/>
          <a:ea typeface="+mn-ea"/>
          <a:cs typeface="+mn-cs"/>
        </a:defRPr>
      </a:lvl5pPr>
      <a:lvl6pPr marL="2000250" algn="l" defTabSz="800100" rtl="0" eaLnBrk="1" latinLnBrk="0" hangingPunct="1">
        <a:defRPr sz="1575" kern="1200">
          <a:solidFill>
            <a:schemeClr val="tx1"/>
          </a:solidFill>
          <a:latin typeface="+mn-lt"/>
          <a:ea typeface="+mn-ea"/>
          <a:cs typeface="+mn-cs"/>
        </a:defRPr>
      </a:lvl6pPr>
      <a:lvl7pPr marL="2400300" algn="l" defTabSz="800100" rtl="0" eaLnBrk="1" latinLnBrk="0" hangingPunct="1">
        <a:defRPr sz="1575" kern="1200">
          <a:solidFill>
            <a:schemeClr val="tx1"/>
          </a:solidFill>
          <a:latin typeface="+mn-lt"/>
          <a:ea typeface="+mn-ea"/>
          <a:cs typeface="+mn-cs"/>
        </a:defRPr>
      </a:lvl7pPr>
      <a:lvl8pPr marL="2800350" algn="l" defTabSz="800100" rtl="0" eaLnBrk="1" latinLnBrk="0" hangingPunct="1">
        <a:defRPr sz="1575" kern="1200">
          <a:solidFill>
            <a:schemeClr val="tx1"/>
          </a:solidFill>
          <a:latin typeface="+mn-lt"/>
          <a:ea typeface="+mn-ea"/>
          <a:cs typeface="+mn-cs"/>
        </a:defRPr>
      </a:lvl8pPr>
      <a:lvl9pPr marL="3200400" algn="l" defTabSz="800100"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emf"/><Relationship Id="rId7"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3.emf"/><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5630" y="1336377"/>
            <a:ext cx="7691195" cy="2708434"/>
          </a:xfrm>
          <a:prstGeom prst="rect">
            <a:avLst/>
          </a:prstGeom>
        </p:spPr>
        <p:txBody>
          <a:bodyPr wrap="square">
            <a:spAutoFit/>
          </a:bodyPr>
          <a:lstStyle/>
          <a:p>
            <a:r>
              <a:rPr lang="en-US" sz="1000" dirty="0">
                <a:solidFill>
                  <a:schemeClr val="tx1">
                    <a:lumMod val="65000"/>
                    <a:lumOff val="35000"/>
                  </a:schemeClr>
                </a:solidFill>
                <a:ea typeface="Calibri" panose="020F0502020204030204" pitchFamily="34" charset="0"/>
                <a:cs typeface="Arial" panose="020B0604020202020204" pitchFamily="34" charset="0"/>
              </a:rPr>
              <a:t>The Tennessee </a:t>
            </a:r>
            <a:r>
              <a:rPr lang="en-US" sz="1000" b="1" dirty="0">
                <a:solidFill>
                  <a:schemeClr val="tx1">
                    <a:lumMod val="65000"/>
                    <a:lumOff val="35000"/>
                  </a:schemeClr>
                </a:solidFill>
                <a:ea typeface="Calibri" panose="020F0502020204030204" pitchFamily="34" charset="0"/>
                <a:cs typeface="Arial" panose="020B0604020202020204" pitchFamily="34" charset="0"/>
              </a:rPr>
              <a:t>L</a:t>
            </a:r>
            <a:r>
              <a:rPr lang="en-US" sz="1000" dirty="0">
                <a:solidFill>
                  <a:schemeClr val="tx1">
                    <a:lumMod val="65000"/>
                    <a:lumOff val="35000"/>
                  </a:schemeClr>
                </a:solidFill>
                <a:ea typeface="Calibri" panose="020F0502020204030204" pitchFamily="34" charset="0"/>
                <a:cs typeface="Arial" panose="020B0604020202020204" pitchFamily="34" charset="0"/>
              </a:rPr>
              <a:t>ong-Distance </a:t>
            </a:r>
            <a:r>
              <a:rPr lang="en-US" sz="1000" b="1" dirty="0">
                <a:solidFill>
                  <a:schemeClr val="tx1">
                    <a:lumMod val="65000"/>
                    <a:lumOff val="35000"/>
                  </a:schemeClr>
                </a:solidFill>
                <a:ea typeface="Calibri" panose="020F0502020204030204" pitchFamily="34" charset="0"/>
                <a:cs typeface="Arial" panose="020B0604020202020204" pitchFamily="34" charset="0"/>
              </a:rPr>
              <a:t>I</a:t>
            </a:r>
            <a:r>
              <a:rPr lang="en-US" sz="1000" dirty="0">
                <a:solidFill>
                  <a:schemeClr val="tx1">
                    <a:lumMod val="65000"/>
                    <a:lumOff val="35000"/>
                  </a:schemeClr>
                </a:solidFill>
                <a:ea typeface="Calibri" panose="020F0502020204030204" pitchFamily="34" charset="0"/>
                <a:cs typeface="Arial" panose="020B0604020202020204" pitchFamily="34" charset="0"/>
              </a:rPr>
              <a:t>nternet </a:t>
            </a:r>
            <a:r>
              <a:rPr lang="en-US" sz="1000" b="1" dirty="0">
                <a:solidFill>
                  <a:schemeClr val="tx1">
                    <a:lumMod val="65000"/>
                    <a:lumOff val="35000"/>
                  </a:schemeClr>
                </a:solidFill>
                <a:ea typeface="Calibri" panose="020F0502020204030204" pitchFamily="34" charset="0"/>
                <a:cs typeface="Arial" panose="020B0604020202020204" pitchFamily="34" charset="0"/>
              </a:rPr>
              <a:t>F</a:t>
            </a:r>
            <a:r>
              <a:rPr lang="en-US" sz="1000" dirty="0">
                <a:solidFill>
                  <a:schemeClr val="tx1">
                    <a:lumMod val="65000"/>
                    <a:lumOff val="35000"/>
                  </a:schemeClr>
                </a:solidFill>
                <a:ea typeface="Calibri" panose="020F0502020204030204" pitchFamily="34" charset="0"/>
                <a:cs typeface="Arial" panose="020B0604020202020204" pitchFamily="34" charset="0"/>
              </a:rPr>
              <a:t>acilitated </a:t>
            </a:r>
            <a:r>
              <a:rPr lang="en-US" sz="1000" b="1" dirty="0">
                <a:solidFill>
                  <a:schemeClr val="tx1">
                    <a:lumMod val="65000"/>
                    <a:lumOff val="35000"/>
                  </a:schemeClr>
                </a:solidFill>
                <a:ea typeface="Calibri" panose="020F0502020204030204" pitchFamily="34" charset="0"/>
                <a:cs typeface="Arial" panose="020B0604020202020204" pitchFamily="34" charset="0"/>
              </a:rPr>
              <a:t>E</a:t>
            </a:r>
            <a:r>
              <a:rPr lang="en-US" sz="1000" dirty="0">
                <a:solidFill>
                  <a:schemeClr val="tx1">
                    <a:lumMod val="65000"/>
                    <a:lumOff val="35000"/>
                  </a:schemeClr>
                </a:solidFill>
                <a:ea typeface="Calibri" panose="020F0502020204030204" pitchFamily="34" charset="0"/>
                <a:cs typeface="Arial" panose="020B0604020202020204" pitchFamily="34" charset="0"/>
              </a:rPr>
              <a:t>ducational </a:t>
            </a:r>
            <a:r>
              <a:rPr lang="en-US" sz="1000" b="1" dirty="0">
                <a:solidFill>
                  <a:schemeClr val="tx1">
                    <a:lumMod val="65000"/>
                    <a:lumOff val="35000"/>
                  </a:schemeClr>
                </a:solidFill>
                <a:ea typeface="Calibri" panose="020F0502020204030204" pitchFamily="34" charset="0"/>
                <a:cs typeface="Arial" panose="020B0604020202020204" pitchFamily="34" charset="0"/>
              </a:rPr>
              <a:t>P</a:t>
            </a:r>
            <a:r>
              <a:rPr lang="en-US" sz="1000" dirty="0">
                <a:solidFill>
                  <a:schemeClr val="tx1">
                    <a:lumMod val="65000"/>
                    <a:lumOff val="35000"/>
                  </a:schemeClr>
                </a:solidFill>
                <a:ea typeface="Calibri" panose="020F0502020204030204" pitchFamily="34" charset="0"/>
                <a:cs typeface="Arial" panose="020B0604020202020204" pitchFamily="34" charset="0"/>
              </a:rPr>
              <a:t>rogram for </a:t>
            </a:r>
            <a:r>
              <a:rPr lang="en-US" sz="1000" b="1" dirty="0">
                <a:solidFill>
                  <a:schemeClr val="tx1">
                    <a:lumMod val="65000"/>
                    <a:lumOff val="35000"/>
                  </a:schemeClr>
                </a:solidFill>
                <a:ea typeface="Calibri" panose="020F0502020204030204" pitchFamily="34" charset="0"/>
                <a:cs typeface="Arial" panose="020B0604020202020204" pitchFamily="34" charset="0"/>
              </a:rPr>
              <a:t>A</a:t>
            </a:r>
            <a:r>
              <a:rPr lang="en-US" sz="1000" dirty="0">
                <a:solidFill>
                  <a:schemeClr val="tx1">
                    <a:lumMod val="65000"/>
                    <a:lumOff val="35000"/>
                  </a:schemeClr>
                </a:solidFill>
                <a:ea typeface="Calibri" panose="020F0502020204030204" pitchFamily="34" charset="0"/>
                <a:cs typeface="Arial" panose="020B0604020202020204" pitchFamily="34" charset="0"/>
              </a:rPr>
              <a:t>pplied </a:t>
            </a:r>
            <a:r>
              <a:rPr lang="en-US" sz="1000" b="1" dirty="0">
                <a:solidFill>
                  <a:schemeClr val="tx1">
                    <a:lumMod val="65000"/>
                    <a:lumOff val="35000"/>
                  </a:schemeClr>
                </a:solidFill>
                <a:ea typeface="Calibri" panose="020F0502020204030204" pitchFamily="34" charset="0"/>
                <a:cs typeface="Arial" panose="020B0604020202020204" pitchFamily="34" charset="0"/>
              </a:rPr>
              <a:t>T</a:t>
            </a:r>
            <a:r>
              <a:rPr lang="en-US" sz="1000" dirty="0">
                <a:solidFill>
                  <a:schemeClr val="tx1">
                    <a:lumMod val="65000"/>
                    <a:lumOff val="35000"/>
                  </a:schemeClr>
                </a:solidFill>
                <a:ea typeface="Calibri" panose="020F0502020204030204" pitchFamily="34" charset="0"/>
                <a:cs typeface="Arial" panose="020B0604020202020204" pitchFamily="34" charset="0"/>
              </a:rPr>
              <a:t>raining in </a:t>
            </a:r>
            <a:r>
              <a:rPr lang="en-US" sz="1000" b="1" dirty="0">
                <a:solidFill>
                  <a:schemeClr val="tx1">
                    <a:lumMod val="65000"/>
                    <a:lumOff val="35000"/>
                  </a:schemeClr>
                </a:solidFill>
                <a:ea typeface="Calibri" panose="020F0502020204030204" pitchFamily="34" charset="0"/>
                <a:cs typeface="Arial" panose="020B0604020202020204" pitchFamily="34" charset="0"/>
              </a:rPr>
              <a:t>H</a:t>
            </a:r>
            <a:r>
              <a:rPr lang="en-US" sz="1000" dirty="0">
                <a:solidFill>
                  <a:schemeClr val="tx1">
                    <a:lumMod val="65000"/>
                    <a:lumOff val="35000"/>
                  </a:schemeClr>
                </a:solidFill>
                <a:ea typeface="Calibri" panose="020F0502020204030204" pitchFamily="34" charset="0"/>
                <a:cs typeface="Arial" panose="020B0604020202020204" pitchFamily="34" charset="0"/>
              </a:rPr>
              <a:t>ealth (Tennessee LIFEPATH) is a workforce development partnership aimed at public health employees in the state of Tennessee.  Tennessee LIFEPATH’s mission is to provide a home for the collaborative partnership between Tennessee’s academic public health training providers and the Tennessee’s public health workforce, and to provide comprehensive, competency-based training for that workforce. LIFEPATH’s vision is to be a vital collaboration that will provide multiple entry points for public health workers to obtain public health education and training designed to improve their skills, experiences, and competencies. LIFEPATH provides a wide range of academic and non-academic programs to assure that Tennessee’s public health workforce has the knowledge, skills, and training to meet Tennessee’s present and forthcoming health challenges.  Tennessee LIFEPATH is housed at the East Tennessee State University College of Public Health.</a:t>
            </a:r>
          </a:p>
          <a:p>
            <a:endParaRPr lang="en-US" sz="100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a:solidFill>
                  <a:schemeClr val="tx1">
                    <a:lumMod val="65000"/>
                    <a:lumOff val="35000"/>
                  </a:schemeClr>
                </a:solidFill>
                <a:ea typeface="Calibri" panose="020F0502020204030204" pitchFamily="34" charset="0"/>
                <a:cs typeface="Arial" panose="020B0604020202020204" pitchFamily="34" charset="0"/>
              </a:rPr>
              <a:t>East Tennessee State University (ETSU) is one of six universities governed by the Tennessee Board of Regents under the oversight of the Tennessee Higher Education Commission. ETSU has a long-standing commitment to promoting health across Tennessee and throughout the central Appalachia region.  This commitment includes extensive research and service programs conducted in the region, and a wide range of educational programs offered through the five health science Colleges and other units.  The ETSU College of Public Health is a Council on Education for Public Health (CEPH)-accredited School of Public Health, the only one in Tennessee and the only one in central Appalachia. It is also an ASPPH-member school. Providing a full range of educational programs at the undergraduate, master’s and doctoral level, and with extensive experience providing online education, ETSU COPH is very well positioned to address the training needs of working professionals in the State and region</a:t>
            </a:r>
            <a:r>
              <a:rPr lang="en-US" sz="1000" dirty="0" smtClean="0">
                <a:solidFill>
                  <a:schemeClr val="tx1">
                    <a:lumMod val="65000"/>
                    <a:lumOff val="35000"/>
                  </a:schemeClr>
                </a:solidFill>
                <a:ea typeface="Calibri" panose="020F0502020204030204" pitchFamily="34" charset="0"/>
                <a:cs typeface="Arial" panose="020B0604020202020204" pitchFamily="34" charset="0"/>
              </a:rPr>
              <a:t>.</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grpSp>
        <p:nvGrpSpPr>
          <p:cNvPr id="7" name="Group 6"/>
          <p:cNvGrpSpPr/>
          <p:nvPr/>
        </p:nvGrpSpPr>
        <p:grpSpPr>
          <a:xfrm>
            <a:off x="3232298" y="507465"/>
            <a:ext cx="4794468" cy="461665"/>
            <a:chOff x="3332743" y="507465"/>
            <a:chExt cx="4694023" cy="461665"/>
          </a:xfrm>
        </p:grpSpPr>
        <p:sp>
          <p:nvSpPr>
            <p:cNvPr id="15" name="Rectangle 14"/>
            <p:cNvSpPr/>
            <p:nvPr/>
          </p:nvSpPr>
          <p:spPr>
            <a:xfrm>
              <a:off x="3332743" y="523233"/>
              <a:ext cx="4694023" cy="43012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332743" y="507465"/>
              <a:ext cx="4668257" cy="461665"/>
            </a:xfrm>
            <a:prstGeom prst="rect">
              <a:avLst/>
            </a:prstGeom>
          </p:spPr>
          <p:txBody>
            <a:bodyPr wrap="square">
              <a:spAutoFit/>
            </a:bodyPr>
            <a:lstStyle/>
            <a:p>
              <a:r>
                <a:rPr lang="en-US" sz="1200" dirty="0">
                  <a:solidFill>
                    <a:schemeClr val="bg1"/>
                  </a:solidFill>
                  <a:latin typeface="Gotham" panose="02000504050000020004" pitchFamily="2" charset="0"/>
                  <a:ea typeface="Calibri" panose="020F0502020204030204" pitchFamily="34" charset="0"/>
                  <a:cs typeface="Arial" panose="020B0604020202020204" pitchFamily="34" charset="0"/>
                </a:rPr>
                <a:t>LIFEPATH Tennessee Public Health Training </a:t>
              </a:r>
              <a:r>
                <a:rPr lang="en-US" sz="1200" dirty="0" smtClean="0">
                  <a:solidFill>
                    <a:schemeClr val="bg1"/>
                  </a:solidFill>
                  <a:latin typeface="Gotham" panose="02000504050000020004" pitchFamily="2" charset="0"/>
                  <a:ea typeface="Calibri" panose="020F0502020204030204" pitchFamily="34" charset="0"/>
                  <a:cs typeface="Arial" panose="020B0604020202020204" pitchFamily="34" charset="0"/>
                </a:rPr>
                <a:t>Center </a:t>
              </a:r>
              <a:r>
                <a:rPr lang="en-US" sz="9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AT</a:t>
              </a:r>
              <a:br>
                <a:rPr lang="en-US" sz="9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br>
              <a:r>
                <a:rPr lang="en-US" sz="1200" dirty="0">
                  <a:solidFill>
                    <a:schemeClr val="bg1"/>
                  </a:solidFill>
                  <a:latin typeface="Gotham" panose="02000504050000020004" pitchFamily="2" charset="0"/>
                  <a:ea typeface="Calibri" panose="020F0502020204030204" pitchFamily="34" charset="0"/>
                  <a:cs typeface="Arial" panose="020B0604020202020204" pitchFamily="34" charset="0"/>
                </a:rPr>
                <a:t>East Tennessee State University’s College of Public Health</a:t>
              </a:r>
              <a:endParaRPr lang="en-US" sz="2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grpSp>
        <p:nvGrpSpPr>
          <p:cNvPr id="17" name="Group 16"/>
          <p:cNvGrpSpPr/>
          <p:nvPr/>
        </p:nvGrpSpPr>
        <p:grpSpPr>
          <a:xfrm>
            <a:off x="240289" y="5576817"/>
            <a:ext cx="7517181" cy="912426"/>
            <a:chOff x="240289" y="5875398"/>
            <a:chExt cx="7517181" cy="912426"/>
          </a:xfrm>
        </p:grpSpPr>
        <p:sp>
          <p:nvSpPr>
            <p:cNvPr id="108" name="Rectangle 107"/>
            <p:cNvSpPr/>
            <p:nvPr/>
          </p:nvSpPr>
          <p:spPr>
            <a:xfrm>
              <a:off x="242702" y="5882403"/>
              <a:ext cx="7514768"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563325" y="58753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Key Partners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11" name="Pentagon 110"/>
            <p:cNvSpPr/>
            <p:nvPr/>
          </p:nvSpPr>
          <p:spPr>
            <a:xfrm>
              <a:off x="240289" y="5882629"/>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51583" y="6229048"/>
              <a:ext cx="7505887" cy="558776"/>
            </a:xfrm>
            <a:prstGeom prst="rect">
              <a:avLst/>
            </a:prstGeom>
          </p:spPr>
          <p:txBody>
            <a:bodyPr wrap="square" numCol="2">
              <a:no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Tennessee Department of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Tennessee Public Health Association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University of Memphis</a:t>
              </a:r>
            </a:p>
            <a:p>
              <a:pPr marL="112713" indent="-112713" fontAlgn="base">
                <a:buClr>
                  <a:schemeClr val="accent1">
                    <a:lumMod val="75000"/>
                  </a:schemeClr>
                </a:buClr>
                <a:buSzPct val="60000"/>
                <a:buFont typeface="Century Gothic" panose="020B0502020202020204" pitchFamily="34" charset="0"/>
                <a:buChar char="►"/>
              </a:pPr>
              <a:r>
                <a:rPr lang="en-US" sz="1000" dirty="0" err="1">
                  <a:solidFill>
                    <a:srgbClr val="666666"/>
                  </a:solidFill>
                  <a:cs typeface="Arial" panose="020B0604020202020204" pitchFamily="34" charset="0"/>
                </a:rPr>
                <a:t>Meharry</a:t>
              </a:r>
              <a:r>
                <a:rPr lang="en-US" sz="1000" dirty="0">
                  <a:solidFill>
                    <a:srgbClr val="666666"/>
                  </a:solidFill>
                  <a:cs typeface="Arial" panose="020B0604020202020204" pitchFamily="34" charset="0"/>
                </a:rPr>
                <a:t> Medical College</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University of Tennessee-Knoxville</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National Association of City and County Health Officials</a:t>
              </a: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321" y="5932882"/>
              <a:ext cx="278586" cy="214467"/>
            </a:xfrm>
            <a:prstGeom prst="rect">
              <a:avLst/>
            </a:prstGeom>
          </p:spPr>
        </p:pic>
      </p:grpSp>
      <p:grpSp>
        <p:nvGrpSpPr>
          <p:cNvPr id="13" name="Group 12"/>
          <p:cNvGrpSpPr/>
          <p:nvPr/>
        </p:nvGrpSpPr>
        <p:grpSpPr>
          <a:xfrm>
            <a:off x="227429" y="8067388"/>
            <a:ext cx="7549920" cy="1371735"/>
            <a:chOff x="227429" y="7864556"/>
            <a:chExt cx="7549920" cy="1371735"/>
          </a:xfrm>
        </p:grpSpPr>
        <p:sp>
          <p:nvSpPr>
            <p:cNvPr id="44" name="Rectangle 43"/>
            <p:cNvSpPr/>
            <p:nvPr/>
          </p:nvSpPr>
          <p:spPr>
            <a:xfrm>
              <a:off x="227429" y="8220628"/>
              <a:ext cx="3860565" cy="400110"/>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Paula Masters, MPH, </a:t>
              </a:r>
              <a:r>
                <a:rPr lang="en-US" sz="1000" b="1" dirty="0" smtClean="0">
                  <a:solidFill>
                    <a:srgbClr val="666666"/>
                  </a:solidFill>
                  <a:cs typeface="Arial" panose="020B0604020202020204" pitchFamily="34" charset="0"/>
                </a:rPr>
                <a:t>HCMC, </a:t>
              </a:r>
              <a:r>
                <a:rPr lang="en-US" sz="1000" dirty="0" smtClean="0">
                  <a:solidFill>
                    <a:srgbClr val="666666"/>
                  </a:solidFill>
                  <a:cs typeface="Arial" panose="020B0604020202020204" pitchFamily="34" charset="0"/>
                </a:rPr>
                <a:t>LPS Director, </a:t>
              </a:r>
              <a:r>
                <a:rPr lang="en-US" sz="1000" b="1" dirty="0" smtClean="0">
                  <a:solidFill>
                    <a:schemeClr val="accent1">
                      <a:lumMod val="75000"/>
                    </a:schemeClr>
                  </a:solidFill>
                  <a:cs typeface="Arial" panose="020B0604020202020204" pitchFamily="34" charset="0"/>
                </a:rPr>
                <a:t>mastersp@etsu.edu</a:t>
              </a:r>
              <a:endParaRPr lang="en-US" sz="1000" b="1" dirty="0">
                <a:solidFill>
                  <a:schemeClr val="accent1">
                    <a:lumMod val="75000"/>
                  </a:schemeClr>
                </a:solidFill>
                <a:cs typeface="Arial" panose="020B0604020202020204" pitchFamily="34" charset="0"/>
              </a:endParaRPr>
            </a:p>
          </p:txBody>
        </p:sp>
        <p:sp>
          <p:nvSpPr>
            <p:cNvPr id="48" name="Rectangle 47"/>
            <p:cNvSpPr/>
            <p:nvPr/>
          </p:nvSpPr>
          <p:spPr>
            <a:xfrm>
              <a:off x="240290" y="7871562"/>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2944" y="7864557"/>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Staff</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4" name="Pentagon 53"/>
            <p:cNvSpPr/>
            <p:nvPr/>
          </p:nvSpPr>
          <p:spPr>
            <a:xfrm>
              <a:off x="237877" y="7871788"/>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7916212"/>
              <a:ext cx="178385" cy="205144"/>
            </a:xfrm>
            <a:prstGeom prst="rect">
              <a:avLst/>
            </a:prstGeom>
          </p:spPr>
        </p:pic>
        <p:sp>
          <p:nvSpPr>
            <p:cNvPr id="47" name="Rectangle 46"/>
            <p:cNvSpPr/>
            <p:nvPr/>
          </p:nvSpPr>
          <p:spPr>
            <a:xfrm>
              <a:off x="4087995" y="8220628"/>
              <a:ext cx="3564090" cy="1015663"/>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Website:  w</a:t>
              </a:r>
              <a:r>
                <a:rPr lang="en-US" sz="1000" b="1" dirty="0" smtClean="0">
                  <a:solidFill>
                    <a:schemeClr val="accent1">
                      <a:lumMod val="75000"/>
                    </a:schemeClr>
                  </a:solidFill>
                  <a:cs typeface="Arial" panose="020B0604020202020204" pitchFamily="34" charset="0"/>
                </a:rPr>
                <a:t>ww.etsu.edu/cph/tnphtc.php</a:t>
              </a:r>
              <a:br>
                <a:rPr lang="en-US" sz="1000" b="1" dirty="0" smtClean="0">
                  <a:solidFill>
                    <a:schemeClr val="accent1">
                      <a:lumMod val="75000"/>
                    </a:schemeClr>
                  </a:solidFill>
                  <a:cs typeface="Arial" panose="020B0604020202020204" pitchFamily="34" charset="0"/>
                </a:rPr>
              </a:br>
              <a:endParaRPr lang="en-US" sz="1000"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Address:</a:t>
              </a:r>
              <a:br>
                <a:rPr lang="en-US" sz="1000" b="1" dirty="0" smtClean="0">
                  <a:solidFill>
                    <a:srgbClr val="666666"/>
                  </a:solidFill>
                  <a:cs typeface="Arial" panose="020B0604020202020204" pitchFamily="34" charset="0"/>
                </a:rPr>
              </a:br>
              <a:r>
                <a:rPr lang="en-US" sz="1000" dirty="0">
                  <a:solidFill>
                    <a:srgbClr val="666666"/>
                  </a:solidFill>
                  <a:cs typeface="Arial" panose="020B0604020202020204" pitchFamily="34" charset="0"/>
                </a:rPr>
                <a:t>College of Public Health </a:t>
              </a:r>
              <a:r>
                <a:rPr lang="en-US" sz="1000" dirty="0" smtClean="0">
                  <a:solidFill>
                    <a:srgbClr val="666666"/>
                  </a:solidFill>
                  <a:cs typeface="Arial" panose="020B0604020202020204" pitchFamily="34" charset="0"/>
                </a:rPr>
                <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104 </a:t>
              </a:r>
              <a:r>
                <a:rPr lang="en-US" sz="1000" dirty="0">
                  <a:solidFill>
                    <a:srgbClr val="666666"/>
                  </a:solidFill>
                  <a:cs typeface="Arial" panose="020B0604020202020204" pitchFamily="34" charset="0"/>
                </a:rPr>
                <a:t>Lamb Hall | Box </a:t>
              </a:r>
              <a:r>
                <a:rPr lang="en-US" sz="1000" dirty="0" smtClean="0">
                  <a:solidFill>
                    <a:srgbClr val="666666"/>
                  </a:solidFill>
                  <a:cs typeface="Arial" panose="020B0604020202020204" pitchFamily="34" charset="0"/>
                </a:rPr>
                <a:t>70623</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Johnson </a:t>
              </a:r>
              <a:r>
                <a:rPr lang="en-US" sz="1000" dirty="0">
                  <a:solidFill>
                    <a:srgbClr val="666666"/>
                  </a:solidFill>
                  <a:cs typeface="Arial" panose="020B0604020202020204" pitchFamily="34" charset="0"/>
                </a:rPr>
                <a:t>City, TN 37614 </a:t>
              </a:r>
            </a:p>
          </p:txBody>
        </p:sp>
        <p:grpSp>
          <p:nvGrpSpPr>
            <p:cNvPr id="12" name="Group 11"/>
            <p:cNvGrpSpPr/>
            <p:nvPr/>
          </p:nvGrpSpPr>
          <p:grpSpPr>
            <a:xfrm>
              <a:off x="4076700" y="7864556"/>
              <a:ext cx="3700649" cy="303157"/>
              <a:chOff x="4076700" y="7864556"/>
              <a:chExt cx="3700649" cy="303157"/>
            </a:xfrm>
          </p:grpSpPr>
          <p:sp>
            <p:nvSpPr>
              <p:cNvPr id="56" name="Rectangle 55"/>
              <p:cNvSpPr/>
              <p:nvPr/>
            </p:nvSpPr>
            <p:spPr>
              <a:xfrm>
                <a:off x="4079113" y="787156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entagon 58"/>
              <p:cNvSpPr/>
              <p:nvPr/>
            </p:nvSpPr>
            <p:spPr>
              <a:xfrm>
                <a:off x="4076700" y="787178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399736" y="7864556"/>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65" name="Rounded Rectangular Callout 64"/>
              <p:cNvSpPr/>
              <p:nvPr/>
            </p:nvSpPr>
            <p:spPr>
              <a:xfrm>
                <a:off x="4128122" y="7928007"/>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26" name="Picture 2" descr="ETS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97" y="135212"/>
            <a:ext cx="3087301" cy="120061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240289" y="6761015"/>
            <a:ext cx="7517181" cy="1061536"/>
            <a:chOff x="240289" y="6875523"/>
            <a:chExt cx="7517181" cy="1061536"/>
          </a:xfrm>
        </p:grpSpPr>
        <p:sp>
          <p:nvSpPr>
            <p:cNvPr id="87" name="Rectangle 86"/>
            <p:cNvSpPr/>
            <p:nvPr/>
          </p:nvSpPr>
          <p:spPr>
            <a:xfrm>
              <a:off x="242702" y="6882528"/>
              <a:ext cx="7514768"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563325" y="687552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Specific Activities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9" name="Pentagon 88"/>
            <p:cNvSpPr/>
            <p:nvPr/>
          </p:nvSpPr>
          <p:spPr>
            <a:xfrm>
              <a:off x="240289" y="6882754"/>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51583" y="7229173"/>
              <a:ext cx="7505887" cy="707886"/>
            </a:xfrm>
            <a:prstGeom prst="rect">
              <a:avLst/>
            </a:prstGeom>
          </p:spPr>
          <p:txBody>
            <a:bodyPr wrap="square" numCol="1">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Public Health Training/Continuing Education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Needs Assessment and Collaborative Development</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Practice, Faculty, Student Collaboration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Student Field </a:t>
              </a:r>
              <a:r>
                <a:rPr lang="en-US" sz="1000" dirty="0" smtClean="0">
                  <a:solidFill>
                    <a:srgbClr val="666666"/>
                  </a:solidFill>
                  <a:cs typeface="Arial" panose="020B0604020202020204" pitchFamily="34" charset="0"/>
                </a:rPr>
                <a:t>Placements</a:t>
              </a:r>
              <a:endParaRPr lang="en-US" sz="1000" dirty="0">
                <a:solidFill>
                  <a:srgbClr val="666666"/>
                </a:solidFill>
                <a:cs typeface="Arial" panose="020B0604020202020204" pitchFamily="34" charset="0"/>
              </a:endParaRPr>
            </a:p>
          </p:txBody>
        </p:sp>
        <p:pic>
          <p:nvPicPr>
            <p:cNvPr id="92" name="Picture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6949279"/>
              <a:ext cx="192614" cy="192614"/>
            </a:xfrm>
            <a:prstGeom prst="rect">
              <a:avLst/>
            </a:prstGeom>
          </p:spPr>
        </p:pic>
      </p:grpSp>
      <p:grpSp>
        <p:nvGrpSpPr>
          <p:cNvPr id="19" name="Group 18"/>
          <p:cNvGrpSpPr/>
          <p:nvPr/>
        </p:nvGrpSpPr>
        <p:grpSpPr>
          <a:xfrm>
            <a:off x="227429" y="4151350"/>
            <a:ext cx="7544969" cy="1444073"/>
            <a:chOff x="227429" y="4074832"/>
            <a:chExt cx="7544969" cy="1444073"/>
          </a:xfrm>
        </p:grpSpPr>
        <p:sp>
          <p:nvSpPr>
            <p:cNvPr id="127" name="Rectangle 126"/>
            <p:cNvSpPr/>
            <p:nvPr/>
          </p:nvSpPr>
          <p:spPr>
            <a:xfrm>
              <a:off x="240289" y="4081837"/>
              <a:ext cx="7532109"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72944" y="4074832"/>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129" name="Group 128"/>
            <p:cNvGrpSpPr/>
            <p:nvPr/>
          </p:nvGrpSpPr>
          <p:grpSpPr>
            <a:xfrm>
              <a:off x="237877" y="4082063"/>
              <a:ext cx="336274" cy="295925"/>
              <a:chOff x="-4730414" y="2329005"/>
              <a:chExt cx="549441" cy="483514"/>
            </a:xfrm>
          </p:grpSpPr>
          <p:sp>
            <p:nvSpPr>
              <p:cNvPr id="130" name="Pentagon 129"/>
              <p:cNvSpPr/>
              <p:nvPr/>
            </p:nvSpPr>
            <p:spPr>
              <a:xfrm>
                <a:off x="-4730414" y="2329005"/>
                <a:ext cx="549441" cy="483514"/>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51"/>
              <p:cNvSpPr>
                <a:spLocks noEditPoints="1"/>
              </p:cNvSpPr>
              <p:nvPr/>
            </p:nvSpPr>
            <p:spPr bwMode="auto">
              <a:xfrm>
                <a:off x="-4601862" y="2391876"/>
                <a:ext cx="254236" cy="357772"/>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227429" y="4400650"/>
              <a:ext cx="3696373" cy="1118255"/>
              <a:chOff x="227429" y="4400650"/>
              <a:chExt cx="3696373" cy="1118255"/>
            </a:xfrm>
          </p:grpSpPr>
          <p:sp>
            <p:nvSpPr>
              <p:cNvPr id="68" name="Rectangle 67"/>
              <p:cNvSpPr/>
              <p:nvPr/>
            </p:nvSpPr>
            <p:spPr>
              <a:xfrm>
                <a:off x="227429" y="4400650"/>
                <a:ext cx="3696373" cy="1118255"/>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a:t>
                </a:r>
                <a:r>
                  <a:rPr lang="en-US" sz="1000" dirty="0" err="1">
                    <a:solidFill>
                      <a:srgbClr val="666666"/>
                    </a:solidFill>
                    <a:cs typeface="Arial" panose="020B0604020202020204" pitchFamily="34" charset="0"/>
                  </a:rPr>
                  <a:t>Interprofessional</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Collaboration</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Academic-Practice Partnerships</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Appalachian Health Outcomes</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endParaRPr lang="en-US" sz="1000" dirty="0">
                  <a:solidFill>
                    <a:srgbClr val="666666"/>
                  </a:solidFill>
                  <a:cs typeface="Arial" panose="020B0604020202020204" pitchFamily="34" charset="0"/>
                </a:endParaRPr>
              </a:p>
            </p:txBody>
          </p:sp>
          <p:pic>
            <p:nvPicPr>
              <p:cNvPr id="67" name="Picture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684" y="4967028"/>
                <a:ext cx="153785" cy="228600"/>
              </a:xfrm>
              <a:prstGeom prst="rect">
                <a:avLst/>
              </a:prstGeom>
            </p:spPr>
          </p:pic>
          <p:grpSp>
            <p:nvGrpSpPr>
              <p:cNvPr id="26" name="Group 25"/>
              <p:cNvGrpSpPr/>
              <p:nvPr/>
            </p:nvGrpSpPr>
            <p:grpSpPr>
              <a:xfrm>
                <a:off x="316555" y="4491354"/>
                <a:ext cx="197397" cy="191696"/>
                <a:chOff x="6819900" y="3689350"/>
                <a:chExt cx="439738" cy="427038"/>
              </a:xfrm>
            </p:grpSpPr>
            <p:sp>
              <p:nvSpPr>
                <p:cNvPr id="21" name="Freeform 5"/>
                <p:cNvSpPr>
                  <a:spLocks noEditPoints="1"/>
                </p:cNvSpPr>
                <p:nvPr/>
              </p:nvSpPr>
              <p:spPr bwMode="auto">
                <a:xfrm>
                  <a:off x="6997700" y="3789363"/>
                  <a:ext cx="261938" cy="327025"/>
                </a:xfrm>
                <a:custGeom>
                  <a:avLst/>
                  <a:gdLst>
                    <a:gd name="T0" fmla="*/ 290 w 433"/>
                    <a:gd name="T1" fmla="*/ 374 h 542"/>
                    <a:gd name="T2" fmla="*/ 142 w 433"/>
                    <a:gd name="T3" fmla="*/ 374 h 542"/>
                    <a:gd name="T4" fmla="*/ 103 w 433"/>
                    <a:gd name="T5" fmla="*/ 383 h 542"/>
                    <a:gd name="T6" fmla="*/ 39 w 433"/>
                    <a:gd name="T7" fmla="*/ 483 h 542"/>
                    <a:gd name="T8" fmla="*/ 39 w 433"/>
                    <a:gd name="T9" fmla="*/ 500 h 542"/>
                    <a:gd name="T10" fmla="*/ 394 w 433"/>
                    <a:gd name="T11" fmla="*/ 500 h 542"/>
                    <a:gd name="T12" fmla="*/ 394 w 433"/>
                    <a:gd name="T13" fmla="*/ 483 h 542"/>
                    <a:gd name="T14" fmla="*/ 348 w 433"/>
                    <a:gd name="T15" fmla="*/ 393 h 542"/>
                    <a:gd name="T16" fmla="*/ 330 w 433"/>
                    <a:gd name="T17" fmla="*/ 383 h 542"/>
                    <a:gd name="T18" fmla="*/ 311 w 433"/>
                    <a:gd name="T19" fmla="*/ 376 h 542"/>
                    <a:gd name="T20" fmla="*/ 290 w 433"/>
                    <a:gd name="T21" fmla="*/ 374 h 542"/>
                    <a:gd name="T22" fmla="*/ 303 w 433"/>
                    <a:gd name="T23" fmla="*/ 333 h 542"/>
                    <a:gd name="T24" fmla="*/ 303 w 433"/>
                    <a:gd name="T25" fmla="*/ 333 h 542"/>
                    <a:gd name="T26" fmla="*/ 318 w 433"/>
                    <a:gd name="T27" fmla="*/ 336 h 542"/>
                    <a:gd name="T28" fmla="*/ 345 w 433"/>
                    <a:gd name="T29" fmla="*/ 344 h 542"/>
                    <a:gd name="T30" fmla="*/ 433 w 433"/>
                    <a:gd name="T31" fmla="*/ 483 h 542"/>
                    <a:gd name="T32" fmla="*/ 433 w 433"/>
                    <a:gd name="T33" fmla="*/ 521 h 542"/>
                    <a:gd name="T34" fmla="*/ 414 w 433"/>
                    <a:gd name="T35" fmla="*/ 542 h 542"/>
                    <a:gd name="T36" fmla="*/ 413 w 433"/>
                    <a:gd name="T37" fmla="*/ 542 h 542"/>
                    <a:gd name="T38" fmla="*/ 19 w 433"/>
                    <a:gd name="T39" fmla="*/ 542 h 542"/>
                    <a:gd name="T40" fmla="*/ 0 w 433"/>
                    <a:gd name="T41" fmla="*/ 521 h 542"/>
                    <a:gd name="T42" fmla="*/ 0 w 433"/>
                    <a:gd name="T43" fmla="*/ 521 h 542"/>
                    <a:gd name="T44" fmla="*/ 0 w 433"/>
                    <a:gd name="T45" fmla="*/ 483 h 542"/>
                    <a:gd name="T46" fmla="*/ 88 w 433"/>
                    <a:gd name="T47" fmla="*/ 344 h 542"/>
                    <a:gd name="T48" fmla="*/ 130 w 433"/>
                    <a:gd name="T49" fmla="*/ 333 h 542"/>
                    <a:gd name="T50" fmla="*/ 46 w 433"/>
                    <a:gd name="T51" fmla="*/ 179 h 542"/>
                    <a:gd name="T52" fmla="*/ 216 w 433"/>
                    <a:gd name="T53" fmla="*/ 0 h 542"/>
                    <a:gd name="T54" fmla="*/ 387 w 433"/>
                    <a:gd name="T55" fmla="*/ 179 h 542"/>
                    <a:gd name="T56" fmla="*/ 303 w 433"/>
                    <a:gd name="T57" fmla="*/ 333 h 542"/>
                    <a:gd name="T58" fmla="*/ 216 w 433"/>
                    <a:gd name="T59" fmla="*/ 42 h 542"/>
                    <a:gd name="T60" fmla="*/ 216 w 433"/>
                    <a:gd name="T61" fmla="*/ 42 h 542"/>
                    <a:gd name="T62" fmla="*/ 96 w 433"/>
                    <a:gd name="T63" fmla="*/ 127 h 542"/>
                    <a:gd name="T64" fmla="*/ 86 w 433"/>
                    <a:gd name="T65" fmla="*/ 179 h 542"/>
                    <a:gd name="T66" fmla="*/ 166 w 433"/>
                    <a:gd name="T67" fmla="*/ 306 h 542"/>
                    <a:gd name="T68" fmla="*/ 267 w 433"/>
                    <a:gd name="T69" fmla="*/ 306 h 542"/>
                    <a:gd name="T70" fmla="*/ 347 w 433"/>
                    <a:gd name="T71" fmla="*/ 179 h 542"/>
                    <a:gd name="T72" fmla="*/ 216 w 433"/>
                    <a:gd name="T73" fmla="*/ 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542">
                      <a:moveTo>
                        <a:pt x="290" y="374"/>
                      </a:moveTo>
                      <a:cubicBezTo>
                        <a:pt x="142" y="374"/>
                        <a:pt x="142" y="374"/>
                        <a:pt x="142" y="374"/>
                      </a:cubicBezTo>
                      <a:cubicBezTo>
                        <a:pt x="129" y="374"/>
                        <a:pt x="115" y="377"/>
                        <a:pt x="103" y="383"/>
                      </a:cubicBezTo>
                      <a:cubicBezTo>
                        <a:pt x="65" y="399"/>
                        <a:pt x="39" y="439"/>
                        <a:pt x="39" y="483"/>
                      </a:cubicBezTo>
                      <a:cubicBezTo>
                        <a:pt x="39" y="500"/>
                        <a:pt x="39" y="500"/>
                        <a:pt x="39" y="500"/>
                      </a:cubicBezTo>
                      <a:cubicBezTo>
                        <a:pt x="394" y="500"/>
                        <a:pt x="394" y="500"/>
                        <a:pt x="394" y="500"/>
                      </a:cubicBezTo>
                      <a:cubicBezTo>
                        <a:pt x="394" y="483"/>
                        <a:pt x="394" y="483"/>
                        <a:pt x="394" y="483"/>
                      </a:cubicBezTo>
                      <a:cubicBezTo>
                        <a:pt x="394" y="447"/>
                        <a:pt x="376" y="413"/>
                        <a:pt x="348" y="393"/>
                      </a:cubicBezTo>
                      <a:cubicBezTo>
                        <a:pt x="342" y="389"/>
                        <a:pt x="336" y="385"/>
                        <a:pt x="330" y="383"/>
                      </a:cubicBezTo>
                      <a:cubicBezTo>
                        <a:pt x="324" y="380"/>
                        <a:pt x="317" y="378"/>
                        <a:pt x="311" y="376"/>
                      </a:cubicBezTo>
                      <a:cubicBezTo>
                        <a:pt x="304" y="375"/>
                        <a:pt x="297" y="374"/>
                        <a:pt x="290" y="374"/>
                      </a:cubicBezTo>
                      <a:close/>
                      <a:moveTo>
                        <a:pt x="303" y="333"/>
                      </a:moveTo>
                      <a:cubicBezTo>
                        <a:pt x="303" y="333"/>
                        <a:pt x="303" y="333"/>
                        <a:pt x="303" y="333"/>
                      </a:cubicBezTo>
                      <a:cubicBezTo>
                        <a:pt x="308" y="334"/>
                        <a:pt x="313" y="335"/>
                        <a:pt x="318" y="336"/>
                      </a:cubicBezTo>
                      <a:cubicBezTo>
                        <a:pt x="327" y="337"/>
                        <a:pt x="336" y="340"/>
                        <a:pt x="345" y="344"/>
                      </a:cubicBezTo>
                      <a:cubicBezTo>
                        <a:pt x="398" y="367"/>
                        <a:pt x="433" y="423"/>
                        <a:pt x="433" y="483"/>
                      </a:cubicBezTo>
                      <a:cubicBezTo>
                        <a:pt x="433" y="521"/>
                        <a:pt x="433" y="521"/>
                        <a:pt x="433" y="521"/>
                      </a:cubicBezTo>
                      <a:cubicBezTo>
                        <a:pt x="433" y="533"/>
                        <a:pt x="424" y="542"/>
                        <a:pt x="414" y="542"/>
                      </a:cubicBezTo>
                      <a:cubicBezTo>
                        <a:pt x="413" y="542"/>
                        <a:pt x="413" y="542"/>
                        <a:pt x="413" y="542"/>
                      </a:cubicBezTo>
                      <a:cubicBezTo>
                        <a:pt x="19" y="542"/>
                        <a:pt x="19" y="542"/>
                        <a:pt x="19" y="542"/>
                      </a:cubicBezTo>
                      <a:cubicBezTo>
                        <a:pt x="9" y="542"/>
                        <a:pt x="0" y="533"/>
                        <a:pt x="0" y="521"/>
                      </a:cubicBezTo>
                      <a:cubicBezTo>
                        <a:pt x="0" y="521"/>
                        <a:pt x="0" y="521"/>
                        <a:pt x="0" y="521"/>
                      </a:cubicBezTo>
                      <a:cubicBezTo>
                        <a:pt x="0" y="483"/>
                        <a:pt x="0" y="483"/>
                        <a:pt x="0" y="483"/>
                      </a:cubicBezTo>
                      <a:cubicBezTo>
                        <a:pt x="0" y="423"/>
                        <a:pt x="35" y="367"/>
                        <a:pt x="88" y="344"/>
                      </a:cubicBezTo>
                      <a:cubicBezTo>
                        <a:pt x="101" y="338"/>
                        <a:pt x="116" y="335"/>
                        <a:pt x="130" y="333"/>
                      </a:cubicBezTo>
                      <a:cubicBezTo>
                        <a:pt x="79" y="302"/>
                        <a:pt x="46" y="242"/>
                        <a:pt x="46" y="179"/>
                      </a:cubicBezTo>
                      <a:cubicBezTo>
                        <a:pt x="46" y="81"/>
                        <a:pt x="124" y="0"/>
                        <a:pt x="216" y="0"/>
                      </a:cubicBezTo>
                      <a:cubicBezTo>
                        <a:pt x="310" y="0"/>
                        <a:pt x="387" y="82"/>
                        <a:pt x="387" y="179"/>
                      </a:cubicBezTo>
                      <a:cubicBezTo>
                        <a:pt x="387" y="242"/>
                        <a:pt x="355" y="301"/>
                        <a:pt x="303" y="333"/>
                      </a:cubicBezTo>
                      <a:close/>
                      <a:moveTo>
                        <a:pt x="216" y="42"/>
                      </a:moveTo>
                      <a:cubicBezTo>
                        <a:pt x="216" y="42"/>
                        <a:pt x="216" y="42"/>
                        <a:pt x="216" y="42"/>
                      </a:cubicBezTo>
                      <a:cubicBezTo>
                        <a:pt x="164" y="42"/>
                        <a:pt x="116" y="76"/>
                        <a:pt x="96" y="127"/>
                      </a:cubicBezTo>
                      <a:cubicBezTo>
                        <a:pt x="89" y="143"/>
                        <a:pt x="86" y="161"/>
                        <a:pt x="86" y="179"/>
                      </a:cubicBezTo>
                      <a:cubicBezTo>
                        <a:pt x="86" y="234"/>
                        <a:pt x="118" y="284"/>
                        <a:pt x="166" y="306"/>
                      </a:cubicBezTo>
                      <a:cubicBezTo>
                        <a:pt x="198" y="320"/>
                        <a:pt x="235" y="320"/>
                        <a:pt x="267" y="306"/>
                      </a:cubicBezTo>
                      <a:cubicBezTo>
                        <a:pt x="315" y="284"/>
                        <a:pt x="347" y="234"/>
                        <a:pt x="347" y="179"/>
                      </a:cubicBezTo>
                      <a:cubicBezTo>
                        <a:pt x="347" y="104"/>
                        <a:pt x="289" y="42"/>
                        <a:pt x="216" y="42"/>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p:cNvSpPr>
                <p:nvPr/>
              </p:nvSpPr>
              <p:spPr bwMode="auto">
                <a:xfrm>
                  <a:off x="6819900" y="3689350"/>
                  <a:ext cx="323850" cy="384175"/>
                </a:xfrm>
                <a:custGeom>
                  <a:avLst/>
                  <a:gdLst>
                    <a:gd name="T0" fmla="*/ 377 w 539"/>
                    <a:gd name="T1" fmla="*/ 393 h 639"/>
                    <a:gd name="T2" fmla="*/ 377 w 539"/>
                    <a:gd name="T3" fmla="*/ 393 h 639"/>
                    <a:gd name="T4" fmla="*/ 396 w 539"/>
                    <a:gd name="T5" fmla="*/ 395 h 639"/>
                    <a:gd name="T6" fmla="*/ 429 w 539"/>
                    <a:gd name="T7" fmla="*/ 405 h 639"/>
                    <a:gd name="T8" fmla="*/ 539 w 539"/>
                    <a:gd name="T9" fmla="*/ 569 h 639"/>
                    <a:gd name="T10" fmla="*/ 539 w 539"/>
                    <a:gd name="T11" fmla="*/ 614 h 639"/>
                    <a:gd name="T12" fmla="*/ 514 w 539"/>
                    <a:gd name="T13" fmla="*/ 639 h 639"/>
                    <a:gd name="T14" fmla="*/ 513 w 539"/>
                    <a:gd name="T15" fmla="*/ 639 h 639"/>
                    <a:gd name="T16" fmla="*/ 25 w 539"/>
                    <a:gd name="T17" fmla="*/ 639 h 639"/>
                    <a:gd name="T18" fmla="*/ 0 w 539"/>
                    <a:gd name="T19" fmla="*/ 614 h 639"/>
                    <a:gd name="T20" fmla="*/ 0 w 539"/>
                    <a:gd name="T21" fmla="*/ 614 h 639"/>
                    <a:gd name="T22" fmla="*/ 0 w 539"/>
                    <a:gd name="T23" fmla="*/ 569 h 639"/>
                    <a:gd name="T24" fmla="*/ 110 w 539"/>
                    <a:gd name="T25" fmla="*/ 406 h 639"/>
                    <a:gd name="T26" fmla="*/ 162 w 539"/>
                    <a:gd name="T27" fmla="*/ 393 h 639"/>
                    <a:gd name="T28" fmla="*/ 58 w 539"/>
                    <a:gd name="T29" fmla="*/ 211 h 639"/>
                    <a:gd name="T30" fmla="*/ 269 w 539"/>
                    <a:gd name="T31" fmla="*/ 0 h 639"/>
                    <a:gd name="T32" fmla="*/ 481 w 539"/>
                    <a:gd name="T33" fmla="*/ 211 h 639"/>
                    <a:gd name="T34" fmla="*/ 377 w 539"/>
                    <a:gd name="T35" fmla="*/ 39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9" h="639">
                      <a:moveTo>
                        <a:pt x="377" y="393"/>
                      </a:moveTo>
                      <a:cubicBezTo>
                        <a:pt x="377" y="393"/>
                        <a:pt x="377" y="393"/>
                        <a:pt x="377" y="393"/>
                      </a:cubicBezTo>
                      <a:cubicBezTo>
                        <a:pt x="383" y="393"/>
                        <a:pt x="390" y="394"/>
                        <a:pt x="396" y="395"/>
                      </a:cubicBezTo>
                      <a:cubicBezTo>
                        <a:pt x="407" y="398"/>
                        <a:pt x="418" y="401"/>
                        <a:pt x="429" y="405"/>
                      </a:cubicBezTo>
                      <a:cubicBezTo>
                        <a:pt x="495" y="433"/>
                        <a:pt x="539" y="498"/>
                        <a:pt x="539" y="569"/>
                      </a:cubicBezTo>
                      <a:cubicBezTo>
                        <a:pt x="539" y="614"/>
                        <a:pt x="539" y="614"/>
                        <a:pt x="539" y="614"/>
                      </a:cubicBezTo>
                      <a:cubicBezTo>
                        <a:pt x="539" y="628"/>
                        <a:pt x="528" y="639"/>
                        <a:pt x="514" y="639"/>
                      </a:cubicBezTo>
                      <a:cubicBezTo>
                        <a:pt x="513" y="639"/>
                        <a:pt x="513" y="639"/>
                        <a:pt x="513" y="639"/>
                      </a:cubicBezTo>
                      <a:cubicBezTo>
                        <a:pt x="25" y="639"/>
                        <a:pt x="25" y="639"/>
                        <a:pt x="25" y="639"/>
                      </a:cubicBezTo>
                      <a:cubicBezTo>
                        <a:pt x="11" y="639"/>
                        <a:pt x="0" y="628"/>
                        <a:pt x="0" y="614"/>
                      </a:cubicBezTo>
                      <a:cubicBezTo>
                        <a:pt x="0" y="614"/>
                        <a:pt x="0" y="614"/>
                        <a:pt x="0" y="614"/>
                      </a:cubicBezTo>
                      <a:cubicBezTo>
                        <a:pt x="0" y="569"/>
                        <a:pt x="0" y="569"/>
                        <a:pt x="0" y="569"/>
                      </a:cubicBezTo>
                      <a:cubicBezTo>
                        <a:pt x="0" y="498"/>
                        <a:pt x="44" y="433"/>
                        <a:pt x="110" y="406"/>
                      </a:cubicBezTo>
                      <a:cubicBezTo>
                        <a:pt x="126" y="399"/>
                        <a:pt x="144" y="394"/>
                        <a:pt x="162" y="393"/>
                      </a:cubicBezTo>
                      <a:cubicBezTo>
                        <a:pt x="98" y="355"/>
                        <a:pt x="58" y="285"/>
                        <a:pt x="58" y="211"/>
                      </a:cubicBezTo>
                      <a:cubicBezTo>
                        <a:pt x="58" y="94"/>
                        <a:pt x="154" y="0"/>
                        <a:pt x="269" y="0"/>
                      </a:cubicBezTo>
                      <a:cubicBezTo>
                        <a:pt x="386" y="0"/>
                        <a:pt x="481" y="96"/>
                        <a:pt x="481" y="211"/>
                      </a:cubicBezTo>
                      <a:cubicBezTo>
                        <a:pt x="481" y="285"/>
                        <a:pt x="441" y="355"/>
                        <a:pt x="377" y="39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9" name="Freeform 11"/>
              <p:cNvSpPr>
                <a:spLocks noEditPoints="1"/>
              </p:cNvSpPr>
              <p:nvPr/>
            </p:nvSpPr>
            <p:spPr bwMode="auto">
              <a:xfrm>
                <a:off x="278347" y="4744191"/>
                <a:ext cx="232458" cy="178679"/>
              </a:xfrm>
              <a:custGeom>
                <a:avLst/>
                <a:gdLst>
                  <a:gd name="T0" fmla="*/ 229 w 847"/>
                  <a:gd name="T1" fmla="*/ 458 h 658"/>
                  <a:gd name="T2" fmla="*/ 173 w 847"/>
                  <a:gd name="T3" fmla="*/ 389 h 658"/>
                  <a:gd name="T4" fmla="*/ 192 w 847"/>
                  <a:gd name="T5" fmla="*/ 331 h 658"/>
                  <a:gd name="T6" fmla="*/ 86 w 847"/>
                  <a:gd name="T7" fmla="*/ 222 h 658"/>
                  <a:gd name="T8" fmla="*/ 120 w 847"/>
                  <a:gd name="T9" fmla="*/ 327 h 658"/>
                  <a:gd name="T10" fmla="*/ 136 w 847"/>
                  <a:gd name="T11" fmla="*/ 410 h 658"/>
                  <a:gd name="T12" fmla="*/ 109 w 847"/>
                  <a:gd name="T13" fmla="*/ 426 h 658"/>
                  <a:gd name="T14" fmla="*/ 86 w 847"/>
                  <a:gd name="T15" fmla="*/ 432 h 658"/>
                  <a:gd name="T16" fmla="*/ 54 w 847"/>
                  <a:gd name="T17" fmla="*/ 432 h 658"/>
                  <a:gd name="T18" fmla="*/ 31 w 847"/>
                  <a:gd name="T19" fmla="*/ 426 h 658"/>
                  <a:gd name="T20" fmla="*/ 4 w 847"/>
                  <a:gd name="T21" fmla="*/ 410 h 658"/>
                  <a:gd name="T22" fmla="*/ 20 w 847"/>
                  <a:gd name="T23" fmla="*/ 327 h 658"/>
                  <a:gd name="T24" fmla="*/ 54 w 847"/>
                  <a:gd name="T25" fmla="*/ 209 h 658"/>
                  <a:gd name="T26" fmla="*/ 60 w 847"/>
                  <a:gd name="T27" fmla="*/ 163 h 658"/>
                  <a:gd name="T28" fmla="*/ 433 w 847"/>
                  <a:gd name="T29" fmla="*/ 2 h 658"/>
                  <a:gd name="T30" fmla="*/ 454 w 847"/>
                  <a:gd name="T31" fmla="*/ 2 h 658"/>
                  <a:gd name="T32" fmla="*/ 828 w 847"/>
                  <a:gd name="T33" fmla="*/ 163 h 658"/>
                  <a:gd name="T34" fmla="*/ 827 w 847"/>
                  <a:gd name="T35" fmla="*/ 212 h 658"/>
                  <a:gd name="T36" fmla="*/ 696 w 847"/>
                  <a:gd name="T37" fmla="*/ 331 h 658"/>
                  <a:gd name="T38" fmla="*/ 715 w 847"/>
                  <a:gd name="T39" fmla="*/ 389 h 658"/>
                  <a:gd name="T40" fmla="*/ 659 w 847"/>
                  <a:gd name="T41" fmla="*/ 458 h 658"/>
                  <a:gd name="T42" fmla="*/ 332 w 847"/>
                  <a:gd name="T43" fmla="*/ 602 h 658"/>
                  <a:gd name="T44" fmla="*/ 57 w 847"/>
                  <a:gd name="T45" fmla="*/ 314 h 658"/>
                  <a:gd name="T46" fmla="*/ 52 w 847"/>
                  <a:gd name="T47" fmla="*/ 327 h 658"/>
                  <a:gd name="T48" fmla="*/ 70 w 847"/>
                  <a:gd name="T49" fmla="*/ 345 h 658"/>
                  <a:gd name="T50" fmla="*/ 70 w 847"/>
                  <a:gd name="T51" fmla="*/ 345 h 658"/>
                  <a:gd name="T52" fmla="*/ 88 w 847"/>
                  <a:gd name="T53" fmla="*/ 327 h 658"/>
                  <a:gd name="T54" fmla="*/ 83 w 847"/>
                  <a:gd name="T55" fmla="*/ 314 h 658"/>
                  <a:gd name="T56" fmla="*/ 444 w 847"/>
                  <a:gd name="T57" fmla="*/ 55 h 658"/>
                  <a:gd name="T58" fmla="*/ 140 w 847"/>
                  <a:gd name="T59" fmla="*/ 186 h 658"/>
                  <a:gd name="T60" fmla="*/ 215 w 847"/>
                  <a:gd name="T61" fmla="*/ 203 h 658"/>
                  <a:gd name="T62" fmla="*/ 598 w 847"/>
                  <a:gd name="T63" fmla="*/ 153 h 658"/>
                  <a:gd name="T64" fmla="*/ 672 w 847"/>
                  <a:gd name="T65" fmla="*/ 215 h 658"/>
                  <a:gd name="T66" fmla="*/ 444 w 847"/>
                  <a:gd name="T67" fmla="*/ 55 h 658"/>
                  <a:gd name="T68" fmla="*/ 297 w 847"/>
                  <a:gd name="T69" fmla="*/ 184 h 658"/>
                  <a:gd name="T70" fmla="*/ 247 w 847"/>
                  <a:gd name="T71" fmla="*/ 284 h 658"/>
                  <a:gd name="T72" fmla="*/ 605 w 847"/>
                  <a:gd name="T73" fmla="*/ 275 h 658"/>
                  <a:gd name="T74" fmla="*/ 641 w 847"/>
                  <a:gd name="T75" fmla="*/ 203 h 658"/>
                  <a:gd name="T76" fmla="*/ 297 w 847"/>
                  <a:gd name="T77" fmla="*/ 184 h 658"/>
                  <a:gd name="T78" fmla="*/ 293 w 847"/>
                  <a:gd name="T79" fmla="*/ 326 h 658"/>
                  <a:gd name="T80" fmla="*/ 224 w 847"/>
                  <a:gd name="T81" fmla="*/ 426 h 658"/>
                  <a:gd name="T82" fmla="*/ 229 w 847"/>
                  <a:gd name="T83" fmla="*/ 425 h 658"/>
                  <a:gd name="T84" fmla="*/ 254 w 847"/>
                  <a:gd name="T85" fmla="*/ 433 h 658"/>
                  <a:gd name="T86" fmla="*/ 536 w 847"/>
                  <a:gd name="T87" fmla="*/ 577 h 658"/>
                  <a:gd name="T88" fmla="*/ 653 w 847"/>
                  <a:gd name="T89" fmla="*/ 422 h 658"/>
                  <a:gd name="T90" fmla="*/ 661 w 847"/>
                  <a:gd name="T91" fmla="*/ 426 h 658"/>
                  <a:gd name="T92" fmla="*/ 683 w 847"/>
                  <a:gd name="T93" fmla="*/ 389 h 658"/>
                  <a:gd name="T94" fmla="*/ 293 w 847"/>
                  <a:gd name="T95" fmla="*/ 32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7" h="658">
                    <a:moveTo>
                      <a:pt x="332" y="602"/>
                    </a:moveTo>
                    <a:cubicBezTo>
                      <a:pt x="285" y="565"/>
                      <a:pt x="248" y="514"/>
                      <a:pt x="229" y="458"/>
                    </a:cubicBezTo>
                    <a:cubicBezTo>
                      <a:pt x="227" y="458"/>
                      <a:pt x="226" y="458"/>
                      <a:pt x="224" y="458"/>
                    </a:cubicBezTo>
                    <a:cubicBezTo>
                      <a:pt x="189" y="458"/>
                      <a:pt x="173" y="418"/>
                      <a:pt x="173" y="389"/>
                    </a:cubicBezTo>
                    <a:cubicBezTo>
                      <a:pt x="173" y="370"/>
                      <a:pt x="179" y="349"/>
                      <a:pt x="192" y="335"/>
                    </a:cubicBezTo>
                    <a:cubicBezTo>
                      <a:pt x="192" y="334"/>
                      <a:pt x="192" y="333"/>
                      <a:pt x="192" y="331"/>
                    </a:cubicBezTo>
                    <a:cubicBezTo>
                      <a:pt x="191" y="262"/>
                      <a:pt x="191" y="262"/>
                      <a:pt x="191" y="262"/>
                    </a:cubicBezTo>
                    <a:cubicBezTo>
                      <a:pt x="86" y="222"/>
                      <a:pt x="86" y="222"/>
                      <a:pt x="86" y="222"/>
                    </a:cubicBezTo>
                    <a:cubicBezTo>
                      <a:pt x="86" y="280"/>
                      <a:pt x="86" y="280"/>
                      <a:pt x="86" y="280"/>
                    </a:cubicBezTo>
                    <a:cubicBezTo>
                      <a:pt x="106" y="286"/>
                      <a:pt x="120" y="306"/>
                      <a:pt x="120" y="327"/>
                    </a:cubicBezTo>
                    <a:cubicBezTo>
                      <a:pt x="120" y="340"/>
                      <a:pt x="115" y="351"/>
                      <a:pt x="107" y="360"/>
                    </a:cubicBezTo>
                    <a:cubicBezTo>
                      <a:pt x="136" y="410"/>
                      <a:pt x="136" y="410"/>
                      <a:pt x="136" y="410"/>
                    </a:cubicBezTo>
                    <a:cubicBezTo>
                      <a:pt x="141" y="418"/>
                      <a:pt x="138" y="427"/>
                      <a:pt x="131" y="432"/>
                    </a:cubicBezTo>
                    <a:cubicBezTo>
                      <a:pt x="123" y="436"/>
                      <a:pt x="113" y="433"/>
                      <a:pt x="109" y="426"/>
                    </a:cubicBezTo>
                    <a:cubicBezTo>
                      <a:pt x="86" y="386"/>
                      <a:pt x="86" y="386"/>
                      <a:pt x="86" y="386"/>
                    </a:cubicBezTo>
                    <a:cubicBezTo>
                      <a:pt x="86" y="432"/>
                      <a:pt x="86" y="432"/>
                      <a:pt x="86" y="432"/>
                    </a:cubicBezTo>
                    <a:cubicBezTo>
                      <a:pt x="86" y="441"/>
                      <a:pt x="79" y="448"/>
                      <a:pt x="70" y="448"/>
                    </a:cubicBezTo>
                    <a:cubicBezTo>
                      <a:pt x="62" y="448"/>
                      <a:pt x="54" y="441"/>
                      <a:pt x="54" y="432"/>
                    </a:cubicBezTo>
                    <a:cubicBezTo>
                      <a:pt x="54" y="386"/>
                      <a:pt x="54" y="386"/>
                      <a:pt x="54" y="386"/>
                    </a:cubicBezTo>
                    <a:cubicBezTo>
                      <a:pt x="31" y="426"/>
                      <a:pt x="31" y="426"/>
                      <a:pt x="31" y="426"/>
                    </a:cubicBezTo>
                    <a:cubicBezTo>
                      <a:pt x="27" y="433"/>
                      <a:pt x="17" y="436"/>
                      <a:pt x="10" y="432"/>
                    </a:cubicBezTo>
                    <a:cubicBezTo>
                      <a:pt x="2" y="427"/>
                      <a:pt x="0" y="418"/>
                      <a:pt x="4" y="410"/>
                    </a:cubicBezTo>
                    <a:cubicBezTo>
                      <a:pt x="33" y="360"/>
                      <a:pt x="33" y="360"/>
                      <a:pt x="33" y="360"/>
                    </a:cubicBezTo>
                    <a:cubicBezTo>
                      <a:pt x="25" y="351"/>
                      <a:pt x="20" y="340"/>
                      <a:pt x="20" y="327"/>
                    </a:cubicBezTo>
                    <a:cubicBezTo>
                      <a:pt x="20" y="306"/>
                      <a:pt x="34" y="286"/>
                      <a:pt x="54" y="280"/>
                    </a:cubicBezTo>
                    <a:cubicBezTo>
                      <a:pt x="54" y="209"/>
                      <a:pt x="54" y="209"/>
                      <a:pt x="54" y="209"/>
                    </a:cubicBezTo>
                    <a:cubicBezTo>
                      <a:pt x="45" y="202"/>
                      <a:pt x="41" y="190"/>
                      <a:pt x="46" y="178"/>
                    </a:cubicBezTo>
                    <a:cubicBezTo>
                      <a:pt x="48" y="171"/>
                      <a:pt x="53" y="166"/>
                      <a:pt x="60" y="163"/>
                    </a:cubicBezTo>
                    <a:cubicBezTo>
                      <a:pt x="60" y="163"/>
                      <a:pt x="60" y="163"/>
                      <a:pt x="60" y="163"/>
                    </a:cubicBezTo>
                    <a:cubicBezTo>
                      <a:pt x="433" y="2"/>
                      <a:pt x="433" y="2"/>
                      <a:pt x="433" y="2"/>
                    </a:cubicBezTo>
                    <a:cubicBezTo>
                      <a:pt x="437" y="1"/>
                      <a:pt x="440" y="0"/>
                      <a:pt x="444" y="0"/>
                    </a:cubicBezTo>
                    <a:cubicBezTo>
                      <a:pt x="447" y="0"/>
                      <a:pt x="451" y="1"/>
                      <a:pt x="454" y="2"/>
                    </a:cubicBezTo>
                    <a:cubicBezTo>
                      <a:pt x="827" y="163"/>
                      <a:pt x="827" y="163"/>
                      <a:pt x="827" y="163"/>
                    </a:cubicBezTo>
                    <a:cubicBezTo>
                      <a:pt x="828" y="163"/>
                      <a:pt x="828" y="163"/>
                      <a:pt x="828" y="163"/>
                    </a:cubicBezTo>
                    <a:cubicBezTo>
                      <a:pt x="834" y="166"/>
                      <a:pt x="839" y="171"/>
                      <a:pt x="842" y="178"/>
                    </a:cubicBezTo>
                    <a:cubicBezTo>
                      <a:pt x="847" y="192"/>
                      <a:pt x="840" y="207"/>
                      <a:pt x="827" y="212"/>
                    </a:cubicBezTo>
                    <a:cubicBezTo>
                      <a:pt x="696" y="262"/>
                      <a:pt x="696" y="262"/>
                      <a:pt x="696" y="262"/>
                    </a:cubicBezTo>
                    <a:cubicBezTo>
                      <a:pt x="696" y="331"/>
                      <a:pt x="696" y="331"/>
                      <a:pt x="696" y="331"/>
                    </a:cubicBezTo>
                    <a:cubicBezTo>
                      <a:pt x="696" y="333"/>
                      <a:pt x="696" y="334"/>
                      <a:pt x="696" y="335"/>
                    </a:cubicBezTo>
                    <a:cubicBezTo>
                      <a:pt x="709" y="349"/>
                      <a:pt x="715" y="370"/>
                      <a:pt x="715" y="389"/>
                    </a:cubicBezTo>
                    <a:cubicBezTo>
                      <a:pt x="715" y="418"/>
                      <a:pt x="699" y="458"/>
                      <a:pt x="664" y="458"/>
                    </a:cubicBezTo>
                    <a:cubicBezTo>
                      <a:pt x="662" y="458"/>
                      <a:pt x="660" y="458"/>
                      <a:pt x="659" y="458"/>
                    </a:cubicBezTo>
                    <a:cubicBezTo>
                      <a:pt x="639" y="514"/>
                      <a:pt x="602" y="565"/>
                      <a:pt x="555" y="602"/>
                    </a:cubicBezTo>
                    <a:cubicBezTo>
                      <a:pt x="484" y="658"/>
                      <a:pt x="404" y="658"/>
                      <a:pt x="332" y="602"/>
                    </a:cubicBezTo>
                    <a:close/>
                    <a:moveTo>
                      <a:pt x="57" y="314"/>
                    </a:moveTo>
                    <a:cubicBezTo>
                      <a:pt x="57" y="314"/>
                      <a:pt x="57" y="314"/>
                      <a:pt x="57" y="314"/>
                    </a:cubicBezTo>
                    <a:cubicBezTo>
                      <a:pt x="57" y="314"/>
                      <a:pt x="57" y="314"/>
                      <a:pt x="57" y="314"/>
                    </a:cubicBezTo>
                    <a:cubicBezTo>
                      <a:pt x="54" y="317"/>
                      <a:pt x="52" y="322"/>
                      <a:pt x="52" y="327"/>
                    </a:cubicBezTo>
                    <a:cubicBezTo>
                      <a:pt x="52" y="337"/>
                      <a:pt x="60" y="345"/>
                      <a:pt x="70" y="345"/>
                    </a:cubicBezTo>
                    <a:cubicBezTo>
                      <a:pt x="70" y="345"/>
                      <a:pt x="70" y="345"/>
                      <a:pt x="70" y="345"/>
                    </a:cubicBezTo>
                    <a:cubicBezTo>
                      <a:pt x="70" y="345"/>
                      <a:pt x="70" y="345"/>
                      <a:pt x="70" y="345"/>
                    </a:cubicBezTo>
                    <a:cubicBezTo>
                      <a:pt x="70" y="345"/>
                      <a:pt x="70" y="345"/>
                      <a:pt x="70" y="345"/>
                    </a:cubicBezTo>
                    <a:cubicBezTo>
                      <a:pt x="71" y="345"/>
                      <a:pt x="71" y="345"/>
                      <a:pt x="71" y="345"/>
                    </a:cubicBezTo>
                    <a:cubicBezTo>
                      <a:pt x="80" y="345"/>
                      <a:pt x="88" y="337"/>
                      <a:pt x="88" y="327"/>
                    </a:cubicBezTo>
                    <a:cubicBezTo>
                      <a:pt x="88" y="322"/>
                      <a:pt x="86" y="317"/>
                      <a:pt x="83" y="314"/>
                    </a:cubicBezTo>
                    <a:cubicBezTo>
                      <a:pt x="83" y="314"/>
                      <a:pt x="83" y="314"/>
                      <a:pt x="83" y="314"/>
                    </a:cubicBezTo>
                    <a:cubicBezTo>
                      <a:pt x="76" y="307"/>
                      <a:pt x="64" y="307"/>
                      <a:pt x="57" y="314"/>
                    </a:cubicBezTo>
                    <a:close/>
                    <a:moveTo>
                      <a:pt x="444" y="55"/>
                    </a:moveTo>
                    <a:cubicBezTo>
                      <a:pt x="444" y="55"/>
                      <a:pt x="444" y="55"/>
                      <a:pt x="444" y="55"/>
                    </a:cubicBezTo>
                    <a:cubicBezTo>
                      <a:pt x="140" y="186"/>
                      <a:pt x="140" y="186"/>
                      <a:pt x="140" y="186"/>
                    </a:cubicBezTo>
                    <a:cubicBezTo>
                      <a:pt x="215" y="215"/>
                      <a:pt x="215" y="215"/>
                      <a:pt x="215" y="215"/>
                    </a:cubicBezTo>
                    <a:cubicBezTo>
                      <a:pt x="215" y="203"/>
                      <a:pt x="215" y="203"/>
                      <a:pt x="215" y="203"/>
                    </a:cubicBezTo>
                    <a:cubicBezTo>
                      <a:pt x="215" y="181"/>
                      <a:pt x="244" y="164"/>
                      <a:pt x="290" y="153"/>
                    </a:cubicBezTo>
                    <a:cubicBezTo>
                      <a:pt x="386" y="131"/>
                      <a:pt x="502" y="131"/>
                      <a:pt x="598" y="153"/>
                    </a:cubicBezTo>
                    <a:cubicBezTo>
                      <a:pt x="644" y="164"/>
                      <a:pt x="672" y="181"/>
                      <a:pt x="672" y="203"/>
                    </a:cubicBezTo>
                    <a:cubicBezTo>
                      <a:pt x="672" y="215"/>
                      <a:pt x="672" y="215"/>
                      <a:pt x="672" y="215"/>
                    </a:cubicBezTo>
                    <a:cubicBezTo>
                      <a:pt x="748" y="186"/>
                      <a:pt x="748" y="186"/>
                      <a:pt x="748" y="186"/>
                    </a:cubicBezTo>
                    <a:cubicBezTo>
                      <a:pt x="444" y="55"/>
                      <a:pt x="444" y="55"/>
                      <a:pt x="444" y="55"/>
                    </a:cubicBezTo>
                    <a:close/>
                    <a:moveTo>
                      <a:pt x="297" y="184"/>
                    </a:moveTo>
                    <a:cubicBezTo>
                      <a:pt x="297" y="184"/>
                      <a:pt x="297" y="184"/>
                      <a:pt x="297" y="184"/>
                    </a:cubicBezTo>
                    <a:cubicBezTo>
                      <a:pt x="266" y="191"/>
                      <a:pt x="247" y="198"/>
                      <a:pt x="247" y="203"/>
                    </a:cubicBezTo>
                    <a:cubicBezTo>
                      <a:pt x="247" y="284"/>
                      <a:pt x="247" y="284"/>
                      <a:pt x="247" y="284"/>
                    </a:cubicBezTo>
                    <a:cubicBezTo>
                      <a:pt x="257" y="280"/>
                      <a:pt x="270" y="277"/>
                      <a:pt x="283" y="275"/>
                    </a:cubicBezTo>
                    <a:cubicBezTo>
                      <a:pt x="384" y="254"/>
                      <a:pt x="503" y="254"/>
                      <a:pt x="605" y="275"/>
                    </a:cubicBezTo>
                    <a:cubicBezTo>
                      <a:pt x="618" y="277"/>
                      <a:pt x="630" y="280"/>
                      <a:pt x="641" y="284"/>
                    </a:cubicBezTo>
                    <a:cubicBezTo>
                      <a:pt x="641" y="203"/>
                      <a:pt x="641" y="203"/>
                      <a:pt x="641" y="203"/>
                    </a:cubicBezTo>
                    <a:cubicBezTo>
                      <a:pt x="641" y="198"/>
                      <a:pt x="622" y="191"/>
                      <a:pt x="591" y="184"/>
                    </a:cubicBezTo>
                    <a:cubicBezTo>
                      <a:pt x="500" y="163"/>
                      <a:pt x="388" y="163"/>
                      <a:pt x="297" y="184"/>
                    </a:cubicBezTo>
                    <a:close/>
                    <a:moveTo>
                      <a:pt x="293" y="326"/>
                    </a:moveTo>
                    <a:cubicBezTo>
                      <a:pt x="293" y="326"/>
                      <a:pt x="293" y="326"/>
                      <a:pt x="293" y="326"/>
                    </a:cubicBezTo>
                    <a:cubicBezTo>
                      <a:pt x="256" y="334"/>
                      <a:pt x="204" y="341"/>
                      <a:pt x="204" y="389"/>
                    </a:cubicBezTo>
                    <a:cubicBezTo>
                      <a:pt x="204" y="398"/>
                      <a:pt x="209" y="426"/>
                      <a:pt x="224" y="426"/>
                    </a:cubicBezTo>
                    <a:cubicBezTo>
                      <a:pt x="225" y="426"/>
                      <a:pt x="226" y="426"/>
                      <a:pt x="227" y="426"/>
                    </a:cubicBezTo>
                    <a:cubicBezTo>
                      <a:pt x="228" y="426"/>
                      <a:pt x="228" y="425"/>
                      <a:pt x="229" y="425"/>
                    </a:cubicBezTo>
                    <a:cubicBezTo>
                      <a:pt x="231" y="424"/>
                      <a:pt x="233" y="422"/>
                      <a:pt x="235" y="422"/>
                    </a:cubicBezTo>
                    <a:cubicBezTo>
                      <a:pt x="243" y="420"/>
                      <a:pt x="252" y="424"/>
                      <a:pt x="254" y="433"/>
                    </a:cubicBezTo>
                    <a:cubicBezTo>
                      <a:pt x="270" y="489"/>
                      <a:pt x="305" y="541"/>
                      <a:pt x="352" y="577"/>
                    </a:cubicBezTo>
                    <a:cubicBezTo>
                      <a:pt x="412" y="624"/>
                      <a:pt x="476" y="624"/>
                      <a:pt x="536" y="577"/>
                    </a:cubicBezTo>
                    <a:cubicBezTo>
                      <a:pt x="582" y="541"/>
                      <a:pt x="617" y="489"/>
                      <a:pt x="633" y="433"/>
                    </a:cubicBezTo>
                    <a:cubicBezTo>
                      <a:pt x="636" y="424"/>
                      <a:pt x="644" y="420"/>
                      <a:pt x="653" y="422"/>
                    </a:cubicBezTo>
                    <a:cubicBezTo>
                      <a:pt x="655" y="422"/>
                      <a:pt x="657" y="424"/>
                      <a:pt x="658" y="425"/>
                    </a:cubicBezTo>
                    <a:cubicBezTo>
                      <a:pt x="659" y="425"/>
                      <a:pt x="660" y="426"/>
                      <a:pt x="661" y="426"/>
                    </a:cubicBezTo>
                    <a:cubicBezTo>
                      <a:pt x="662" y="426"/>
                      <a:pt x="663" y="426"/>
                      <a:pt x="664" y="426"/>
                    </a:cubicBezTo>
                    <a:cubicBezTo>
                      <a:pt x="678" y="426"/>
                      <a:pt x="683" y="398"/>
                      <a:pt x="683" y="389"/>
                    </a:cubicBezTo>
                    <a:cubicBezTo>
                      <a:pt x="683" y="341"/>
                      <a:pt x="631" y="334"/>
                      <a:pt x="594" y="326"/>
                    </a:cubicBezTo>
                    <a:cubicBezTo>
                      <a:pt x="500" y="307"/>
                      <a:pt x="388" y="307"/>
                      <a:pt x="293" y="3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5" name="Rectangle 94"/>
            <p:cNvSpPr/>
            <p:nvPr/>
          </p:nvSpPr>
          <p:spPr>
            <a:xfrm>
              <a:off x="4048802" y="4400650"/>
              <a:ext cx="3696373" cy="605294"/>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Community </a:t>
              </a:r>
              <a:r>
                <a:rPr lang="en-US" sz="1000" dirty="0">
                  <a:solidFill>
                    <a:srgbClr val="666666"/>
                  </a:solidFill>
                  <a:cs typeface="Arial" panose="020B0604020202020204" pitchFamily="34" charset="0"/>
                </a:rPr>
                <a:t>Health </a:t>
              </a:r>
              <a:r>
                <a:rPr lang="en-US" sz="1000" dirty="0" smtClean="0">
                  <a:solidFill>
                    <a:srgbClr val="666666"/>
                  </a:solidFill>
                  <a:cs typeface="Arial" panose="020B0604020202020204" pitchFamily="34" charset="0"/>
                </a:rPr>
                <a:t>Assessment</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Leadership Development</a:t>
              </a:r>
              <a:endParaRPr lang="en-US" sz="1000" dirty="0">
                <a:solidFill>
                  <a:srgbClr val="666666"/>
                </a:solidFill>
                <a:cs typeface="Arial" panose="020B0604020202020204" pitchFamily="34" charset="0"/>
              </a:endParaRPr>
            </a:p>
          </p:txBody>
        </p:sp>
        <p:pic>
          <p:nvPicPr>
            <p:cNvPr id="97" name="Picture 9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4186" y="4751821"/>
              <a:ext cx="183526" cy="210430"/>
            </a:xfrm>
            <a:prstGeom prst="rect">
              <a:avLst/>
            </a:prstGeom>
          </p:spPr>
        </p:pic>
        <p:pic>
          <p:nvPicPr>
            <p:cNvPr id="100" name="Picture 9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26098" y="4491743"/>
              <a:ext cx="179703" cy="210312"/>
            </a:xfrm>
            <a:prstGeom prst="rect">
              <a:avLst/>
            </a:prstGeom>
          </p:spPr>
        </p:pic>
      </p:grpSp>
      <p:grpSp>
        <p:nvGrpSpPr>
          <p:cNvPr id="2" name="Group 1"/>
          <p:cNvGrpSpPr/>
          <p:nvPr/>
        </p:nvGrpSpPr>
        <p:grpSpPr>
          <a:xfrm>
            <a:off x="731701" y="9464044"/>
            <a:ext cx="6208861" cy="669326"/>
            <a:chOff x="731701" y="9464044"/>
            <a:chExt cx="6208861" cy="669326"/>
          </a:xfrm>
        </p:grpSpPr>
        <p:pic>
          <p:nvPicPr>
            <p:cNvPr id="61" name="Picture 2" descr="ETS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01" y="9464044"/>
              <a:ext cx="1721123" cy="66932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84093" y="9501258"/>
              <a:ext cx="1256469" cy="515990"/>
            </a:xfrm>
            <a:prstGeom prst="rect">
              <a:avLst/>
            </a:prstGeom>
          </p:spPr>
        </p:pic>
        <p:pic>
          <p:nvPicPr>
            <p:cNvPr id="63" name="Picture 6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7758" y="9536701"/>
              <a:ext cx="2485529" cy="493409"/>
            </a:xfrm>
            <a:prstGeom prst="rect">
              <a:avLst/>
            </a:prstGeom>
          </p:spPr>
        </p:pic>
      </p:grpSp>
    </p:spTree>
    <p:extLst>
      <p:ext uri="{BB962C8B-B14F-4D97-AF65-F5344CB8AC3E}">
        <p14:creationId xmlns:p14="http://schemas.microsoft.com/office/powerpoint/2010/main" val="325324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5630" y="1336377"/>
            <a:ext cx="7691195" cy="2708434"/>
          </a:xfrm>
          <a:prstGeom prst="rect">
            <a:avLst/>
          </a:prstGeom>
        </p:spPr>
        <p:txBody>
          <a:bodyPr wrap="square">
            <a:spAutoFit/>
          </a:bodyPr>
          <a:lstStyle/>
          <a:p>
            <a:r>
              <a:rPr lang="en-US" sz="1000" dirty="0">
                <a:solidFill>
                  <a:schemeClr val="tx1">
                    <a:lumMod val="65000"/>
                    <a:lumOff val="35000"/>
                  </a:schemeClr>
                </a:solidFill>
                <a:ea typeface="Calibri" panose="020F0502020204030204" pitchFamily="34" charset="0"/>
                <a:cs typeface="Arial" panose="020B0604020202020204" pitchFamily="34" charset="0"/>
              </a:rPr>
              <a:t>The Tennessee </a:t>
            </a:r>
            <a:r>
              <a:rPr lang="en-US" sz="1000" b="1" dirty="0">
                <a:solidFill>
                  <a:schemeClr val="tx1">
                    <a:lumMod val="65000"/>
                    <a:lumOff val="35000"/>
                  </a:schemeClr>
                </a:solidFill>
                <a:ea typeface="Calibri" panose="020F0502020204030204" pitchFamily="34" charset="0"/>
                <a:cs typeface="Arial" panose="020B0604020202020204" pitchFamily="34" charset="0"/>
              </a:rPr>
              <a:t>L</a:t>
            </a:r>
            <a:r>
              <a:rPr lang="en-US" sz="1000" dirty="0">
                <a:solidFill>
                  <a:schemeClr val="tx1">
                    <a:lumMod val="65000"/>
                    <a:lumOff val="35000"/>
                  </a:schemeClr>
                </a:solidFill>
                <a:ea typeface="Calibri" panose="020F0502020204030204" pitchFamily="34" charset="0"/>
                <a:cs typeface="Arial" panose="020B0604020202020204" pitchFamily="34" charset="0"/>
              </a:rPr>
              <a:t>ong-Distance </a:t>
            </a:r>
            <a:r>
              <a:rPr lang="en-US" sz="1000" b="1" dirty="0">
                <a:solidFill>
                  <a:schemeClr val="tx1">
                    <a:lumMod val="65000"/>
                    <a:lumOff val="35000"/>
                  </a:schemeClr>
                </a:solidFill>
                <a:ea typeface="Calibri" panose="020F0502020204030204" pitchFamily="34" charset="0"/>
                <a:cs typeface="Arial" panose="020B0604020202020204" pitchFamily="34" charset="0"/>
              </a:rPr>
              <a:t>I</a:t>
            </a:r>
            <a:r>
              <a:rPr lang="en-US" sz="1000" dirty="0">
                <a:solidFill>
                  <a:schemeClr val="tx1">
                    <a:lumMod val="65000"/>
                    <a:lumOff val="35000"/>
                  </a:schemeClr>
                </a:solidFill>
                <a:ea typeface="Calibri" panose="020F0502020204030204" pitchFamily="34" charset="0"/>
                <a:cs typeface="Arial" panose="020B0604020202020204" pitchFamily="34" charset="0"/>
              </a:rPr>
              <a:t>nternet </a:t>
            </a:r>
            <a:r>
              <a:rPr lang="en-US" sz="1000" b="1" dirty="0">
                <a:solidFill>
                  <a:schemeClr val="tx1">
                    <a:lumMod val="65000"/>
                    <a:lumOff val="35000"/>
                  </a:schemeClr>
                </a:solidFill>
                <a:ea typeface="Calibri" panose="020F0502020204030204" pitchFamily="34" charset="0"/>
                <a:cs typeface="Arial" panose="020B0604020202020204" pitchFamily="34" charset="0"/>
              </a:rPr>
              <a:t>F</a:t>
            </a:r>
            <a:r>
              <a:rPr lang="en-US" sz="1000" dirty="0">
                <a:solidFill>
                  <a:schemeClr val="tx1">
                    <a:lumMod val="65000"/>
                    <a:lumOff val="35000"/>
                  </a:schemeClr>
                </a:solidFill>
                <a:ea typeface="Calibri" panose="020F0502020204030204" pitchFamily="34" charset="0"/>
                <a:cs typeface="Arial" panose="020B0604020202020204" pitchFamily="34" charset="0"/>
              </a:rPr>
              <a:t>acilitated </a:t>
            </a:r>
            <a:r>
              <a:rPr lang="en-US" sz="1000" b="1" dirty="0">
                <a:solidFill>
                  <a:schemeClr val="tx1">
                    <a:lumMod val="65000"/>
                    <a:lumOff val="35000"/>
                  </a:schemeClr>
                </a:solidFill>
                <a:ea typeface="Calibri" panose="020F0502020204030204" pitchFamily="34" charset="0"/>
                <a:cs typeface="Arial" panose="020B0604020202020204" pitchFamily="34" charset="0"/>
              </a:rPr>
              <a:t>E</a:t>
            </a:r>
            <a:r>
              <a:rPr lang="en-US" sz="1000" dirty="0">
                <a:solidFill>
                  <a:schemeClr val="tx1">
                    <a:lumMod val="65000"/>
                    <a:lumOff val="35000"/>
                  </a:schemeClr>
                </a:solidFill>
                <a:ea typeface="Calibri" panose="020F0502020204030204" pitchFamily="34" charset="0"/>
                <a:cs typeface="Arial" panose="020B0604020202020204" pitchFamily="34" charset="0"/>
              </a:rPr>
              <a:t>ducational </a:t>
            </a:r>
            <a:r>
              <a:rPr lang="en-US" sz="1000" b="1" dirty="0">
                <a:solidFill>
                  <a:schemeClr val="tx1">
                    <a:lumMod val="65000"/>
                    <a:lumOff val="35000"/>
                  </a:schemeClr>
                </a:solidFill>
                <a:ea typeface="Calibri" panose="020F0502020204030204" pitchFamily="34" charset="0"/>
                <a:cs typeface="Arial" panose="020B0604020202020204" pitchFamily="34" charset="0"/>
              </a:rPr>
              <a:t>P</a:t>
            </a:r>
            <a:r>
              <a:rPr lang="en-US" sz="1000" dirty="0">
                <a:solidFill>
                  <a:schemeClr val="tx1">
                    <a:lumMod val="65000"/>
                    <a:lumOff val="35000"/>
                  </a:schemeClr>
                </a:solidFill>
                <a:ea typeface="Calibri" panose="020F0502020204030204" pitchFamily="34" charset="0"/>
                <a:cs typeface="Arial" panose="020B0604020202020204" pitchFamily="34" charset="0"/>
              </a:rPr>
              <a:t>rogram for </a:t>
            </a:r>
            <a:r>
              <a:rPr lang="en-US" sz="1000" b="1" dirty="0">
                <a:solidFill>
                  <a:schemeClr val="tx1">
                    <a:lumMod val="65000"/>
                    <a:lumOff val="35000"/>
                  </a:schemeClr>
                </a:solidFill>
                <a:ea typeface="Calibri" panose="020F0502020204030204" pitchFamily="34" charset="0"/>
                <a:cs typeface="Arial" panose="020B0604020202020204" pitchFamily="34" charset="0"/>
              </a:rPr>
              <a:t>A</a:t>
            </a:r>
            <a:r>
              <a:rPr lang="en-US" sz="1000" dirty="0">
                <a:solidFill>
                  <a:schemeClr val="tx1">
                    <a:lumMod val="65000"/>
                    <a:lumOff val="35000"/>
                  </a:schemeClr>
                </a:solidFill>
                <a:ea typeface="Calibri" panose="020F0502020204030204" pitchFamily="34" charset="0"/>
                <a:cs typeface="Arial" panose="020B0604020202020204" pitchFamily="34" charset="0"/>
              </a:rPr>
              <a:t>pplied </a:t>
            </a:r>
            <a:r>
              <a:rPr lang="en-US" sz="1000" b="1" dirty="0">
                <a:solidFill>
                  <a:schemeClr val="tx1">
                    <a:lumMod val="65000"/>
                    <a:lumOff val="35000"/>
                  </a:schemeClr>
                </a:solidFill>
                <a:ea typeface="Calibri" panose="020F0502020204030204" pitchFamily="34" charset="0"/>
                <a:cs typeface="Arial" panose="020B0604020202020204" pitchFamily="34" charset="0"/>
              </a:rPr>
              <a:t>T</a:t>
            </a:r>
            <a:r>
              <a:rPr lang="en-US" sz="1000" dirty="0">
                <a:solidFill>
                  <a:schemeClr val="tx1">
                    <a:lumMod val="65000"/>
                    <a:lumOff val="35000"/>
                  </a:schemeClr>
                </a:solidFill>
                <a:ea typeface="Calibri" panose="020F0502020204030204" pitchFamily="34" charset="0"/>
                <a:cs typeface="Arial" panose="020B0604020202020204" pitchFamily="34" charset="0"/>
              </a:rPr>
              <a:t>raining in </a:t>
            </a:r>
            <a:r>
              <a:rPr lang="en-US" sz="1000" b="1" dirty="0">
                <a:solidFill>
                  <a:schemeClr val="tx1">
                    <a:lumMod val="65000"/>
                    <a:lumOff val="35000"/>
                  </a:schemeClr>
                </a:solidFill>
                <a:ea typeface="Calibri" panose="020F0502020204030204" pitchFamily="34" charset="0"/>
                <a:cs typeface="Arial" panose="020B0604020202020204" pitchFamily="34" charset="0"/>
              </a:rPr>
              <a:t>H</a:t>
            </a:r>
            <a:r>
              <a:rPr lang="en-US" sz="1000" dirty="0">
                <a:solidFill>
                  <a:schemeClr val="tx1">
                    <a:lumMod val="65000"/>
                    <a:lumOff val="35000"/>
                  </a:schemeClr>
                </a:solidFill>
                <a:ea typeface="Calibri" panose="020F0502020204030204" pitchFamily="34" charset="0"/>
                <a:cs typeface="Arial" panose="020B0604020202020204" pitchFamily="34" charset="0"/>
              </a:rPr>
              <a:t>ealth (Tennessee LIFEPATH) is a workforce development partnership aimed at public health employees in the state of Tennessee.  Tennessee LIFEPATH’s mission is to provide a home for the collaborative partnership between Tennessee’s academic public health training providers and the Tennessee’s public health workforce, and to provide comprehensive, competency-based training for that workforce. LIFEPATH’s vision is to be a vital collaboration that will provide multiple entry points for public health workers to obtain public health education and training designed to improve their skills, experiences, and competencies. LIFEPATH provides a wide range of academic and non-academic programs to assure that Tennessee’s public health workforce has the knowledge, skills, and training to meet Tennessee’s present and forthcoming health challenges.  Tennessee LIFEPATH is housed at the East Tennessee State University College of Public Health</a:t>
            </a:r>
            <a:r>
              <a:rPr lang="en-US" sz="1000" dirty="0" smtClean="0">
                <a:solidFill>
                  <a:schemeClr val="tx1">
                    <a:lumMod val="65000"/>
                    <a:lumOff val="35000"/>
                  </a:schemeClr>
                </a:solidFill>
                <a:ea typeface="Calibri" panose="020F0502020204030204" pitchFamily="34" charset="0"/>
                <a:cs typeface="Arial" panose="020B0604020202020204" pitchFamily="34" charset="0"/>
              </a:rPr>
              <a:t>.</a:t>
            </a:r>
          </a:p>
          <a:p>
            <a:endParaRPr lang="en-US" sz="100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a:solidFill>
                  <a:schemeClr val="tx1">
                    <a:lumMod val="65000"/>
                    <a:lumOff val="35000"/>
                  </a:schemeClr>
                </a:solidFill>
                <a:ea typeface="Calibri" panose="020F0502020204030204" pitchFamily="34" charset="0"/>
                <a:cs typeface="Arial" panose="020B0604020202020204" pitchFamily="34" charset="0"/>
              </a:rPr>
              <a:t>East Tennessee State University (ETSU) is one of six universities governed by the Tennessee Board of Regents under the oversight of the Tennessee Higher Education Commission. ETSU has a long-standing commitment to promoting health across Tennessee and throughout the central Appalachia region.  This commitment includes extensive research and service programs conducted in the region, and a wide range of educational programs offered through the five health science Colleges and other units.  The ETSU College of Public Health is a Council on Education for Public Health (CEPH)-accredited School of Public Health, the only one in Tennessee and the only one in central Appalachia. It is also an ASPPH-member school. Providing a full range of educational programs at the undergraduate, master’s and doctoral level, and with extensive experience providing online education, ETSU COPH is very well positioned to address the training needs of working professionals in the State and region.</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grpSp>
        <p:nvGrpSpPr>
          <p:cNvPr id="7" name="Group 6"/>
          <p:cNvGrpSpPr/>
          <p:nvPr/>
        </p:nvGrpSpPr>
        <p:grpSpPr>
          <a:xfrm>
            <a:off x="3232298" y="507465"/>
            <a:ext cx="4794468" cy="461665"/>
            <a:chOff x="3332743" y="507465"/>
            <a:chExt cx="4694023" cy="461665"/>
          </a:xfrm>
        </p:grpSpPr>
        <p:sp>
          <p:nvSpPr>
            <p:cNvPr id="15" name="Rectangle 14"/>
            <p:cNvSpPr/>
            <p:nvPr/>
          </p:nvSpPr>
          <p:spPr>
            <a:xfrm>
              <a:off x="3332743" y="523233"/>
              <a:ext cx="4694023" cy="43012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332743" y="507465"/>
              <a:ext cx="4668257" cy="461665"/>
            </a:xfrm>
            <a:prstGeom prst="rect">
              <a:avLst/>
            </a:prstGeom>
          </p:spPr>
          <p:txBody>
            <a:bodyPr wrap="square">
              <a:spAutoFit/>
            </a:bodyPr>
            <a:lstStyle/>
            <a:p>
              <a:r>
                <a:rPr lang="en-US" sz="1200" dirty="0">
                  <a:solidFill>
                    <a:schemeClr val="bg1"/>
                  </a:solidFill>
                  <a:latin typeface="Gotham" panose="02000504050000020004" pitchFamily="2" charset="0"/>
                  <a:ea typeface="Calibri" panose="020F0502020204030204" pitchFamily="34" charset="0"/>
                  <a:cs typeface="Arial" panose="020B0604020202020204" pitchFamily="34" charset="0"/>
                </a:rPr>
                <a:t>LIFEPATH Tennessee Public Health Training </a:t>
              </a:r>
              <a:r>
                <a:rPr lang="en-US" sz="1200" dirty="0" smtClean="0">
                  <a:solidFill>
                    <a:schemeClr val="bg1"/>
                  </a:solidFill>
                  <a:latin typeface="Gotham" panose="02000504050000020004" pitchFamily="2" charset="0"/>
                  <a:ea typeface="Calibri" panose="020F0502020204030204" pitchFamily="34" charset="0"/>
                  <a:cs typeface="Arial" panose="020B0604020202020204" pitchFamily="34" charset="0"/>
                </a:rPr>
                <a:t>Center </a:t>
              </a:r>
              <a:r>
                <a:rPr lang="en-US" sz="9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AT</a:t>
              </a:r>
              <a:br>
                <a:rPr lang="en-US" sz="9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br>
              <a:r>
                <a:rPr lang="en-US" sz="1200" dirty="0">
                  <a:solidFill>
                    <a:schemeClr val="bg1"/>
                  </a:solidFill>
                  <a:latin typeface="Gotham" panose="02000504050000020004" pitchFamily="2" charset="0"/>
                  <a:ea typeface="Calibri" panose="020F0502020204030204" pitchFamily="34" charset="0"/>
                  <a:cs typeface="Arial" panose="020B0604020202020204" pitchFamily="34" charset="0"/>
                </a:rPr>
                <a:t>East Tennessee State University’s College of Public Health</a:t>
              </a:r>
              <a:endParaRPr lang="en-US" sz="2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grpSp>
        <p:nvGrpSpPr>
          <p:cNvPr id="17" name="Group 16"/>
          <p:cNvGrpSpPr/>
          <p:nvPr/>
        </p:nvGrpSpPr>
        <p:grpSpPr>
          <a:xfrm>
            <a:off x="240289" y="5560775"/>
            <a:ext cx="7517181" cy="912426"/>
            <a:chOff x="240289" y="5875398"/>
            <a:chExt cx="7517181" cy="912426"/>
          </a:xfrm>
        </p:grpSpPr>
        <p:sp>
          <p:nvSpPr>
            <p:cNvPr id="108" name="Rectangle 107"/>
            <p:cNvSpPr/>
            <p:nvPr/>
          </p:nvSpPr>
          <p:spPr>
            <a:xfrm>
              <a:off x="242702" y="5882403"/>
              <a:ext cx="7514768"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563325" y="58753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Key Partners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11" name="Pentagon 110"/>
            <p:cNvSpPr/>
            <p:nvPr/>
          </p:nvSpPr>
          <p:spPr>
            <a:xfrm>
              <a:off x="240289" y="5882629"/>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51583" y="6229048"/>
              <a:ext cx="7505887" cy="558776"/>
            </a:xfrm>
            <a:prstGeom prst="rect">
              <a:avLst/>
            </a:prstGeom>
          </p:spPr>
          <p:txBody>
            <a:bodyPr wrap="square" numCol="2">
              <a:no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Tennessee Department of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Tennessee Public Health Association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University of Memphis</a:t>
              </a:r>
            </a:p>
            <a:p>
              <a:pPr marL="112713" indent="-112713" fontAlgn="base">
                <a:buClr>
                  <a:schemeClr val="accent1">
                    <a:lumMod val="75000"/>
                  </a:schemeClr>
                </a:buClr>
                <a:buSzPct val="60000"/>
                <a:buFont typeface="Century Gothic" panose="020B0502020202020204" pitchFamily="34" charset="0"/>
                <a:buChar char="►"/>
              </a:pPr>
              <a:r>
                <a:rPr lang="en-US" sz="1000" dirty="0" err="1">
                  <a:solidFill>
                    <a:srgbClr val="666666"/>
                  </a:solidFill>
                  <a:cs typeface="Arial" panose="020B0604020202020204" pitchFamily="34" charset="0"/>
                </a:rPr>
                <a:t>Meharry</a:t>
              </a:r>
              <a:r>
                <a:rPr lang="en-US" sz="1000" dirty="0">
                  <a:solidFill>
                    <a:srgbClr val="666666"/>
                  </a:solidFill>
                  <a:cs typeface="Arial" panose="020B0604020202020204" pitchFamily="34" charset="0"/>
                </a:rPr>
                <a:t> Medical College</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University of Tennessee-Knoxville</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National Association of City and County Health Officials</a:t>
              </a: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321" y="5932882"/>
              <a:ext cx="278586" cy="214467"/>
            </a:xfrm>
            <a:prstGeom prst="rect">
              <a:avLst/>
            </a:prstGeom>
          </p:spPr>
        </p:pic>
      </p:grpSp>
      <p:grpSp>
        <p:nvGrpSpPr>
          <p:cNvPr id="13" name="Group 12"/>
          <p:cNvGrpSpPr/>
          <p:nvPr/>
        </p:nvGrpSpPr>
        <p:grpSpPr>
          <a:xfrm>
            <a:off x="227429" y="8067388"/>
            <a:ext cx="7549920" cy="1371735"/>
            <a:chOff x="227429" y="7864556"/>
            <a:chExt cx="7549920" cy="1371735"/>
          </a:xfrm>
        </p:grpSpPr>
        <p:sp>
          <p:nvSpPr>
            <p:cNvPr id="44" name="Rectangle 43"/>
            <p:cNvSpPr/>
            <p:nvPr/>
          </p:nvSpPr>
          <p:spPr>
            <a:xfrm>
              <a:off x="227429" y="8220628"/>
              <a:ext cx="3860565" cy="400110"/>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Paula Masters, MPH, </a:t>
              </a:r>
              <a:r>
                <a:rPr lang="en-US" sz="1000" b="1" dirty="0" smtClean="0">
                  <a:solidFill>
                    <a:srgbClr val="666666"/>
                  </a:solidFill>
                  <a:cs typeface="Arial" panose="020B0604020202020204" pitchFamily="34" charset="0"/>
                </a:rPr>
                <a:t>HCMC, </a:t>
              </a:r>
              <a:r>
                <a:rPr lang="en-US" sz="1000" dirty="0" smtClean="0">
                  <a:solidFill>
                    <a:srgbClr val="666666"/>
                  </a:solidFill>
                  <a:cs typeface="Arial" panose="020B0604020202020204" pitchFamily="34" charset="0"/>
                </a:rPr>
                <a:t>LPS Director, </a:t>
              </a:r>
              <a:r>
                <a:rPr lang="en-US" sz="1000" b="1" dirty="0" smtClean="0">
                  <a:solidFill>
                    <a:schemeClr val="accent1">
                      <a:lumMod val="75000"/>
                    </a:schemeClr>
                  </a:solidFill>
                  <a:cs typeface="Arial" panose="020B0604020202020204" pitchFamily="34" charset="0"/>
                </a:rPr>
                <a:t>mastersp@etsu.edu</a:t>
              </a:r>
              <a:endParaRPr lang="en-US" sz="1000" b="1" dirty="0">
                <a:solidFill>
                  <a:schemeClr val="accent1">
                    <a:lumMod val="75000"/>
                  </a:schemeClr>
                </a:solidFill>
                <a:cs typeface="Arial" panose="020B0604020202020204" pitchFamily="34" charset="0"/>
              </a:endParaRPr>
            </a:p>
          </p:txBody>
        </p:sp>
        <p:sp>
          <p:nvSpPr>
            <p:cNvPr id="48" name="Rectangle 47"/>
            <p:cNvSpPr/>
            <p:nvPr/>
          </p:nvSpPr>
          <p:spPr>
            <a:xfrm>
              <a:off x="240290" y="7871562"/>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2944" y="7864557"/>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Staff</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4" name="Pentagon 53"/>
            <p:cNvSpPr/>
            <p:nvPr/>
          </p:nvSpPr>
          <p:spPr>
            <a:xfrm>
              <a:off x="237877" y="7871788"/>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7916212"/>
              <a:ext cx="178385" cy="205144"/>
            </a:xfrm>
            <a:prstGeom prst="rect">
              <a:avLst/>
            </a:prstGeom>
          </p:spPr>
        </p:pic>
        <p:sp>
          <p:nvSpPr>
            <p:cNvPr id="47" name="Rectangle 46"/>
            <p:cNvSpPr/>
            <p:nvPr/>
          </p:nvSpPr>
          <p:spPr>
            <a:xfrm>
              <a:off x="4087995" y="8220628"/>
              <a:ext cx="3564090" cy="1015663"/>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Website:  w</a:t>
              </a:r>
              <a:r>
                <a:rPr lang="en-US" sz="1000" b="1" dirty="0" smtClean="0">
                  <a:solidFill>
                    <a:schemeClr val="accent1">
                      <a:lumMod val="75000"/>
                    </a:schemeClr>
                  </a:solidFill>
                  <a:cs typeface="Arial" panose="020B0604020202020204" pitchFamily="34" charset="0"/>
                </a:rPr>
                <a:t>ww.etsu.edu/cph/tnphtc.php</a:t>
              </a:r>
              <a:br>
                <a:rPr lang="en-US" sz="1000" b="1" dirty="0" smtClean="0">
                  <a:solidFill>
                    <a:schemeClr val="accent1">
                      <a:lumMod val="75000"/>
                    </a:schemeClr>
                  </a:solidFill>
                  <a:cs typeface="Arial" panose="020B0604020202020204" pitchFamily="34" charset="0"/>
                </a:rPr>
              </a:br>
              <a:endParaRPr lang="en-US" sz="1000"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Address:</a:t>
              </a:r>
              <a:br>
                <a:rPr lang="en-US" sz="1000" b="1" dirty="0" smtClean="0">
                  <a:solidFill>
                    <a:srgbClr val="666666"/>
                  </a:solidFill>
                  <a:cs typeface="Arial" panose="020B0604020202020204" pitchFamily="34" charset="0"/>
                </a:rPr>
              </a:br>
              <a:r>
                <a:rPr lang="en-US" sz="1000" dirty="0">
                  <a:solidFill>
                    <a:srgbClr val="666666"/>
                  </a:solidFill>
                  <a:cs typeface="Arial" panose="020B0604020202020204" pitchFamily="34" charset="0"/>
                </a:rPr>
                <a:t>College of Public Health </a:t>
              </a:r>
              <a:r>
                <a:rPr lang="en-US" sz="1000" dirty="0" smtClean="0">
                  <a:solidFill>
                    <a:srgbClr val="666666"/>
                  </a:solidFill>
                  <a:cs typeface="Arial" panose="020B0604020202020204" pitchFamily="34" charset="0"/>
                </a:rPr>
                <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104 </a:t>
              </a:r>
              <a:r>
                <a:rPr lang="en-US" sz="1000" dirty="0">
                  <a:solidFill>
                    <a:srgbClr val="666666"/>
                  </a:solidFill>
                  <a:cs typeface="Arial" panose="020B0604020202020204" pitchFamily="34" charset="0"/>
                </a:rPr>
                <a:t>Lamb Hall | Box </a:t>
              </a:r>
              <a:r>
                <a:rPr lang="en-US" sz="1000" dirty="0" smtClean="0">
                  <a:solidFill>
                    <a:srgbClr val="666666"/>
                  </a:solidFill>
                  <a:cs typeface="Arial" panose="020B0604020202020204" pitchFamily="34" charset="0"/>
                </a:rPr>
                <a:t>70623</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Johnson </a:t>
              </a:r>
              <a:r>
                <a:rPr lang="en-US" sz="1000" dirty="0">
                  <a:solidFill>
                    <a:srgbClr val="666666"/>
                  </a:solidFill>
                  <a:cs typeface="Arial" panose="020B0604020202020204" pitchFamily="34" charset="0"/>
                </a:rPr>
                <a:t>City, TN 37614 </a:t>
              </a:r>
            </a:p>
          </p:txBody>
        </p:sp>
        <p:grpSp>
          <p:nvGrpSpPr>
            <p:cNvPr id="12" name="Group 11"/>
            <p:cNvGrpSpPr/>
            <p:nvPr/>
          </p:nvGrpSpPr>
          <p:grpSpPr>
            <a:xfrm>
              <a:off x="4076700" y="7864556"/>
              <a:ext cx="3700649" cy="303157"/>
              <a:chOff x="4076700" y="7864556"/>
              <a:chExt cx="3700649" cy="303157"/>
            </a:xfrm>
          </p:grpSpPr>
          <p:sp>
            <p:nvSpPr>
              <p:cNvPr id="56" name="Rectangle 55"/>
              <p:cNvSpPr/>
              <p:nvPr/>
            </p:nvSpPr>
            <p:spPr>
              <a:xfrm>
                <a:off x="4079113" y="787156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entagon 58"/>
              <p:cNvSpPr/>
              <p:nvPr/>
            </p:nvSpPr>
            <p:spPr>
              <a:xfrm>
                <a:off x="4076700" y="787178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399736" y="7864556"/>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65" name="Rounded Rectangular Callout 64"/>
              <p:cNvSpPr/>
              <p:nvPr/>
            </p:nvSpPr>
            <p:spPr>
              <a:xfrm>
                <a:off x="4128122" y="7928007"/>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26" name="Picture 2" descr="ETS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97" y="135212"/>
            <a:ext cx="3087301" cy="120061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240289" y="6761015"/>
            <a:ext cx="7517181" cy="1061536"/>
            <a:chOff x="240289" y="6875523"/>
            <a:chExt cx="7517181" cy="1061536"/>
          </a:xfrm>
        </p:grpSpPr>
        <p:sp>
          <p:nvSpPr>
            <p:cNvPr id="87" name="Rectangle 86"/>
            <p:cNvSpPr/>
            <p:nvPr/>
          </p:nvSpPr>
          <p:spPr>
            <a:xfrm>
              <a:off x="242702" y="6882528"/>
              <a:ext cx="7514768"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563325" y="687552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Specific Activities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9" name="Pentagon 88"/>
            <p:cNvSpPr/>
            <p:nvPr/>
          </p:nvSpPr>
          <p:spPr>
            <a:xfrm>
              <a:off x="240289" y="6882754"/>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51583" y="7229173"/>
              <a:ext cx="7505887" cy="707886"/>
            </a:xfrm>
            <a:prstGeom prst="rect">
              <a:avLst/>
            </a:prstGeom>
          </p:spPr>
          <p:txBody>
            <a:bodyPr wrap="square" numCol="1">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Public Health Training/Continuing Education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Needs Assessment and Collaborative Development</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Practice, Faculty, Student Collaboration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Student Field </a:t>
              </a:r>
              <a:r>
                <a:rPr lang="en-US" sz="1000" dirty="0" smtClean="0">
                  <a:solidFill>
                    <a:srgbClr val="666666"/>
                  </a:solidFill>
                  <a:cs typeface="Arial" panose="020B0604020202020204" pitchFamily="34" charset="0"/>
                </a:rPr>
                <a:t>Placements</a:t>
              </a:r>
              <a:endParaRPr lang="en-US" sz="1000" dirty="0">
                <a:solidFill>
                  <a:srgbClr val="666666"/>
                </a:solidFill>
                <a:cs typeface="Arial" panose="020B0604020202020204" pitchFamily="34" charset="0"/>
              </a:endParaRPr>
            </a:p>
          </p:txBody>
        </p:sp>
        <p:pic>
          <p:nvPicPr>
            <p:cNvPr id="92" name="Picture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6949279"/>
              <a:ext cx="192614" cy="192614"/>
            </a:xfrm>
            <a:prstGeom prst="rect">
              <a:avLst/>
            </a:prstGeom>
          </p:spPr>
        </p:pic>
      </p:grpSp>
      <p:grpSp>
        <p:nvGrpSpPr>
          <p:cNvPr id="19" name="Group 18"/>
          <p:cNvGrpSpPr/>
          <p:nvPr/>
        </p:nvGrpSpPr>
        <p:grpSpPr>
          <a:xfrm>
            <a:off x="227429" y="4151350"/>
            <a:ext cx="7544969" cy="1444073"/>
            <a:chOff x="227429" y="4074832"/>
            <a:chExt cx="7544969" cy="1444073"/>
          </a:xfrm>
        </p:grpSpPr>
        <p:sp>
          <p:nvSpPr>
            <p:cNvPr id="127" name="Rectangle 126"/>
            <p:cNvSpPr/>
            <p:nvPr/>
          </p:nvSpPr>
          <p:spPr>
            <a:xfrm>
              <a:off x="240289" y="4081837"/>
              <a:ext cx="7532109"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72944" y="4074832"/>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129" name="Group 128"/>
            <p:cNvGrpSpPr/>
            <p:nvPr/>
          </p:nvGrpSpPr>
          <p:grpSpPr>
            <a:xfrm>
              <a:off x="237877" y="4082063"/>
              <a:ext cx="336274" cy="295925"/>
              <a:chOff x="-4730414" y="2329005"/>
              <a:chExt cx="549441" cy="483514"/>
            </a:xfrm>
          </p:grpSpPr>
          <p:sp>
            <p:nvSpPr>
              <p:cNvPr id="130" name="Pentagon 129"/>
              <p:cNvSpPr/>
              <p:nvPr/>
            </p:nvSpPr>
            <p:spPr>
              <a:xfrm>
                <a:off x="-4730414" y="2329005"/>
                <a:ext cx="549441" cy="483514"/>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51"/>
              <p:cNvSpPr>
                <a:spLocks noEditPoints="1"/>
              </p:cNvSpPr>
              <p:nvPr/>
            </p:nvSpPr>
            <p:spPr bwMode="auto">
              <a:xfrm>
                <a:off x="-4601862" y="2391876"/>
                <a:ext cx="254236" cy="357772"/>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227429" y="4400650"/>
              <a:ext cx="3696373" cy="1118255"/>
              <a:chOff x="227429" y="4400650"/>
              <a:chExt cx="3696373" cy="1118255"/>
            </a:xfrm>
          </p:grpSpPr>
          <p:sp>
            <p:nvSpPr>
              <p:cNvPr id="68" name="Rectangle 67"/>
              <p:cNvSpPr/>
              <p:nvPr/>
            </p:nvSpPr>
            <p:spPr>
              <a:xfrm>
                <a:off x="227429" y="4400650"/>
                <a:ext cx="3696373" cy="1118255"/>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a:t>
                </a:r>
                <a:r>
                  <a:rPr lang="en-US" sz="1000" dirty="0" err="1">
                    <a:solidFill>
                      <a:srgbClr val="666666"/>
                    </a:solidFill>
                    <a:cs typeface="Arial" panose="020B0604020202020204" pitchFamily="34" charset="0"/>
                  </a:rPr>
                  <a:t>Interprofessional</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Collaboration</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Academic-Practice Partnerships</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Appalachian Health Outcomes</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endParaRPr lang="en-US" sz="1000" dirty="0">
                  <a:solidFill>
                    <a:srgbClr val="666666"/>
                  </a:solidFill>
                  <a:cs typeface="Arial" panose="020B0604020202020204" pitchFamily="34" charset="0"/>
                </a:endParaRPr>
              </a:p>
            </p:txBody>
          </p:sp>
          <p:pic>
            <p:nvPicPr>
              <p:cNvPr id="67" name="Picture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684" y="4967028"/>
                <a:ext cx="153785" cy="228600"/>
              </a:xfrm>
              <a:prstGeom prst="rect">
                <a:avLst/>
              </a:prstGeom>
            </p:spPr>
          </p:pic>
          <p:grpSp>
            <p:nvGrpSpPr>
              <p:cNvPr id="26" name="Group 25"/>
              <p:cNvGrpSpPr/>
              <p:nvPr/>
            </p:nvGrpSpPr>
            <p:grpSpPr>
              <a:xfrm>
                <a:off x="316555" y="4491354"/>
                <a:ext cx="197397" cy="191696"/>
                <a:chOff x="6819900" y="3689350"/>
                <a:chExt cx="439738" cy="427038"/>
              </a:xfrm>
            </p:grpSpPr>
            <p:sp>
              <p:nvSpPr>
                <p:cNvPr id="21" name="Freeform 5"/>
                <p:cNvSpPr>
                  <a:spLocks noEditPoints="1"/>
                </p:cNvSpPr>
                <p:nvPr/>
              </p:nvSpPr>
              <p:spPr bwMode="auto">
                <a:xfrm>
                  <a:off x="6997700" y="3789363"/>
                  <a:ext cx="261938" cy="327025"/>
                </a:xfrm>
                <a:custGeom>
                  <a:avLst/>
                  <a:gdLst>
                    <a:gd name="T0" fmla="*/ 290 w 433"/>
                    <a:gd name="T1" fmla="*/ 374 h 542"/>
                    <a:gd name="T2" fmla="*/ 142 w 433"/>
                    <a:gd name="T3" fmla="*/ 374 h 542"/>
                    <a:gd name="T4" fmla="*/ 103 w 433"/>
                    <a:gd name="T5" fmla="*/ 383 h 542"/>
                    <a:gd name="T6" fmla="*/ 39 w 433"/>
                    <a:gd name="T7" fmla="*/ 483 h 542"/>
                    <a:gd name="T8" fmla="*/ 39 w 433"/>
                    <a:gd name="T9" fmla="*/ 500 h 542"/>
                    <a:gd name="T10" fmla="*/ 394 w 433"/>
                    <a:gd name="T11" fmla="*/ 500 h 542"/>
                    <a:gd name="T12" fmla="*/ 394 w 433"/>
                    <a:gd name="T13" fmla="*/ 483 h 542"/>
                    <a:gd name="T14" fmla="*/ 348 w 433"/>
                    <a:gd name="T15" fmla="*/ 393 h 542"/>
                    <a:gd name="T16" fmla="*/ 330 w 433"/>
                    <a:gd name="T17" fmla="*/ 383 h 542"/>
                    <a:gd name="T18" fmla="*/ 311 w 433"/>
                    <a:gd name="T19" fmla="*/ 376 h 542"/>
                    <a:gd name="T20" fmla="*/ 290 w 433"/>
                    <a:gd name="T21" fmla="*/ 374 h 542"/>
                    <a:gd name="T22" fmla="*/ 303 w 433"/>
                    <a:gd name="T23" fmla="*/ 333 h 542"/>
                    <a:gd name="T24" fmla="*/ 303 w 433"/>
                    <a:gd name="T25" fmla="*/ 333 h 542"/>
                    <a:gd name="T26" fmla="*/ 318 w 433"/>
                    <a:gd name="T27" fmla="*/ 336 h 542"/>
                    <a:gd name="T28" fmla="*/ 345 w 433"/>
                    <a:gd name="T29" fmla="*/ 344 h 542"/>
                    <a:gd name="T30" fmla="*/ 433 w 433"/>
                    <a:gd name="T31" fmla="*/ 483 h 542"/>
                    <a:gd name="T32" fmla="*/ 433 w 433"/>
                    <a:gd name="T33" fmla="*/ 521 h 542"/>
                    <a:gd name="T34" fmla="*/ 414 w 433"/>
                    <a:gd name="T35" fmla="*/ 542 h 542"/>
                    <a:gd name="T36" fmla="*/ 413 w 433"/>
                    <a:gd name="T37" fmla="*/ 542 h 542"/>
                    <a:gd name="T38" fmla="*/ 19 w 433"/>
                    <a:gd name="T39" fmla="*/ 542 h 542"/>
                    <a:gd name="T40" fmla="*/ 0 w 433"/>
                    <a:gd name="T41" fmla="*/ 521 h 542"/>
                    <a:gd name="T42" fmla="*/ 0 w 433"/>
                    <a:gd name="T43" fmla="*/ 521 h 542"/>
                    <a:gd name="T44" fmla="*/ 0 w 433"/>
                    <a:gd name="T45" fmla="*/ 483 h 542"/>
                    <a:gd name="T46" fmla="*/ 88 w 433"/>
                    <a:gd name="T47" fmla="*/ 344 h 542"/>
                    <a:gd name="T48" fmla="*/ 130 w 433"/>
                    <a:gd name="T49" fmla="*/ 333 h 542"/>
                    <a:gd name="T50" fmla="*/ 46 w 433"/>
                    <a:gd name="T51" fmla="*/ 179 h 542"/>
                    <a:gd name="T52" fmla="*/ 216 w 433"/>
                    <a:gd name="T53" fmla="*/ 0 h 542"/>
                    <a:gd name="T54" fmla="*/ 387 w 433"/>
                    <a:gd name="T55" fmla="*/ 179 h 542"/>
                    <a:gd name="T56" fmla="*/ 303 w 433"/>
                    <a:gd name="T57" fmla="*/ 333 h 542"/>
                    <a:gd name="T58" fmla="*/ 216 w 433"/>
                    <a:gd name="T59" fmla="*/ 42 h 542"/>
                    <a:gd name="T60" fmla="*/ 216 w 433"/>
                    <a:gd name="T61" fmla="*/ 42 h 542"/>
                    <a:gd name="T62" fmla="*/ 96 w 433"/>
                    <a:gd name="T63" fmla="*/ 127 h 542"/>
                    <a:gd name="T64" fmla="*/ 86 w 433"/>
                    <a:gd name="T65" fmla="*/ 179 h 542"/>
                    <a:gd name="T66" fmla="*/ 166 w 433"/>
                    <a:gd name="T67" fmla="*/ 306 h 542"/>
                    <a:gd name="T68" fmla="*/ 267 w 433"/>
                    <a:gd name="T69" fmla="*/ 306 h 542"/>
                    <a:gd name="T70" fmla="*/ 347 w 433"/>
                    <a:gd name="T71" fmla="*/ 179 h 542"/>
                    <a:gd name="T72" fmla="*/ 216 w 433"/>
                    <a:gd name="T73" fmla="*/ 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542">
                      <a:moveTo>
                        <a:pt x="290" y="374"/>
                      </a:moveTo>
                      <a:cubicBezTo>
                        <a:pt x="142" y="374"/>
                        <a:pt x="142" y="374"/>
                        <a:pt x="142" y="374"/>
                      </a:cubicBezTo>
                      <a:cubicBezTo>
                        <a:pt x="129" y="374"/>
                        <a:pt x="115" y="377"/>
                        <a:pt x="103" y="383"/>
                      </a:cubicBezTo>
                      <a:cubicBezTo>
                        <a:pt x="65" y="399"/>
                        <a:pt x="39" y="439"/>
                        <a:pt x="39" y="483"/>
                      </a:cubicBezTo>
                      <a:cubicBezTo>
                        <a:pt x="39" y="500"/>
                        <a:pt x="39" y="500"/>
                        <a:pt x="39" y="500"/>
                      </a:cubicBezTo>
                      <a:cubicBezTo>
                        <a:pt x="394" y="500"/>
                        <a:pt x="394" y="500"/>
                        <a:pt x="394" y="500"/>
                      </a:cubicBezTo>
                      <a:cubicBezTo>
                        <a:pt x="394" y="483"/>
                        <a:pt x="394" y="483"/>
                        <a:pt x="394" y="483"/>
                      </a:cubicBezTo>
                      <a:cubicBezTo>
                        <a:pt x="394" y="447"/>
                        <a:pt x="376" y="413"/>
                        <a:pt x="348" y="393"/>
                      </a:cubicBezTo>
                      <a:cubicBezTo>
                        <a:pt x="342" y="389"/>
                        <a:pt x="336" y="385"/>
                        <a:pt x="330" y="383"/>
                      </a:cubicBezTo>
                      <a:cubicBezTo>
                        <a:pt x="324" y="380"/>
                        <a:pt x="317" y="378"/>
                        <a:pt x="311" y="376"/>
                      </a:cubicBezTo>
                      <a:cubicBezTo>
                        <a:pt x="304" y="375"/>
                        <a:pt x="297" y="374"/>
                        <a:pt x="290" y="374"/>
                      </a:cubicBezTo>
                      <a:close/>
                      <a:moveTo>
                        <a:pt x="303" y="333"/>
                      </a:moveTo>
                      <a:cubicBezTo>
                        <a:pt x="303" y="333"/>
                        <a:pt x="303" y="333"/>
                        <a:pt x="303" y="333"/>
                      </a:cubicBezTo>
                      <a:cubicBezTo>
                        <a:pt x="308" y="334"/>
                        <a:pt x="313" y="335"/>
                        <a:pt x="318" y="336"/>
                      </a:cubicBezTo>
                      <a:cubicBezTo>
                        <a:pt x="327" y="337"/>
                        <a:pt x="336" y="340"/>
                        <a:pt x="345" y="344"/>
                      </a:cubicBezTo>
                      <a:cubicBezTo>
                        <a:pt x="398" y="367"/>
                        <a:pt x="433" y="423"/>
                        <a:pt x="433" y="483"/>
                      </a:cubicBezTo>
                      <a:cubicBezTo>
                        <a:pt x="433" y="521"/>
                        <a:pt x="433" y="521"/>
                        <a:pt x="433" y="521"/>
                      </a:cubicBezTo>
                      <a:cubicBezTo>
                        <a:pt x="433" y="533"/>
                        <a:pt x="424" y="542"/>
                        <a:pt x="414" y="542"/>
                      </a:cubicBezTo>
                      <a:cubicBezTo>
                        <a:pt x="413" y="542"/>
                        <a:pt x="413" y="542"/>
                        <a:pt x="413" y="542"/>
                      </a:cubicBezTo>
                      <a:cubicBezTo>
                        <a:pt x="19" y="542"/>
                        <a:pt x="19" y="542"/>
                        <a:pt x="19" y="542"/>
                      </a:cubicBezTo>
                      <a:cubicBezTo>
                        <a:pt x="9" y="542"/>
                        <a:pt x="0" y="533"/>
                        <a:pt x="0" y="521"/>
                      </a:cubicBezTo>
                      <a:cubicBezTo>
                        <a:pt x="0" y="521"/>
                        <a:pt x="0" y="521"/>
                        <a:pt x="0" y="521"/>
                      </a:cubicBezTo>
                      <a:cubicBezTo>
                        <a:pt x="0" y="483"/>
                        <a:pt x="0" y="483"/>
                        <a:pt x="0" y="483"/>
                      </a:cubicBezTo>
                      <a:cubicBezTo>
                        <a:pt x="0" y="423"/>
                        <a:pt x="35" y="367"/>
                        <a:pt x="88" y="344"/>
                      </a:cubicBezTo>
                      <a:cubicBezTo>
                        <a:pt x="101" y="338"/>
                        <a:pt x="116" y="335"/>
                        <a:pt x="130" y="333"/>
                      </a:cubicBezTo>
                      <a:cubicBezTo>
                        <a:pt x="79" y="302"/>
                        <a:pt x="46" y="242"/>
                        <a:pt x="46" y="179"/>
                      </a:cubicBezTo>
                      <a:cubicBezTo>
                        <a:pt x="46" y="81"/>
                        <a:pt x="124" y="0"/>
                        <a:pt x="216" y="0"/>
                      </a:cubicBezTo>
                      <a:cubicBezTo>
                        <a:pt x="310" y="0"/>
                        <a:pt x="387" y="82"/>
                        <a:pt x="387" y="179"/>
                      </a:cubicBezTo>
                      <a:cubicBezTo>
                        <a:pt x="387" y="242"/>
                        <a:pt x="355" y="301"/>
                        <a:pt x="303" y="333"/>
                      </a:cubicBezTo>
                      <a:close/>
                      <a:moveTo>
                        <a:pt x="216" y="42"/>
                      </a:moveTo>
                      <a:cubicBezTo>
                        <a:pt x="216" y="42"/>
                        <a:pt x="216" y="42"/>
                        <a:pt x="216" y="42"/>
                      </a:cubicBezTo>
                      <a:cubicBezTo>
                        <a:pt x="164" y="42"/>
                        <a:pt x="116" y="76"/>
                        <a:pt x="96" y="127"/>
                      </a:cubicBezTo>
                      <a:cubicBezTo>
                        <a:pt x="89" y="143"/>
                        <a:pt x="86" y="161"/>
                        <a:pt x="86" y="179"/>
                      </a:cubicBezTo>
                      <a:cubicBezTo>
                        <a:pt x="86" y="234"/>
                        <a:pt x="118" y="284"/>
                        <a:pt x="166" y="306"/>
                      </a:cubicBezTo>
                      <a:cubicBezTo>
                        <a:pt x="198" y="320"/>
                        <a:pt x="235" y="320"/>
                        <a:pt x="267" y="306"/>
                      </a:cubicBezTo>
                      <a:cubicBezTo>
                        <a:pt x="315" y="284"/>
                        <a:pt x="347" y="234"/>
                        <a:pt x="347" y="179"/>
                      </a:cubicBezTo>
                      <a:cubicBezTo>
                        <a:pt x="347" y="104"/>
                        <a:pt x="289" y="42"/>
                        <a:pt x="216" y="42"/>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p:cNvSpPr>
                <p:nvPr/>
              </p:nvSpPr>
              <p:spPr bwMode="auto">
                <a:xfrm>
                  <a:off x="6819900" y="3689350"/>
                  <a:ext cx="323850" cy="384175"/>
                </a:xfrm>
                <a:custGeom>
                  <a:avLst/>
                  <a:gdLst>
                    <a:gd name="T0" fmla="*/ 377 w 539"/>
                    <a:gd name="T1" fmla="*/ 393 h 639"/>
                    <a:gd name="T2" fmla="*/ 377 w 539"/>
                    <a:gd name="T3" fmla="*/ 393 h 639"/>
                    <a:gd name="T4" fmla="*/ 396 w 539"/>
                    <a:gd name="T5" fmla="*/ 395 h 639"/>
                    <a:gd name="T6" fmla="*/ 429 w 539"/>
                    <a:gd name="T7" fmla="*/ 405 h 639"/>
                    <a:gd name="T8" fmla="*/ 539 w 539"/>
                    <a:gd name="T9" fmla="*/ 569 h 639"/>
                    <a:gd name="T10" fmla="*/ 539 w 539"/>
                    <a:gd name="T11" fmla="*/ 614 h 639"/>
                    <a:gd name="T12" fmla="*/ 514 w 539"/>
                    <a:gd name="T13" fmla="*/ 639 h 639"/>
                    <a:gd name="T14" fmla="*/ 513 w 539"/>
                    <a:gd name="T15" fmla="*/ 639 h 639"/>
                    <a:gd name="T16" fmla="*/ 25 w 539"/>
                    <a:gd name="T17" fmla="*/ 639 h 639"/>
                    <a:gd name="T18" fmla="*/ 0 w 539"/>
                    <a:gd name="T19" fmla="*/ 614 h 639"/>
                    <a:gd name="T20" fmla="*/ 0 w 539"/>
                    <a:gd name="T21" fmla="*/ 614 h 639"/>
                    <a:gd name="T22" fmla="*/ 0 w 539"/>
                    <a:gd name="T23" fmla="*/ 569 h 639"/>
                    <a:gd name="T24" fmla="*/ 110 w 539"/>
                    <a:gd name="T25" fmla="*/ 406 h 639"/>
                    <a:gd name="T26" fmla="*/ 162 w 539"/>
                    <a:gd name="T27" fmla="*/ 393 h 639"/>
                    <a:gd name="T28" fmla="*/ 58 w 539"/>
                    <a:gd name="T29" fmla="*/ 211 h 639"/>
                    <a:gd name="T30" fmla="*/ 269 w 539"/>
                    <a:gd name="T31" fmla="*/ 0 h 639"/>
                    <a:gd name="T32" fmla="*/ 481 w 539"/>
                    <a:gd name="T33" fmla="*/ 211 h 639"/>
                    <a:gd name="T34" fmla="*/ 377 w 539"/>
                    <a:gd name="T35" fmla="*/ 39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9" h="639">
                      <a:moveTo>
                        <a:pt x="377" y="393"/>
                      </a:moveTo>
                      <a:cubicBezTo>
                        <a:pt x="377" y="393"/>
                        <a:pt x="377" y="393"/>
                        <a:pt x="377" y="393"/>
                      </a:cubicBezTo>
                      <a:cubicBezTo>
                        <a:pt x="383" y="393"/>
                        <a:pt x="390" y="394"/>
                        <a:pt x="396" y="395"/>
                      </a:cubicBezTo>
                      <a:cubicBezTo>
                        <a:pt x="407" y="398"/>
                        <a:pt x="418" y="401"/>
                        <a:pt x="429" y="405"/>
                      </a:cubicBezTo>
                      <a:cubicBezTo>
                        <a:pt x="495" y="433"/>
                        <a:pt x="539" y="498"/>
                        <a:pt x="539" y="569"/>
                      </a:cubicBezTo>
                      <a:cubicBezTo>
                        <a:pt x="539" y="614"/>
                        <a:pt x="539" y="614"/>
                        <a:pt x="539" y="614"/>
                      </a:cubicBezTo>
                      <a:cubicBezTo>
                        <a:pt x="539" y="628"/>
                        <a:pt x="528" y="639"/>
                        <a:pt x="514" y="639"/>
                      </a:cubicBezTo>
                      <a:cubicBezTo>
                        <a:pt x="513" y="639"/>
                        <a:pt x="513" y="639"/>
                        <a:pt x="513" y="639"/>
                      </a:cubicBezTo>
                      <a:cubicBezTo>
                        <a:pt x="25" y="639"/>
                        <a:pt x="25" y="639"/>
                        <a:pt x="25" y="639"/>
                      </a:cubicBezTo>
                      <a:cubicBezTo>
                        <a:pt x="11" y="639"/>
                        <a:pt x="0" y="628"/>
                        <a:pt x="0" y="614"/>
                      </a:cubicBezTo>
                      <a:cubicBezTo>
                        <a:pt x="0" y="614"/>
                        <a:pt x="0" y="614"/>
                        <a:pt x="0" y="614"/>
                      </a:cubicBezTo>
                      <a:cubicBezTo>
                        <a:pt x="0" y="569"/>
                        <a:pt x="0" y="569"/>
                        <a:pt x="0" y="569"/>
                      </a:cubicBezTo>
                      <a:cubicBezTo>
                        <a:pt x="0" y="498"/>
                        <a:pt x="44" y="433"/>
                        <a:pt x="110" y="406"/>
                      </a:cubicBezTo>
                      <a:cubicBezTo>
                        <a:pt x="126" y="399"/>
                        <a:pt x="144" y="394"/>
                        <a:pt x="162" y="393"/>
                      </a:cubicBezTo>
                      <a:cubicBezTo>
                        <a:pt x="98" y="355"/>
                        <a:pt x="58" y="285"/>
                        <a:pt x="58" y="211"/>
                      </a:cubicBezTo>
                      <a:cubicBezTo>
                        <a:pt x="58" y="94"/>
                        <a:pt x="154" y="0"/>
                        <a:pt x="269" y="0"/>
                      </a:cubicBezTo>
                      <a:cubicBezTo>
                        <a:pt x="386" y="0"/>
                        <a:pt x="481" y="96"/>
                        <a:pt x="481" y="211"/>
                      </a:cubicBezTo>
                      <a:cubicBezTo>
                        <a:pt x="481" y="285"/>
                        <a:pt x="441" y="355"/>
                        <a:pt x="377" y="39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9" name="Freeform 11"/>
              <p:cNvSpPr>
                <a:spLocks noEditPoints="1"/>
              </p:cNvSpPr>
              <p:nvPr/>
            </p:nvSpPr>
            <p:spPr bwMode="auto">
              <a:xfrm>
                <a:off x="278347" y="4744191"/>
                <a:ext cx="232458" cy="178679"/>
              </a:xfrm>
              <a:custGeom>
                <a:avLst/>
                <a:gdLst>
                  <a:gd name="T0" fmla="*/ 229 w 847"/>
                  <a:gd name="T1" fmla="*/ 458 h 658"/>
                  <a:gd name="T2" fmla="*/ 173 w 847"/>
                  <a:gd name="T3" fmla="*/ 389 h 658"/>
                  <a:gd name="T4" fmla="*/ 192 w 847"/>
                  <a:gd name="T5" fmla="*/ 331 h 658"/>
                  <a:gd name="T6" fmla="*/ 86 w 847"/>
                  <a:gd name="T7" fmla="*/ 222 h 658"/>
                  <a:gd name="T8" fmla="*/ 120 w 847"/>
                  <a:gd name="T9" fmla="*/ 327 h 658"/>
                  <a:gd name="T10" fmla="*/ 136 w 847"/>
                  <a:gd name="T11" fmla="*/ 410 h 658"/>
                  <a:gd name="T12" fmla="*/ 109 w 847"/>
                  <a:gd name="T13" fmla="*/ 426 h 658"/>
                  <a:gd name="T14" fmla="*/ 86 w 847"/>
                  <a:gd name="T15" fmla="*/ 432 h 658"/>
                  <a:gd name="T16" fmla="*/ 54 w 847"/>
                  <a:gd name="T17" fmla="*/ 432 h 658"/>
                  <a:gd name="T18" fmla="*/ 31 w 847"/>
                  <a:gd name="T19" fmla="*/ 426 h 658"/>
                  <a:gd name="T20" fmla="*/ 4 w 847"/>
                  <a:gd name="T21" fmla="*/ 410 h 658"/>
                  <a:gd name="T22" fmla="*/ 20 w 847"/>
                  <a:gd name="T23" fmla="*/ 327 h 658"/>
                  <a:gd name="T24" fmla="*/ 54 w 847"/>
                  <a:gd name="T25" fmla="*/ 209 h 658"/>
                  <a:gd name="T26" fmla="*/ 60 w 847"/>
                  <a:gd name="T27" fmla="*/ 163 h 658"/>
                  <a:gd name="T28" fmla="*/ 433 w 847"/>
                  <a:gd name="T29" fmla="*/ 2 h 658"/>
                  <a:gd name="T30" fmla="*/ 454 w 847"/>
                  <a:gd name="T31" fmla="*/ 2 h 658"/>
                  <a:gd name="T32" fmla="*/ 828 w 847"/>
                  <a:gd name="T33" fmla="*/ 163 h 658"/>
                  <a:gd name="T34" fmla="*/ 827 w 847"/>
                  <a:gd name="T35" fmla="*/ 212 h 658"/>
                  <a:gd name="T36" fmla="*/ 696 w 847"/>
                  <a:gd name="T37" fmla="*/ 331 h 658"/>
                  <a:gd name="T38" fmla="*/ 715 w 847"/>
                  <a:gd name="T39" fmla="*/ 389 h 658"/>
                  <a:gd name="T40" fmla="*/ 659 w 847"/>
                  <a:gd name="T41" fmla="*/ 458 h 658"/>
                  <a:gd name="T42" fmla="*/ 332 w 847"/>
                  <a:gd name="T43" fmla="*/ 602 h 658"/>
                  <a:gd name="T44" fmla="*/ 57 w 847"/>
                  <a:gd name="T45" fmla="*/ 314 h 658"/>
                  <a:gd name="T46" fmla="*/ 52 w 847"/>
                  <a:gd name="T47" fmla="*/ 327 h 658"/>
                  <a:gd name="T48" fmla="*/ 70 w 847"/>
                  <a:gd name="T49" fmla="*/ 345 h 658"/>
                  <a:gd name="T50" fmla="*/ 70 w 847"/>
                  <a:gd name="T51" fmla="*/ 345 h 658"/>
                  <a:gd name="T52" fmla="*/ 88 w 847"/>
                  <a:gd name="T53" fmla="*/ 327 h 658"/>
                  <a:gd name="T54" fmla="*/ 83 w 847"/>
                  <a:gd name="T55" fmla="*/ 314 h 658"/>
                  <a:gd name="T56" fmla="*/ 444 w 847"/>
                  <a:gd name="T57" fmla="*/ 55 h 658"/>
                  <a:gd name="T58" fmla="*/ 140 w 847"/>
                  <a:gd name="T59" fmla="*/ 186 h 658"/>
                  <a:gd name="T60" fmla="*/ 215 w 847"/>
                  <a:gd name="T61" fmla="*/ 203 h 658"/>
                  <a:gd name="T62" fmla="*/ 598 w 847"/>
                  <a:gd name="T63" fmla="*/ 153 h 658"/>
                  <a:gd name="T64" fmla="*/ 672 w 847"/>
                  <a:gd name="T65" fmla="*/ 215 h 658"/>
                  <a:gd name="T66" fmla="*/ 444 w 847"/>
                  <a:gd name="T67" fmla="*/ 55 h 658"/>
                  <a:gd name="T68" fmla="*/ 297 w 847"/>
                  <a:gd name="T69" fmla="*/ 184 h 658"/>
                  <a:gd name="T70" fmla="*/ 247 w 847"/>
                  <a:gd name="T71" fmla="*/ 284 h 658"/>
                  <a:gd name="T72" fmla="*/ 605 w 847"/>
                  <a:gd name="T73" fmla="*/ 275 h 658"/>
                  <a:gd name="T74" fmla="*/ 641 w 847"/>
                  <a:gd name="T75" fmla="*/ 203 h 658"/>
                  <a:gd name="T76" fmla="*/ 297 w 847"/>
                  <a:gd name="T77" fmla="*/ 184 h 658"/>
                  <a:gd name="T78" fmla="*/ 293 w 847"/>
                  <a:gd name="T79" fmla="*/ 326 h 658"/>
                  <a:gd name="T80" fmla="*/ 224 w 847"/>
                  <a:gd name="T81" fmla="*/ 426 h 658"/>
                  <a:gd name="T82" fmla="*/ 229 w 847"/>
                  <a:gd name="T83" fmla="*/ 425 h 658"/>
                  <a:gd name="T84" fmla="*/ 254 w 847"/>
                  <a:gd name="T85" fmla="*/ 433 h 658"/>
                  <a:gd name="T86" fmla="*/ 536 w 847"/>
                  <a:gd name="T87" fmla="*/ 577 h 658"/>
                  <a:gd name="T88" fmla="*/ 653 w 847"/>
                  <a:gd name="T89" fmla="*/ 422 h 658"/>
                  <a:gd name="T90" fmla="*/ 661 w 847"/>
                  <a:gd name="T91" fmla="*/ 426 h 658"/>
                  <a:gd name="T92" fmla="*/ 683 w 847"/>
                  <a:gd name="T93" fmla="*/ 389 h 658"/>
                  <a:gd name="T94" fmla="*/ 293 w 847"/>
                  <a:gd name="T95" fmla="*/ 32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7" h="658">
                    <a:moveTo>
                      <a:pt x="332" y="602"/>
                    </a:moveTo>
                    <a:cubicBezTo>
                      <a:pt x="285" y="565"/>
                      <a:pt x="248" y="514"/>
                      <a:pt x="229" y="458"/>
                    </a:cubicBezTo>
                    <a:cubicBezTo>
                      <a:pt x="227" y="458"/>
                      <a:pt x="226" y="458"/>
                      <a:pt x="224" y="458"/>
                    </a:cubicBezTo>
                    <a:cubicBezTo>
                      <a:pt x="189" y="458"/>
                      <a:pt x="173" y="418"/>
                      <a:pt x="173" y="389"/>
                    </a:cubicBezTo>
                    <a:cubicBezTo>
                      <a:pt x="173" y="370"/>
                      <a:pt x="179" y="349"/>
                      <a:pt x="192" y="335"/>
                    </a:cubicBezTo>
                    <a:cubicBezTo>
                      <a:pt x="192" y="334"/>
                      <a:pt x="192" y="333"/>
                      <a:pt x="192" y="331"/>
                    </a:cubicBezTo>
                    <a:cubicBezTo>
                      <a:pt x="191" y="262"/>
                      <a:pt x="191" y="262"/>
                      <a:pt x="191" y="262"/>
                    </a:cubicBezTo>
                    <a:cubicBezTo>
                      <a:pt x="86" y="222"/>
                      <a:pt x="86" y="222"/>
                      <a:pt x="86" y="222"/>
                    </a:cubicBezTo>
                    <a:cubicBezTo>
                      <a:pt x="86" y="280"/>
                      <a:pt x="86" y="280"/>
                      <a:pt x="86" y="280"/>
                    </a:cubicBezTo>
                    <a:cubicBezTo>
                      <a:pt x="106" y="286"/>
                      <a:pt x="120" y="306"/>
                      <a:pt x="120" y="327"/>
                    </a:cubicBezTo>
                    <a:cubicBezTo>
                      <a:pt x="120" y="340"/>
                      <a:pt x="115" y="351"/>
                      <a:pt x="107" y="360"/>
                    </a:cubicBezTo>
                    <a:cubicBezTo>
                      <a:pt x="136" y="410"/>
                      <a:pt x="136" y="410"/>
                      <a:pt x="136" y="410"/>
                    </a:cubicBezTo>
                    <a:cubicBezTo>
                      <a:pt x="141" y="418"/>
                      <a:pt x="138" y="427"/>
                      <a:pt x="131" y="432"/>
                    </a:cubicBezTo>
                    <a:cubicBezTo>
                      <a:pt x="123" y="436"/>
                      <a:pt x="113" y="433"/>
                      <a:pt x="109" y="426"/>
                    </a:cubicBezTo>
                    <a:cubicBezTo>
                      <a:pt x="86" y="386"/>
                      <a:pt x="86" y="386"/>
                      <a:pt x="86" y="386"/>
                    </a:cubicBezTo>
                    <a:cubicBezTo>
                      <a:pt x="86" y="432"/>
                      <a:pt x="86" y="432"/>
                      <a:pt x="86" y="432"/>
                    </a:cubicBezTo>
                    <a:cubicBezTo>
                      <a:pt x="86" y="441"/>
                      <a:pt x="79" y="448"/>
                      <a:pt x="70" y="448"/>
                    </a:cubicBezTo>
                    <a:cubicBezTo>
                      <a:pt x="62" y="448"/>
                      <a:pt x="54" y="441"/>
                      <a:pt x="54" y="432"/>
                    </a:cubicBezTo>
                    <a:cubicBezTo>
                      <a:pt x="54" y="386"/>
                      <a:pt x="54" y="386"/>
                      <a:pt x="54" y="386"/>
                    </a:cubicBezTo>
                    <a:cubicBezTo>
                      <a:pt x="31" y="426"/>
                      <a:pt x="31" y="426"/>
                      <a:pt x="31" y="426"/>
                    </a:cubicBezTo>
                    <a:cubicBezTo>
                      <a:pt x="27" y="433"/>
                      <a:pt x="17" y="436"/>
                      <a:pt x="10" y="432"/>
                    </a:cubicBezTo>
                    <a:cubicBezTo>
                      <a:pt x="2" y="427"/>
                      <a:pt x="0" y="418"/>
                      <a:pt x="4" y="410"/>
                    </a:cubicBezTo>
                    <a:cubicBezTo>
                      <a:pt x="33" y="360"/>
                      <a:pt x="33" y="360"/>
                      <a:pt x="33" y="360"/>
                    </a:cubicBezTo>
                    <a:cubicBezTo>
                      <a:pt x="25" y="351"/>
                      <a:pt x="20" y="340"/>
                      <a:pt x="20" y="327"/>
                    </a:cubicBezTo>
                    <a:cubicBezTo>
                      <a:pt x="20" y="306"/>
                      <a:pt x="34" y="286"/>
                      <a:pt x="54" y="280"/>
                    </a:cubicBezTo>
                    <a:cubicBezTo>
                      <a:pt x="54" y="209"/>
                      <a:pt x="54" y="209"/>
                      <a:pt x="54" y="209"/>
                    </a:cubicBezTo>
                    <a:cubicBezTo>
                      <a:pt x="45" y="202"/>
                      <a:pt x="41" y="190"/>
                      <a:pt x="46" y="178"/>
                    </a:cubicBezTo>
                    <a:cubicBezTo>
                      <a:pt x="48" y="171"/>
                      <a:pt x="53" y="166"/>
                      <a:pt x="60" y="163"/>
                    </a:cubicBezTo>
                    <a:cubicBezTo>
                      <a:pt x="60" y="163"/>
                      <a:pt x="60" y="163"/>
                      <a:pt x="60" y="163"/>
                    </a:cubicBezTo>
                    <a:cubicBezTo>
                      <a:pt x="433" y="2"/>
                      <a:pt x="433" y="2"/>
                      <a:pt x="433" y="2"/>
                    </a:cubicBezTo>
                    <a:cubicBezTo>
                      <a:pt x="437" y="1"/>
                      <a:pt x="440" y="0"/>
                      <a:pt x="444" y="0"/>
                    </a:cubicBezTo>
                    <a:cubicBezTo>
                      <a:pt x="447" y="0"/>
                      <a:pt x="451" y="1"/>
                      <a:pt x="454" y="2"/>
                    </a:cubicBezTo>
                    <a:cubicBezTo>
                      <a:pt x="827" y="163"/>
                      <a:pt x="827" y="163"/>
                      <a:pt x="827" y="163"/>
                    </a:cubicBezTo>
                    <a:cubicBezTo>
                      <a:pt x="828" y="163"/>
                      <a:pt x="828" y="163"/>
                      <a:pt x="828" y="163"/>
                    </a:cubicBezTo>
                    <a:cubicBezTo>
                      <a:pt x="834" y="166"/>
                      <a:pt x="839" y="171"/>
                      <a:pt x="842" y="178"/>
                    </a:cubicBezTo>
                    <a:cubicBezTo>
                      <a:pt x="847" y="192"/>
                      <a:pt x="840" y="207"/>
                      <a:pt x="827" y="212"/>
                    </a:cubicBezTo>
                    <a:cubicBezTo>
                      <a:pt x="696" y="262"/>
                      <a:pt x="696" y="262"/>
                      <a:pt x="696" y="262"/>
                    </a:cubicBezTo>
                    <a:cubicBezTo>
                      <a:pt x="696" y="331"/>
                      <a:pt x="696" y="331"/>
                      <a:pt x="696" y="331"/>
                    </a:cubicBezTo>
                    <a:cubicBezTo>
                      <a:pt x="696" y="333"/>
                      <a:pt x="696" y="334"/>
                      <a:pt x="696" y="335"/>
                    </a:cubicBezTo>
                    <a:cubicBezTo>
                      <a:pt x="709" y="349"/>
                      <a:pt x="715" y="370"/>
                      <a:pt x="715" y="389"/>
                    </a:cubicBezTo>
                    <a:cubicBezTo>
                      <a:pt x="715" y="418"/>
                      <a:pt x="699" y="458"/>
                      <a:pt x="664" y="458"/>
                    </a:cubicBezTo>
                    <a:cubicBezTo>
                      <a:pt x="662" y="458"/>
                      <a:pt x="660" y="458"/>
                      <a:pt x="659" y="458"/>
                    </a:cubicBezTo>
                    <a:cubicBezTo>
                      <a:pt x="639" y="514"/>
                      <a:pt x="602" y="565"/>
                      <a:pt x="555" y="602"/>
                    </a:cubicBezTo>
                    <a:cubicBezTo>
                      <a:pt x="484" y="658"/>
                      <a:pt x="404" y="658"/>
                      <a:pt x="332" y="602"/>
                    </a:cubicBezTo>
                    <a:close/>
                    <a:moveTo>
                      <a:pt x="57" y="314"/>
                    </a:moveTo>
                    <a:cubicBezTo>
                      <a:pt x="57" y="314"/>
                      <a:pt x="57" y="314"/>
                      <a:pt x="57" y="314"/>
                    </a:cubicBezTo>
                    <a:cubicBezTo>
                      <a:pt x="57" y="314"/>
                      <a:pt x="57" y="314"/>
                      <a:pt x="57" y="314"/>
                    </a:cubicBezTo>
                    <a:cubicBezTo>
                      <a:pt x="54" y="317"/>
                      <a:pt x="52" y="322"/>
                      <a:pt x="52" y="327"/>
                    </a:cubicBezTo>
                    <a:cubicBezTo>
                      <a:pt x="52" y="337"/>
                      <a:pt x="60" y="345"/>
                      <a:pt x="70" y="345"/>
                    </a:cubicBezTo>
                    <a:cubicBezTo>
                      <a:pt x="70" y="345"/>
                      <a:pt x="70" y="345"/>
                      <a:pt x="70" y="345"/>
                    </a:cubicBezTo>
                    <a:cubicBezTo>
                      <a:pt x="70" y="345"/>
                      <a:pt x="70" y="345"/>
                      <a:pt x="70" y="345"/>
                    </a:cubicBezTo>
                    <a:cubicBezTo>
                      <a:pt x="70" y="345"/>
                      <a:pt x="70" y="345"/>
                      <a:pt x="70" y="345"/>
                    </a:cubicBezTo>
                    <a:cubicBezTo>
                      <a:pt x="71" y="345"/>
                      <a:pt x="71" y="345"/>
                      <a:pt x="71" y="345"/>
                    </a:cubicBezTo>
                    <a:cubicBezTo>
                      <a:pt x="80" y="345"/>
                      <a:pt x="88" y="337"/>
                      <a:pt x="88" y="327"/>
                    </a:cubicBezTo>
                    <a:cubicBezTo>
                      <a:pt x="88" y="322"/>
                      <a:pt x="86" y="317"/>
                      <a:pt x="83" y="314"/>
                    </a:cubicBezTo>
                    <a:cubicBezTo>
                      <a:pt x="83" y="314"/>
                      <a:pt x="83" y="314"/>
                      <a:pt x="83" y="314"/>
                    </a:cubicBezTo>
                    <a:cubicBezTo>
                      <a:pt x="76" y="307"/>
                      <a:pt x="64" y="307"/>
                      <a:pt x="57" y="314"/>
                    </a:cubicBezTo>
                    <a:close/>
                    <a:moveTo>
                      <a:pt x="444" y="55"/>
                    </a:moveTo>
                    <a:cubicBezTo>
                      <a:pt x="444" y="55"/>
                      <a:pt x="444" y="55"/>
                      <a:pt x="444" y="55"/>
                    </a:cubicBezTo>
                    <a:cubicBezTo>
                      <a:pt x="140" y="186"/>
                      <a:pt x="140" y="186"/>
                      <a:pt x="140" y="186"/>
                    </a:cubicBezTo>
                    <a:cubicBezTo>
                      <a:pt x="215" y="215"/>
                      <a:pt x="215" y="215"/>
                      <a:pt x="215" y="215"/>
                    </a:cubicBezTo>
                    <a:cubicBezTo>
                      <a:pt x="215" y="203"/>
                      <a:pt x="215" y="203"/>
                      <a:pt x="215" y="203"/>
                    </a:cubicBezTo>
                    <a:cubicBezTo>
                      <a:pt x="215" y="181"/>
                      <a:pt x="244" y="164"/>
                      <a:pt x="290" y="153"/>
                    </a:cubicBezTo>
                    <a:cubicBezTo>
                      <a:pt x="386" y="131"/>
                      <a:pt x="502" y="131"/>
                      <a:pt x="598" y="153"/>
                    </a:cubicBezTo>
                    <a:cubicBezTo>
                      <a:pt x="644" y="164"/>
                      <a:pt x="672" y="181"/>
                      <a:pt x="672" y="203"/>
                    </a:cubicBezTo>
                    <a:cubicBezTo>
                      <a:pt x="672" y="215"/>
                      <a:pt x="672" y="215"/>
                      <a:pt x="672" y="215"/>
                    </a:cubicBezTo>
                    <a:cubicBezTo>
                      <a:pt x="748" y="186"/>
                      <a:pt x="748" y="186"/>
                      <a:pt x="748" y="186"/>
                    </a:cubicBezTo>
                    <a:cubicBezTo>
                      <a:pt x="444" y="55"/>
                      <a:pt x="444" y="55"/>
                      <a:pt x="444" y="55"/>
                    </a:cubicBezTo>
                    <a:close/>
                    <a:moveTo>
                      <a:pt x="297" y="184"/>
                    </a:moveTo>
                    <a:cubicBezTo>
                      <a:pt x="297" y="184"/>
                      <a:pt x="297" y="184"/>
                      <a:pt x="297" y="184"/>
                    </a:cubicBezTo>
                    <a:cubicBezTo>
                      <a:pt x="266" y="191"/>
                      <a:pt x="247" y="198"/>
                      <a:pt x="247" y="203"/>
                    </a:cubicBezTo>
                    <a:cubicBezTo>
                      <a:pt x="247" y="284"/>
                      <a:pt x="247" y="284"/>
                      <a:pt x="247" y="284"/>
                    </a:cubicBezTo>
                    <a:cubicBezTo>
                      <a:pt x="257" y="280"/>
                      <a:pt x="270" y="277"/>
                      <a:pt x="283" y="275"/>
                    </a:cubicBezTo>
                    <a:cubicBezTo>
                      <a:pt x="384" y="254"/>
                      <a:pt x="503" y="254"/>
                      <a:pt x="605" y="275"/>
                    </a:cubicBezTo>
                    <a:cubicBezTo>
                      <a:pt x="618" y="277"/>
                      <a:pt x="630" y="280"/>
                      <a:pt x="641" y="284"/>
                    </a:cubicBezTo>
                    <a:cubicBezTo>
                      <a:pt x="641" y="203"/>
                      <a:pt x="641" y="203"/>
                      <a:pt x="641" y="203"/>
                    </a:cubicBezTo>
                    <a:cubicBezTo>
                      <a:pt x="641" y="198"/>
                      <a:pt x="622" y="191"/>
                      <a:pt x="591" y="184"/>
                    </a:cubicBezTo>
                    <a:cubicBezTo>
                      <a:pt x="500" y="163"/>
                      <a:pt x="388" y="163"/>
                      <a:pt x="297" y="184"/>
                    </a:cubicBezTo>
                    <a:close/>
                    <a:moveTo>
                      <a:pt x="293" y="326"/>
                    </a:moveTo>
                    <a:cubicBezTo>
                      <a:pt x="293" y="326"/>
                      <a:pt x="293" y="326"/>
                      <a:pt x="293" y="326"/>
                    </a:cubicBezTo>
                    <a:cubicBezTo>
                      <a:pt x="256" y="334"/>
                      <a:pt x="204" y="341"/>
                      <a:pt x="204" y="389"/>
                    </a:cubicBezTo>
                    <a:cubicBezTo>
                      <a:pt x="204" y="398"/>
                      <a:pt x="209" y="426"/>
                      <a:pt x="224" y="426"/>
                    </a:cubicBezTo>
                    <a:cubicBezTo>
                      <a:pt x="225" y="426"/>
                      <a:pt x="226" y="426"/>
                      <a:pt x="227" y="426"/>
                    </a:cubicBezTo>
                    <a:cubicBezTo>
                      <a:pt x="228" y="426"/>
                      <a:pt x="228" y="425"/>
                      <a:pt x="229" y="425"/>
                    </a:cubicBezTo>
                    <a:cubicBezTo>
                      <a:pt x="231" y="424"/>
                      <a:pt x="233" y="422"/>
                      <a:pt x="235" y="422"/>
                    </a:cubicBezTo>
                    <a:cubicBezTo>
                      <a:pt x="243" y="420"/>
                      <a:pt x="252" y="424"/>
                      <a:pt x="254" y="433"/>
                    </a:cubicBezTo>
                    <a:cubicBezTo>
                      <a:pt x="270" y="489"/>
                      <a:pt x="305" y="541"/>
                      <a:pt x="352" y="577"/>
                    </a:cubicBezTo>
                    <a:cubicBezTo>
                      <a:pt x="412" y="624"/>
                      <a:pt x="476" y="624"/>
                      <a:pt x="536" y="577"/>
                    </a:cubicBezTo>
                    <a:cubicBezTo>
                      <a:pt x="582" y="541"/>
                      <a:pt x="617" y="489"/>
                      <a:pt x="633" y="433"/>
                    </a:cubicBezTo>
                    <a:cubicBezTo>
                      <a:pt x="636" y="424"/>
                      <a:pt x="644" y="420"/>
                      <a:pt x="653" y="422"/>
                    </a:cubicBezTo>
                    <a:cubicBezTo>
                      <a:pt x="655" y="422"/>
                      <a:pt x="657" y="424"/>
                      <a:pt x="658" y="425"/>
                    </a:cubicBezTo>
                    <a:cubicBezTo>
                      <a:pt x="659" y="425"/>
                      <a:pt x="660" y="426"/>
                      <a:pt x="661" y="426"/>
                    </a:cubicBezTo>
                    <a:cubicBezTo>
                      <a:pt x="662" y="426"/>
                      <a:pt x="663" y="426"/>
                      <a:pt x="664" y="426"/>
                    </a:cubicBezTo>
                    <a:cubicBezTo>
                      <a:pt x="678" y="426"/>
                      <a:pt x="683" y="398"/>
                      <a:pt x="683" y="389"/>
                    </a:cubicBezTo>
                    <a:cubicBezTo>
                      <a:pt x="683" y="341"/>
                      <a:pt x="631" y="334"/>
                      <a:pt x="594" y="326"/>
                    </a:cubicBezTo>
                    <a:cubicBezTo>
                      <a:pt x="500" y="307"/>
                      <a:pt x="388" y="307"/>
                      <a:pt x="293" y="3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5" name="Rectangle 94"/>
            <p:cNvSpPr/>
            <p:nvPr/>
          </p:nvSpPr>
          <p:spPr>
            <a:xfrm>
              <a:off x="4048802" y="4400650"/>
              <a:ext cx="3696373" cy="605294"/>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Community </a:t>
              </a:r>
              <a:r>
                <a:rPr lang="en-US" sz="1000" dirty="0">
                  <a:solidFill>
                    <a:srgbClr val="666666"/>
                  </a:solidFill>
                  <a:cs typeface="Arial" panose="020B0604020202020204" pitchFamily="34" charset="0"/>
                </a:rPr>
                <a:t>Health </a:t>
              </a:r>
              <a:r>
                <a:rPr lang="en-US" sz="1000" dirty="0" smtClean="0">
                  <a:solidFill>
                    <a:srgbClr val="666666"/>
                  </a:solidFill>
                  <a:cs typeface="Arial" panose="020B0604020202020204" pitchFamily="34" charset="0"/>
                </a:rPr>
                <a:t>Assessment</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Leadership Development</a:t>
              </a:r>
              <a:endParaRPr lang="en-US" sz="1000" dirty="0">
                <a:solidFill>
                  <a:srgbClr val="666666"/>
                </a:solidFill>
                <a:cs typeface="Arial" panose="020B0604020202020204" pitchFamily="34" charset="0"/>
              </a:endParaRPr>
            </a:p>
          </p:txBody>
        </p:sp>
        <p:pic>
          <p:nvPicPr>
            <p:cNvPr id="97" name="Picture 9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4186" y="4751821"/>
              <a:ext cx="183526" cy="210430"/>
            </a:xfrm>
            <a:prstGeom prst="rect">
              <a:avLst/>
            </a:prstGeom>
          </p:spPr>
        </p:pic>
        <p:pic>
          <p:nvPicPr>
            <p:cNvPr id="100" name="Picture 9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26098" y="4491743"/>
              <a:ext cx="179703" cy="210312"/>
            </a:xfrm>
            <a:prstGeom prst="rect">
              <a:avLst/>
            </a:prstGeom>
          </p:spPr>
        </p:pic>
      </p:grpSp>
      <p:grpSp>
        <p:nvGrpSpPr>
          <p:cNvPr id="55" name="Group 54"/>
          <p:cNvGrpSpPr/>
          <p:nvPr/>
        </p:nvGrpSpPr>
        <p:grpSpPr>
          <a:xfrm>
            <a:off x="731701" y="9464044"/>
            <a:ext cx="6208861" cy="669326"/>
            <a:chOff x="731701" y="9464044"/>
            <a:chExt cx="6208861" cy="669326"/>
          </a:xfrm>
        </p:grpSpPr>
        <p:pic>
          <p:nvPicPr>
            <p:cNvPr id="60" name="Picture 2" descr="ETS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01" y="9464044"/>
              <a:ext cx="1721123" cy="66932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84093" y="9501258"/>
              <a:ext cx="1256469" cy="515990"/>
            </a:xfrm>
            <a:prstGeom prst="rect">
              <a:avLst/>
            </a:prstGeom>
          </p:spPr>
        </p:pic>
        <p:pic>
          <p:nvPicPr>
            <p:cNvPr id="63" name="Picture 6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7758" y="9536701"/>
              <a:ext cx="2485529" cy="493409"/>
            </a:xfrm>
            <a:prstGeom prst="rect">
              <a:avLst/>
            </a:prstGeom>
          </p:spPr>
        </p:pic>
      </p:grpSp>
    </p:spTree>
    <p:extLst>
      <p:ext uri="{BB962C8B-B14F-4D97-AF65-F5344CB8AC3E}">
        <p14:creationId xmlns:p14="http://schemas.microsoft.com/office/powerpoint/2010/main" val="293659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9" name="Rectangle 48"/>
          <p:cNvSpPr/>
          <p:nvPr/>
        </p:nvSpPr>
        <p:spPr>
          <a:xfrm>
            <a:off x="0" y="1054049"/>
            <a:ext cx="8001001" cy="360206"/>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0" y="1075184"/>
            <a:ext cx="8001001" cy="279757"/>
          </a:xfrm>
          <a:prstGeom prst="rect">
            <a:avLst/>
          </a:prstGeom>
        </p:spPr>
        <p:txBody>
          <a:bodyPr wrap="square">
            <a:spAutoFit/>
          </a:bodyPr>
          <a:lstStyle/>
          <a:p>
            <a:pPr algn="ctr">
              <a:lnSpc>
                <a:spcPct val="115000"/>
              </a:lnSpc>
            </a:pPr>
            <a:r>
              <a:rPr lang="en-US" sz="1200" dirty="0" smtClean="0">
                <a:solidFill>
                  <a:schemeClr val="bg1"/>
                </a:solidFill>
                <a:latin typeface="Gotham" panose="02000504050000020004" pitchFamily="2" charset="0"/>
                <a:ea typeface="Calibri" panose="020F0502020204030204" pitchFamily="34" charset="0"/>
                <a:cs typeface="Arial" panose="020B0604020202020204" pitchFamily="34" charset="0"/>
              </a:rPr>
              <a:t>— </a:t>
            </a:r>
            <a:r>
              <a:rPr lang="en-US" sz="1000" dirty="0">
                <a:solidFill>
                  <a:schemeClr val="bg1"/>
                </a:solidFill>
                <a:latin typeface="Gotham" panose="02000504050000020004" pitchFamily="2" charset="0"/>
                <a:ea typeface="Calibri" panose="020F0502020204030204" pitchFamily="34" charset="0"/>
                <a:cs typeface="Arial" panose="020B0604020202020204" pitchFamily="34" charset="0"/>
              </a:rPr>
              <a:t>LIFEPATH Tennessee Public Health Training Center </a:t>
            </a:r>
            <a:r>
              <a:rPr lang="en-US" sz="800" dirty="0" smtClean="0">
                <a:solidFill>
                  <a:schemeClr val="bg1"/>
                </a:solidFill>
                <a:latin typeface="Gotham" panose="02000504050000020004" pitchFamily="2" charset="0"/>
                <a:ea typeface="Calibri" panose="020F0502020204030204" pitchFamily="34" charset="0"/>
                <a:cs typeface="Arial" panose="020B0604020202020204" pitchFamily="34" charset="0"/>
              </a:rPr>
              <a:t>AT </a:t>
            </a: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East </a:t>
            </a:r>
            <a:r>
              <a:rPr lang="en-US" sz="1000" dirty="0">
                <a:solidFill>
                  <a:schemeClr val="bg1"/>
                </a:solidFill>
                <a:latin typeface="Gotham" panose="02000504050000020004" pitchFamily="2" charset="0"/>
                <a:ea typeface="Calibri" panose="020F0502020204030204" pitchFamily="34" charset="0"/>
                <a:cs typeface="Arial" panose="020B0604020202020204" pitchFamily="34" charset="0"/>
              </a:rPr>
              <a:t>Tennessee State University’s College of Public </a:t>
            </a: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Health </a:t>
            </a:r>
            <a:r>
              <a:rPr lang="en-US" sz="1200" dirty="0" smtClean="0">
                <a:solidFill>
                  <a:schemeClr val="bg1"/>
                </a:solidFill>
                <a:latin typeface="Gotham" panose="02000504050000020004" pitchFamily="2" charset="0"/>
                <a:ea typeface="Calibri" panose="020F0502020204030204" pitchFamily="34" charset="0"/>
                <a:cs typeface="Arial" panose="020B0604020202020204" pitchFamily="34" charset="0"/>
              </a:rPr>
              <a: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22" name="Freeform 9"/>
          <p:cNvSpPr>
            <a:spLocks/>
          </p:cNvSpPr>
          <p:nvPr/>
        </p:nvSpPr>
        <p:spPr bwMode="auto">
          <a:xfrm>
            <a:off x="1050925" y="-9525"/>
            <a:ext cx="541338" cy="638175"/>
          </a:xfrm>
          <a:custGeom>
            <a:avLst/>
            <a:gdLst>
              <a:gd name="T0" fmla="*/ 341 w 341"/>
              <a:gd name="T1" fmla="*/ 0 h 402"/>
              <a:gd name="T2" fmla="*/ 158 w 341"/>
              <a:gd name="T3" fmla="*/ 0 h 402"/>
              <a:gd name="T4" fmla="*/ 0 w 341"/>
              <a:gd name="T5" fmla="*/ 255 h 402"/>
              <a:gd name="T6" fmla="*/ 91 w 341"/>
              <a:gd name="T7" fmla="*/ 402 h 402"/>
              <a:gd name="T8" fmla="*/ 341 w 341"/>
              <a:gd name="T9" fmla="*/ 0 h 402"/>
            </a:gdLst>
            <a:ahLst/>
            <a:cxnLst>
              <a:cxn ang="0">
                <a:pos x="T0" y="T1"/>
              </a:cxn>
              <a:cxn ang="0">
                <a:pos x="T2" y="T3"/>
              </a:cxn>
              <a:cxn ang="0">
                <a:pos x="T4" y="T5"/>
              </a:cxn>
              <a:cxn ang="0">
                <a:pos x="T6" y="T7"/>
              </a:cxn>
              <a:cxn ang="0">
                <a:pos x="T8" y="T9"/>
              </a:cxn>
            </a:cxnLst>
            <a:rect l="0" t="0" r="r" b="b"/>
            <a:pathLst>
              <a:path w="341" h="402">
                <a:moveTo>
                  <a:pt x="341" y="0"/>
                </a:moveTo>
                <a:lnTo>
                  <a:pt x="158" y="0"/>
                </a:lnTo>
                <a:lnTo>
                  <a:pt x="0" y="255"/>
                </a:lnTo>
                <a:lnTo>
                  <a:pt x="91" y="402"/>
                </a:lnTo>
                <a:lnTo>
                  <a:pt x="3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4" name="Picture 2" descr="ET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928" y="156121"/>
            <a:ext cx="2430147" cy="945058"/>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p:cNvSpPr/>
          <p:nvPr/>
        </p:nvSpPr>
        <p:spPr>
          <a:xfrm>
            <a:off x="155630" y="1478452"/>
            <a:ext cx="7691195" cy="2708434"/>
          </a:xfrm>
          <a:prstGeom prst="rect">
            <a:avLst/>
          </a:prstGeom>
        </p:spPr>
        <p:txBody>
          <a:bodyPr wrap="square">
            <a:spAutoFit/>
          </a:bodyPr>
          <a:lstStyle/>
          <a:p>
            <a:r>
              <a:rPr lang="en-US" sz="1000" dirty="0">
                <a:solidFill>
                  <a:schemeClr val="tx1">
                    <a:lumMod val="65000"/>
                    <a:lumOff val="35000"/>
                  </a:schemeClr>
                </a:solidFill>
                <a:ea typeface="Calibri" panose="020F0502020204030204" pitchFamily="34" charset="0"/>
                <a:cs typeface="Arial" panose="020B0604020202020204" pitchFamily="34" charset="0"/>
              </a:rPr>
              <a:t>The Tennessee </a:t>
            </a:r>
            <a:r>
              <a:rPr lang="en-US" sz="1000" b="1" dirty="0">
                <a:solidFill>
                  <a:schemeClr val="tx1">
                    <a:lumMod val="65000"/>
                    <a:lumOff val="35000"/>
                  </a:schemeClr>
                </a:solidFill>
                <a:ea typeface="Calibri" panose="020F0502020204030204" pitchFamily="34" charset="0"/>
                <a:cs typeface="Arial" panose="020B0604020202020204" pitchFamily="34" charset="0"/>
              </a:rPr>
              <a:t>L</a:t>
            </a:r>
            <a:r>
              <a:rPr lang="en-US" sz="1000" dirty="0">
                <a:solidFill>
                  <a:schemeClr val="tx1">
                    <a:lumMod val="65000"/>
                    <a:lumOff val="35000"/>
                  </a:schemeClr>
                </a:solidFill>
                <a:ea typeface="Calibri" panose="020F0502020204030204" pitchFamily="34" charset="0"/>
                <a:cs typeface="Arial" panose="020B0604020202020204" pitchFamily="34" charset="0"/>
              </a:rPr>
              <a:t>ong-Distance </a:t>
            </a:r>
            <a:r>
              <a:rPr lang="en-US" sz="1000" b="1" dirty="0">
                <a:solidFill>
                  <a:schemeClr val="tx1">
                    <a:lumMod val="65000"/>
                    <a:lumOff val="35000"/>
                  </a:schemeClr>
                </a:solidFill>
                <a:ea typeface="Calibri" panose="020F0502020204030204" pitchFamily="34" charset="0"/>
                <a:cs typeface="Arial" panose="020B0604020202020204" pitchFamily="34" charset="0"/>
              </a:rPr>
              <a:t>I</a:t>
            </a:r>
            <a:r>
              <a:rPr lang="en-US" sz="1000" dirty="0">
                <a:solidFill>
                  <a:schemeClr val="tx1">
                    <a:lumMod val="65000"/>
                    <a:lumOff val="35000"/>
                  </a:schemeClr>
                </a:solidFill>
                <a:ea typeface="Calibri" panose="020F0502020204030204" pitchFamily="34" charset="0"/>
                <a:cs typeface="Arial" panose="020B0604020202020204" pitchFamily="34" charset="0"/>
              </a:rPr>
              <a:t>nternet </a:t>
            </a:r>
            <a:r>
              <a:rPr lang="en-US" sz="1000" b="1" dirty="0">
                <a:solidFill>
                  <a:schemeClr val="tx1">
                    <a:lumMod val="65000"/>
                    <a:lumOff val="35000"/>
                  </a:schemeClr>
                </a:solidFill>
                <a:ea typeface="Calibri" panose="020F0502020204030204" pitchFamily="34" charset="0"/>
                <a:cs typeface="Arial" panose="020B0604020202020204" pitchFamily="34" charset="0"/>
              </a:rPr>
              <a:t>F</a:t>
            </a:r>
            <a:r>
              <a:rPr lang="en-US" sz="1000" dirty="0">
                <a:solidFill>
                  <a:schemeClr val="tx1">
                    <a:lumMod val="65000"/>
                    <a:lumOff val="35000"/>
                  </a:schemeClr>
                </a:solidFill>
                <a:ea typeface="Calibri" panose="020F0502020204030204" pitchFamily="34" charset="0"/>
                <a:cs typeface="Arial" panose="020B0604020202020204" pitchFamily="34" charset="0"/>
              </a:rPr>
              <a:t>acilitated </a:t>
            </a:r>
            <a:r>
              <a:rPr lang="en-US" sz="1000" b="1" dirty="0">
                <a:solidFill>
                  <a:schemeClr val="tx1">
                    <a:lumMod val="65000"/>
                    <a:lumOff val="35000"/>
                  </a:schemeClr>
                </a:solidFill>
                <a:ea typeface="Calibri" panose="020F0502020204030204" pitchFamily="34" charset="0"/>
                <a:cs typeface="Arial" panose="020B0604020202020204" pitchFamily="34" charset="0"/>
              </a:rPr>
              <a:t>E</a:t>
            </a:r>
            <a:r>
              <a:rPr lang="en-US" sz="1000" dirty="0">
                <a:solidFill>
                  <a:schemeClr val="tx1">
                    <a:lumMod val="65000"/>
                    <a:lumOff val="35000"/>
                  </a:schemeClr>
                </a:solidFill>
                <a:ea typeface="Calibri" panose="020F0502020204030204" pitchFamily="34" charset="0"/>
                <a:cs typeface="Arial" panose="020B0604020202020204" pitchFamily="34" charset="0"/>
              </a:rPr>
              <a:t>ducational </a:t>
            </a:r>
            <a:r>
              <a:rPr lang="en-US" sz="1000" b="1" dirty="0">
                <a:solidFill>
                  <a:schemeClr val="tx1">
                    <a:lumMod val="65000"/>
                    <a:lumOff val="35000"/>
                  </a:schemeClr>
                </a:solidFill>
                <a:ea typeface="Calibri" panose="020F0502020204030204" pitchFamily="34" charset="0"/>
                <a:cs typeface="Arial" panose="020B0604020202020204" pitchFamily="34" charset="0"/>
              </a:rPr>
              <a:t>P</a:t>
            </a:r>
            <a:r>
              <a:rPr lang="en-US" sz="1000" dirty="0">
                <a:solidFill>
                  <a:schemeClr val="tx1">
                    <a:lumMod val="65000"/>
                    <a:lumOff val="35000"/>
                  </a:schemeClr>
                </a:solidFill>
                <a:ea typeface="Calibri" panose="020F0502020204030204" pitchFamily="34" charset="0"/>
                <a:cs typeface="Arial" panose="020B0604020202020204" pitchFamily="34" charset="0"/>
              </a:rPr>
              <a:t>rogram for </a:t>
            </a:r>
            <a:r>
              <a:rPr lang="en-US" sz="1000" b="1" dirty="0">
                <a:solidFill>
                  <a:schemeClr val="tx1">
                    <a:lumMod val="65000"/>
                    <a:lumOff val="35000"/>
                  </a:schemeClr>
                </a:solidFill>
                <a:ea typeface="Calibri" panose="020F0502020204030204" pitchFamily="34" charset="0"/>
                <a:cs typeface="Arial" panose="020B0604020202020204" pitchFamily="34" charset="0"/>
              </a:rPr>
              <a:t>A</a:t>
            </a:r>
            <a:r>
              <a:rPr lang="en-US" sz="1000" dirty="0">
                <a:solidFill>
                  <a:schemeClr val="tx1">
                    <a:lumMod val="65000"/>
                    <a:lumOff val="35000"/>
                  </a:schemeClr>
                </a:solidFill>
                <a:ea typeface="Calibri" panose="020F0502020204030204" pitchFamily="34" charset="0"/>
                <a:cs typeface="Arial" panose="020B0604020202020204" pitchFamily="34" charset="0"/>
              </a:rPr>
              <a:t>pplied </a:t>
            </a:r>
            <a:r>
              <a:rPr lang="en-US" sz="1000" b="1" dirty="0">
                <a:solidFill>
                  <a:schemeClr val="tx1">
                    <a:lumMod val="65000"/>
                    <a:lumOff val="35000"/>
                  </a:schemeClr>
                </a:solidFill>
                <a:ea typeface="Calibri" panose="020F0502020204030204" pitchFamily="34" charset="0"/>
                <a:cs typeface="Arial" panose="020B0604020202020204" pitchFamily="34" charset="0"/>
              </a:rPr>
              <a:t>T</a:t>
            </a:r>
            <a:r>
              <a:rPr lang="en-US" sz="1000" dirty="0">
                <a:solidFill>
                  <a:schemeClr val="tx1">
                    <a:lumMod val="65000"/>
                    <a:lumOff val="35000"/>
                  </a:schemeClr>
                </a:solidFill>
                <a:ea typeface="Calibri" panose="020F0502020204030204" pitchFamily="34" charset="0"/>
                <a:cs typeface="Arial" panose="020B0604020202020204" pitchFamily="34" charset="0"/>
              </a:rPr>
              <a:t>raining in </a:t>
            </a:r>
            <a:r>
              <a:rPr lang="en-US" sz="1000" b="1" dirty="0">
                <a:solidFill>
                  <a:schemeClr val="tx1">
                    <a:lumMod val="65000"/>
                    <a:lumOff val="35000"/>
                  </a:schemeClr>
                </a:solidFill>
                <a:ea typeface="Calibri" panose="020F0502020204030204" pitchFamily="34" charset="0"/>
                <a:cs typeface="Arial" panose="020B0604020202020204" pitchFamily="34" charset="0"/>
              </a:rPr>
              <a:t>H</a:t>
            </a:r>
            <a:r>
              <a:rPr lang="en-US" sz="1000" dirty="0">
                <a:solidFill>
                  <a:schemeClr val="tx1">
                    <a:lumMod val="65000"/>
                    <a:lumOff val="35000"/>
                  </a:schemeClr>
                </a:solidFill>
                <a:ea typeface="Calibri" panose="020F0502020204030204" pitchFamily="34" charset="0"/>
                <a:cs typeface="Arial" panose="020B0604020202020204" pitchFamily="34" charset="0"/>
              </a:rPr>
              <a:t>ealth (Tennessee LIFEPATH) is a workforce development partnership aimed at public health employees in the state of Tennessee.  Tennessee LIFEPATH’s mission is to provide a home for the collaborative partnership between Tennessee’s academic public health training providers and the Tennessee’s public health workforce, and to provide comprehensive, competency-based training for that workforce. LIFEPATH’s vision is to be a vital collaboration that will provide multiple entry points for public health workers to obtain public health education and training designed to improve their skills, experiences, and competencies. LIFEPATH provides a wide range of academic and non-academic programs to assure that Tennessee’s public health workforce has the knowledge, skills, and training to meet Tennessee’s present and forthcoming health challenges.  Tennessee LIFEPATH is housed at the East Tennessee State University College of Public Health</a:t>
            </a:r>
            <a:r>
              <a:rPr lang="en-US" sz="1000" dirty="0" smtClean="0">
                <a:solidFill>
                  <a:schemeClr val="tx1">
                    <a:lumMod val="65000"/>
                    <a:lumOff val="35000"/>
                  </a:schemeClr>
                </a:solidFill>
                <a:ea typeface="Calibri" panose="020F0502020204030204" pitchFamily="34" charset="0"/>
                <a:cs typeface="Arial" panose="020B0604020202020204" pitchFamily="34" charset="0"/>
              </a:rPr>
              <a:t>.</a:t>
            </a:r>
          </a:p>
          <a:p>
            <a:endParaRPr lang="en-US" sz="100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a:solidFill>
                  <a:schemeClr val="tx1">
                    <a:lumMod val="65000"/>
                    <a:lumOff val="35000"/>
                  </a:schemeClr>
                </a:solidFill>
                <a:ea typeface="Calibri" panose="020F0502020204030204" pitchFamily="34" charset="0"/>
                <a:cs typeface="Arial" panose="020B0604020202020204" pitchFamily="34" charset="0"/>
              </a:rPr>
              <a:t>East Tennessee State University (ETSU) is one of six universities governed by the Tennessee Board of Regents under the oversight of the Tennessee Higher Education Commission. ETSU has a long-standing commitment to promoting health across Tennessee and throughout the central Appalachia region.  This commitment includes extensive research and service programs conducted in the region, and a wide range of educational programs offered through the five health science Colleges and other units.  The ETSU College of Public Health is a Council on Education for Public Health (CEPH)-accredited School of Public Health, the only one in Tennessee and the only one in central Appalachia. It is also an ASPPH-member school. Providing a full range of educational programs at the undergraduate, master’s and doctoral level, and with extensive experience providing online education, ETSU COPH is very well positioned to address the training needs of working professionals in the State and region.</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60" name="Rectangle 59"/>
          <p:cNvSpPr/>
          <p:nvPr/>
        </p:nvSpPr>
        <p:spPr>
          <a:xfrm>
            <a:off x="225942" y="10141148"/>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grpSp>
        <p:nvGrpSpPr>
          <p:cNvPr id="61" name="Group 60"/>
          <p:cNvGrpSpPr/>
          <p:nvPr/>
        </p:nvGrpSpPr>
        <p:grpSpPr>
          <a:xfrm>
            <a:off x="240289" y="5686808"/>
            <a:ext cx="7517181" cy="912426"/>
            <a:chOff x="240289" y="5875398"/>
            <a:chExt cx="7517181" cy="912426"/>
          </a:xfrm>
        </p:grpSpPr>
        <p:sp>
          <p:nvSpPr>
            <p:cNvPr id="62" name="Rectangle 61"/>
            <p:cNvSpPr/>
            <p:nvPr/>
          </p:nvSpPr>
          <p:spPr>
            <a:xfrm>
              <a:off x="242702" y="5882403"/>
              <a:ext cx="7514768"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63325" y="58753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Key Partners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65" name="Pentagon 64"/>
            <p:cNvSpPr/>
            <p:nvPr/>
          </p:nvSpPr>
          <p:spPr>
            <a:xfrm>
              <a:off x="240289" y="5882629"/>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51583" y="6229048"/>
              <a:ext cx="7505887" cy="558776"/>
            </a:xfrm>
            <a:prstGeom prst="rect">
              <a:avLst/>
            </a:prstGeom>
          </p:spPr>
          <p:txBody>
            <a:bodyPr wrap="square" numCol="2">
              <a:no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Tennessee Department of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Tennessee Public Health Association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University of Memphis</a:t>
              </a:r>
            </a:p>
            <a:p>
              <a:pPr marL="112713" indent="-112713" fontAlgn="base">
                <a:buClr>
                  <a:schemeClr val="accent1">
                    <a:lumMod val="75000"/>
                  </a:schemeClr>
                </a:buClr>
                <a:buSzPct val="60000"/>
                <a:buFont typeface="Century Gothic" panose="020B0502020202020204" pitchFamily="34" charset="0"/>
                <a:buChar char="►"/>
              </a:pPr>
              <a:r>
                <a:rPr lang="en-US" sz="1000" dirty="0" err="1">
                  <a:solidFill>
                    <a:srgbClr val="666666"/>
                  </a:solidFill>
                  <a:cs typeface="Arial" panose="020B0604020202020204" pitchFamily="34" charset="0"/>
                </a:rPr>
                <a:t>Meharry</a:t>
              </a:r>
              <a:r>
                <a:rPr lang="en-US" sz="1000" dirty="0">
                  <a:solidFill>
                    <a:srgbClr val="666666"/>
                  </a:solidFill>
                  <a:cs typeface="Arial" panose="020B0604020202020204" pitchFamily="34" charset="0"/>
                </a:rPr>
                <a:t> Medical College</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University of Tennessee-Knoxville</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National Association of City and County Health Officials</a:t>
              </a: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321" y="5932882"/>
              <a:ext cx="278586" cy="214467"/>
            </a:xfrm>
            <a:prstGeom prst="rect">
              <a:avLst/>
            </a:prstGeom>
          </p:spPr>
        </p:pic>
      </p:grpSp>
      <p:grpSp>
        <p:nvGrpSpPr>
          <p:cNvPr id="72" name="Group 71"/>
          <p:cNvGrpSpPr/>
          <p:nvPr/>
        </p:nvGrpSpPr>
        <p:grpSpPr>
          <a:xfrm>
            <a:off x="227429" y="8209463"/>
            <a:ext cx="7549920" cy="1371735"/>
            <a:chOff x="227429" y="7864556"/>
            <a:chExt cx="7549920" cy="1371735"/>
          </a:xfrm>
        </p:grpSpPr>
        <p:sp>
          <p:nvSpPr>
            <p:cNvPr id="73" name="Rectangle 72"/>
            <p:cNvSpPr/>
            <p:nvPr/>
          </p:nvSpPr>
          <p:spPr>
            <a:xfrm>
              <a:off x="227429" y="8220628"/>
              <a:ext cx="3860565" cy="400110"/>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Paula Masters, MPH, </a:t>
              </a:r>
              <a:r>
                <a:rPr lang="en-US" sz="1000" b="1" dirty="0" smtClean="0">
                  <a:solidFill>
                    <a:srgbClr val="666666"/>
                  </a:solidFill>
                  <a:cs typeface="Arial" panose="020B0604020202020204" pitchFamily="34" charset="0"/>
                </a:rPr>
                <a:t>HCMC, </a:t>
              </a:r>
              <a:r>
                <a:rPr lang="en-US" sz="1000" dirty="0" smtClean="0">
                  <a:solidFill>
                    <a:srgbClr val="666666"/>
                  </a:solidFill>
                  <a:cs typeface="Arial" panose="020B0604020202020204" pitchFamily="34" charset="0"/>
                </a:rPr>
                <a:t>LPS Director, </a:t>
              </a:r>
              <a:r>
                <a:rPr lang="en-US" sz="1000" b="1" dirty="0" smtClean="0">
                  <a:solidFill>
                    <a:schemeClr val="accent1">
                      <a:lumMod val="75000"/>
                    </a:schemeClr>
                  </a:solidFill>
                  <a:cs typeface="Arial" panose="020B0604020202020204" pitchFamily="34" charset="0"/>
                </a:rPr>
                <a:t>mastersp@etsu.edu</a:t>
              </a:r>
              <a:endParaRPr lang="en-US" sz="1000" b="1" dirty="0">
                <a:solidFill>
                  <a:schemeClr val="accent1">
                    <a:lumMod val="75000"/>
                  </a:schemeClr>
                </a:solidFill>
                <a:cs typeface="Arial" panose="020B0604020202020204" pitchFamily="34" charset="0"/>
              </a:endParaRPr>
            </a:p>
          </p:txBody>
        </p:sp>
        <p:sp>
          <p:nvSpPr>
            <p:cNvPr id="74" name="Rectangle 73"/>
            <p:cNvSpPr/>
            <p:nvPr/>
          </p:nvSpPr>
          <p:spPr>
            <a:xfrm>
              <a:off x="240290" y="7871562"/>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572944" y="7864557"/>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Staff</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76" name="Pentagon 75"/>
            <p:cNvSpPr/>
            <p:nvPr/>
          </p:nvSpPr>
          <p:spPr>
            <a:xfrm>
              <a:off x="237877" y="7871788"/>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870" y="7916212"/>
              <a:ext cx="178385" cy="205144"/>
            </a:xfrm>
            <a:prstGeom prst="rect">
              <a:avLst/>
            </a:prstGeom>
          </p:spPr>
        </p:pic>
        <p:sp>
          <p:nvSpPr>
            <p:cNvPr id="78" name="Rectangle 77"/>
            <p:cNvSpPr/>
            <p:nvPr/>
          </p:nvSpPr>
          <p:spPr>
            <a:xfrm>
              <a:off x="4087995" y="8220628"/>
              <a:ext cx="3564090" cy="1015663"/>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Website:  w</a:t>
              </a:r>
              <a:r>
                <a:rPr lang="en-US" sz="1000" b="1" dirty="0" smtClean="0">
                  <a:solidFill>
                    <a:schemeClr val="accent1">
                      <a:lumMod val="75000"/>
                    </a:schemeClr>
                  </a:solidFill>
                  <a:cs typeface="Arial" panose="020B0604020202020204" pitchFamily="34" charset="0"/>
                </a:rPr>
                <a:t>ww.etsu.edu/cph/tnphtc.php</a:t>
              </a:r>
              <a:br>
                <a:rPr lang="en-US" sz="1000" b="1" dirty="0" smtClean="0">
                  <a:solidFill>
                    <a:schemeClr val="accent1">
                      <a:lumMod val="75000"/>
                    </a:schemeClr>
                  </a:solidFill>
                  <a:cs typeface="Arial" panose="020B0604020202020204" pitchFamily="34" charset="0"/>
                </a:rPr>
              </a:br>
              <a:endParaRPr lang="en-US" sz="1000"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Address:</a:t>
              </a:r>
              <a:br>
                <a:rPr lang="en-US" sz="1000" b="1" dirty="0" smtClean="0">
                  <a:solidFill>
                    <a:srgbClr val="666666"/>
                  </a:solidFill>
                  <a:cs typeface="Arial" panose="020B0604020202020204" pitchFamily="34" charset="0"/>
                </a:rPr>
              </a:br>
              <a:r>
                <a:rPr lang="en-US" sz="1000" dirty="0">
                  <a:solidFill>
                    <a:srgbClr val="666666"/>
                  </a:solidFill>
                  <a:cs typeface="Arial" panose="020B0604020202020204" pitchFamily="34" charset="0"/>
                </a:rPr>
                <a:t>College of Public Health </a:t>
              </a:r>
              <a:r>
                <a:rPr lang="en-US" sz="1000" dirty="0" smtClean="0">
                  <a:solidFill>
                    <a:srgbClr val="666666"/>
                  </a:solidFill>
                  <a:cs typeface="Arial" panose="020B0604020202020204" pitchFamily="34" charset="0"/>
                </a:rPr>
                <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104 </a:t>
              </a:r>
              <a:r>
                <a:rPr lang="en-US" sz="1000" dirty="0">
                  <a:solidFill>
                    <a:srgbClr val="666666"/>
                  </a:solidFill>
                  <a:cs typeface="Arial" panose="020B0604020202020204" pitchFamily="34" charset="0"/>
                </a:rPr>
                <a:t>Lamb Hall | Box </a:t>
              </a:r>
              <a:r>
                <a:rPr lang="en-US" sz="1000" dirty="0" smtClean="0">
                  <a:solidFill>
                    <a:srgbClr val="666666"/>
                  </a:solidFill>
                  <a:cs typeface="Arial" panose="020B0604020202020204" pitchFamily="34" charset="0"/>
                </a:rPr>
                <a:t>70623</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Johnson </a:t>
              </a:r>
              <a:r>
                <a:rPr lang="en-US" sz="1000" dirty="0">
                  <a:solidFill>
                    <a:srgbClr val="666666"/>
                  </a:solidFill>
                  <a:cs typeface="Arial" panose="020B0604020202020204" pitchFamily="34" charset="0"/>
                </a:rPr>
                <a:t>City, TN 37614 </a:t>
              </a:r>
            </a:p>
          </p:txBody>
        </p:sp>
        <p:grpSp>
          <p:nvGrpSpPr>
            <p:cNvPr id="79" name="Group 78"/>
            <p:cNvGrpSpPr/>
            <p:nvPr/>
          </p:nvGrpSpPr>
          <p:grpSpPr>
            <a:xfrm>
              <a:off x="4076700" y="7864556"/>
              <a:ext cx="3700649" cy="303157"/>
              <a:chOff x="4076700" y="7864556"/>
              <a:chExt cx="3700649" cy="303157"/>
            </a:xfrm>
          </p:grpSpPr>
          <p:sp>
            <p:nvSpPr>
              <p:cNvPr id="80" name="Rectangle 79"/>
              <p:cNvSpPr/>
              <p:nvPr/>
            </p:nvSpPr>
            <p:spPr>
              <a:xfrm>
                <a:off x="4079113" y="787156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entagon 80"/>
              <p:cNvSpPr/>
              <p:nvPr/>
            </p:nvSpPr>
            <p:spPr>
              <a:xfrm>
                <a:off x="4076700" y="787178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399736" y="7864556"/>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ounded Rectangular Callout 82"/>
              <p:cNvSpPr/>
              <p:nvPr/>
            </p:nvSpPr>
            <p:spPr>
              <a:xfrm>
                <a:off x="4128122" y="7928007"/>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83"/>
          <p:cNvGrpSpPr/>
          <p:nvPr/>
        </p:nvGrpSpPr>
        <p:grpSpPr>
          <a:xfrm>
            <a:off x="240289" y="6903090"/>
            <a:ext cx="7517181" cy="1061536"/>
            <a:chOff x="240289" y="6875523"/>
            <a:chExt cx="7517181" cy="1061536"/>
          </a:xfrm>
        </p:grpSpPr>
        <p:sp>
          <p:nvSpPr>
            <p:cNvPr id="85" name="Rectangle 84"/>
            <p:cNvSpPr/>
            <p:nvPr/>
          </p:nvSpPr>
          <p:spPr>
            <a:xfrm>
              <a:off x="242702" y="6882528"/>
              <a:ext cx="7514768"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563325" y="687552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Specific Activities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7" name="Pentagon 86"/>
            <p:cNvSpPr/>
            <p:nvPr/>
          </p:nvSpPr>
          <p:spPr>
            <a:xfrm>
              <a:off x="240289" y="6882754"/>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51583" y="7229173"/>
              <a:ext cx="7505887" cy="707886"/>
            </a:xfrm>
            <a:prstGeom prst="rect">
              <a:avLst/>
            </a:prstGeom>
          </p:spPr>
          <p:txBody>
            <a:bodyPr wrap="square" numCol="1">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Public Health Training/Continuing Education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Needs Assessment and Collaborative Development</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Practice, Faculty, Student Collaboration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Student Field </a:t>
              </a:r>
              <a:r>
                <a:rPr lang="en-US" sz="1000" dirty="0" smtClean="0">
                  <a:solidFill>
                    <a:srgbClr val="666666"/>
                  </a:solidFill>
                  <a:cs typeface="Arial" panose="020B0604020202020204" pitchFamily="34" charset="0"/>
                </a:rPr>
                <a:t>Placements</a:t>
              </a:r>
              <a:endParaRPr lang="en-US" sz="1000" dirty="0">
                <a:solidFill>
                  <a:srgbClr val="666666"/>
                </a:solidFill>
                <a:cs typeface="Arial" panose="020B0604020202020204" pitchFamily="34" charset="0"/>
              </a:endParaRPr>
            </a:p>
          </p:txBody>
        </p:sp>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6949279"/>
              <a:ext cx="192614" cy="192614"/>
            </a:xfrm>
            <a:prstGeom prst="rect">
              <a:avLst/>
            </a:prstGeom>
          </p:spPr>
        </p:pic>
      </p:grpSp>
      <p:grpSp>
        <p:nvGrpSpPr>
          <p:cNvPr id="90" name="Group 89"/>
          <p:cNvGrpSpPr/>
          <p:nvPr/>
        </p:nvGrpSpPr>
        <p:grpSpPr>
          <a:xfrm>
            <a:off x="227429" y="4293425"/>
            <a:ext cx="7544969" cy="1444073"/>
            <a:chOff x="227429" y="4074832"/>
            <a:chExt cx="7544969" cy="1444073"/>
          </a:xfrm>
        </p:grpSpPr>
        <p:sp>
          <p:nvSpPr>
            <p:cNvPr id="91" name="Rectangle 90"/>
            <p:cNvSpPr/>
            <p:nvPr/>
          </p:nvSpPr>
          <p:spPr>
            <a:xfrm>
              <a:off x="240289" y="4081837"/>
              <a:ext cx="7532109"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572944" y="4074832"/>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93" name="Group 92"/>
            <p:cNvGrpSpPr/>
            <p:nvPr/>
          </p:nvGrpSpPr>
          <p:grpSpPr>
            <a:xfrm>
              <a:off x="237877" y="4082063"/>
              <a:ext cx="336274" cy="295925"/>
              <a:chOff x="-4730414" y="2329005"/>
              <a:chExt cx="549441" cy="483514"/>
            </a:xfrm>
          </p:grpSpPr>
          <p:sp>
            <p:nvSpPr>
              <p:cNvPr id="104" name="Pentagon 103"/>
              <p:cNvSpPr/>
              <p:nvPr/>
            </p:nvSpPr>
            <p:spPr>
              <a:xfrm>
                <a:off x="-4730414" y="2329005"/>
                <a:ext cx="549441" cy="483514"/>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51"/>
              <p:cNvSpPr>
                <a:spLocks noEditPoints="1"/>
              </p:cNvSpPr>
              <p:nvPr/>
            </p:nvSpPr>
            <p:spPr bwMode="auto">
              <a:xfrm>
                <a:off x="-4601862" y="2391876"/>
                <a:ext cx="254236" cy="357772"/>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4" name="Group 93"/>
            <p:cNvGrpSpPr/>
            <p:nvPr/>
          </p:nvGrpSpPr>
          <p:grpSpPr>
            <a:xfrm>
              <a:off x="227429" y="4400650"/>
              <a:ext cx="3696373" cy="1118255"/>
              <a:chOff x="227429" y="4400650"/>
              <a:chExt cx="3696373" cy="1118255"/>
            </a:xfrm>
          </p:grpSpPr>
          <p:sp>
            <p:nvSpPr>
              <p:cNvPr id="98" name="Rectangle 97"/>
              <p:cNvSpPr/>
              <p:nvPr/>
            </p:nvSpPr>
            <p:spPr>
              <a:xfrm>
                <a:off x="227429" y="4400650"/>
                <a:ext cx="3696373" cy="1118255"/>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a:t>
                </a:r>
                <a:r>
                  <a:rPr lang="en-US" sz="1000" dirty="0" err="1">
                    <a:solidFill>
                      <a:srgbClr val="666666"/>
                    </a:solidFill>
                    <a:cs typeface="Arial" panose="020B0604020202020204" pitchFamily="34" charset="0"/>
                  </a:rPr>
                  <a:t>Interprofessional</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Collaboration</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Academic-Practice Partnerships</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Appalachian Health Outcomes</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endParaRPr lang="en-US" sz="1000" dirty="0">
                  <a:solidFill>
                    <a:srgbClr val="666666"/>
                  </a:solidFill>
                  <a:cs typeface="Arial" panose="020B0604020202020204" pitchFamily="34" charset="0"/>
                </a:endParaRPr>
              </a:p>
            </p:txBody>
          </p:sp>
          <p:pic>
            <p:nvPicPr>
              <p:cNvPr id="99" name="Picture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684" y="4967028"/>
                <a:ext cx="153785" cy="228600"/>
              </a:xfrm>
              <a:prstGeom prst="rect">
                <a:avLst/>
              </a:prstGeom>
            </p:spPr>
          </p:pic>
          <p:grpSp>
            <p:nvGrpSpPr>
              <p:cNvPr id="100" name="Group 99"/>
              <p:cNvGrpSpPr/>
              <p:nvPr/>
            </p:nvGrpSpPr>
            <p:grpSpPr>
              <a:xfrm>
                <a:off x="316555" y="4491354"/>
                <a:ext cx="197397" cy="191696"/>
                <a:chOff x="6819900" y="3689350"/>
                <a:chExt cx="439738" cy="427038"/>
              </a:xfrm>
            </p:grpSpPr>
            <p:sp>
              <p:nvSpPr>
                <p:cNvPr id="102" name="Freeform 5"/>
                <p:cNvSpPr>
                  <a:spLocks noEditPoints="1"/>
                </p:cNvSpPr>
                <p:nvPr/>
              </p:nvSpPr>
              <p:spPr bwMode="auto">
                <a:xfrm>
                  <a:off x="6997700" y="3789363"/>
                  <a:ext cx="261938" cy="327025"/>
                </a:xfrm>
                <a:custGeom>
                  <a:avLst/>
                  <a:gdLst>
                    <a:gd name="T0" fmla="*/ 290 w 433"/>
                    <a:gd name="T1" fmla="*/ 374 h 542"/>
                    <a:gd name="T2" fmla="*/ 142 w 433"/>
                    <a:gd name="T3" fmla="*/ 374 h 542"/>
                    <a:gd name="T4" fmla="*/ 103 w 433"/>
                    <a:gd name="T5" fmla="*/ 383 h 542"/>
                    <a:gd name="T6" fmla="*/ 39 w 433"/>
                    <a:gd name="T7" fmla="*/ 483 h 542"/>
                    <a:gd name="T8" fmla="*/ 39 w 433"/>
                    <a:gd name="T9" fmla="*/ 500 h 542"/>
                    <a:gd name="T10" fmla="*/ 394 w 433"/>
                    <a:gd name="T11" fmla="*/ 500 h 542"/>
                    <a:gd name="T12" fmla="*/ 394 w 433"/>
                    <a:gd name="T13" fmla="*/ 483 h 542"/>
                    <a:gd name="T14" fmla="*/ 348 w 433"/>
                    <a:gd name="T15" fmla="*/ 393 h 542"/>
                    <a:gd name="T16" fmla="*/ 330 w 433"/>
                    <a:gd name="T17" fmla="*/ 383 h 542"/>
                    <a:gd name="T18" fmla="*/ 311 w 433"/>
                    <a:gd name="T19" fmla="*/ 376 h 542"/>
                    <a:gd name="T20" fmla="*/ 290 w 433"/>
                    <a:gd name="T21" fmla="*/ 374 h 542"/>
                    <a:gd name="T22" fmla="*/ 303 w 433"/>
                    <a:gd name="T23" fmla="*/ 333 h 542"/>
                    <a:gd name="T24" fmla="*/ 303 w 433"/>
                    <a:gd name="T25" fmla="*/ 333 h 542"/>
                    <a:gd name="T26" fmla="*/ 318 w 433"/>
                    <a:gd name="T27" fmla="*/ 336 h 542"/>
                    <a:gd name="T28" fmla="*/ 345 w 433"/>
                    <a:gd name="T29" fmla="*/ 344 h 542"/>
                    <a:gd name="T30" fmla="*/ 433 w 433"/>
                    <a:gd name="T31" fmla="*/ 483 h 542"/>
                    <a:gd name="T32" fmla="*/ 433 w 433"/>
                    <a:gd name="T33" fmla="*/ 521 h 542"/>
                    <a:gd name="T34" fmla="*/ 414 w 433"/>
                    <a:gd name="T35" fmla="*/ 542 h 542"/>
                    <a:gd name="T36" fmla="*/ 413 w 433"/>
                    <a:gd name="T37" fmla="*/ 542 h 542"/>
                    <a:gd name="T38" fmla="*/ 19 w 433"/>
                    <a:gd name="T39" fmla="*/ 542 h 542"/>
                    <a:gd name="T40" fmla="*/ 0 w 433"/>
                    <a:gd name="T41" fmla="*/ 521 h 542"/>
                    <a:gd name="T42" fmla="*/ 0 w 433"/>
                    <a:gd name="T43" fmla="*/ 521 h 542"/>
                    <a:gd name="T44" fmla="*/ 0 w 433"/>
                    <a:gd name="T45" fmla="*/ 483 h 542"/>
                    <a:gd name="T46" fmla="*/ 88 w 433"/>
                    <a:gd name="T47" fmla="*/ 344 h 542"/>
                    <a:gd name="T48" fmla="*/ 130 w 433"/>
                    <a:gd name="T49" fmla="*/ 333 h 542"/>
                    <a:gd name="T50" fmla="*/ 46 w 433"/>
                    <a:gd name="T51" fmla="*/ 179 h 542"/>
                    <a:gd name="T52" fmla="*/ 216 w 433"/>
                    <a:gd name="T53" fmla="*/ 0 h 542"/>
                    <a:gd name="T54" fmla="*/ 387 w 433"/>
                    <a:gd name="T55" fmla="*/ 179 h 542"/>
                    <a:gd name="T56" fmla="*/ 303 w 433"/>
                    <a:gd name="T57" fmla="*/ 333 h 542"/>
                    <a:gd name="T58" fmla="*/ 216 w 433"/>
                    <a:gd name="T59" fmla="*/ 42 h 542"/>
                    <a:gd name="T60" fmla="*/ 216 w 433"/>
                    <a:gd name="T61" fmla="*/ 42 h 542"/>
                    <a:gd name="T62" fmla="*/ 96 w 433"/>
                    <a:gd name="T63" fmla="*/ 127 h 542"/>
                    <a:gd name="T64" fmla="*/ 86 w 433"/>
                    <a:gd name="T65" fmla="*/ 179 h 542"/>
                    <a:gd name="T66" fmla="*/ 166 w 433"/>
                    <a:gd name="T67" fmla="*/ 306 h 542"/>
                    <a:gd name="T68" fmla="*/ 267 w 433"/>
                    <a:gd name="T69" fmla="*/ 306 h 542"/>
                    <a:gd name="T70" fmla="*/ 347 w 433"/>
                    <a:gd name="T71" fmla="*/ 179 h 542"/>
                    <a:gd name="T72" fmla="*/ 216 w 433"/>
                    <a:gd name="T73" fmla="*/ 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542">
                      <a:moveTo>
                        <a:pt x="290" y="374"/>
                      </a:moveTo>
                      <a:cubicBezTo>
                        <a:pt x="142" y="374"/>
                        <a:pt x="142" y="374"/>
                        <a:pt x="142" y="374"/>
                      </a:cubicBezTo>
                      <a:cubicBezTo>
                        <a:pt x="129" y="374"/>
                        <a:pt x="115" y="377"/>
                        <a:pt x="103" y="383"/>
                      </a:cubicBezTo>
                      <a:cubicBezTo>
                        <a:pt x="65" y="399"/>
                        <a:pt x="39" y="439"/>
                        <a:pt x="39" y="483"/>
                      </a:cubicBezTo>
                      <a:cubicBezTo>
                        <a:pt x="39" y="500"/>
                        <a:pt x="39" y="500"/>
                        <a:pt x="39" y="500"/>
                      </a:cubicBezTo>
                      <a:cubicBezTo>
                        <a:pt x="394" y="500"/>
                        <a:pt x="394" y="500"/>
                        <a:pt x="394" y="500"/>
                      </a:cubicBezTo>
                      <a:cubicBezTo>
                        <a:pt x="394" y="483"/>
                        <a:pt x="394" y="483"/>
                        <a:pt x="394" y="483"/>
                      </a:cubicBezTo>
                      <a:cubicBezTo>
                        <a:pt x="394" y="447"/>
                        <a:pt x="376" y="413"/>
                        <a:pt x="348" y="393"/>
                      </a:cubicBezTo>
                      <a:cubicBezTo>
                        <a:pt x="342" y="389"/>
                        <a:pt x="336" y="385"/>
                        <a:pt x="330" y="383"/>
                      </a:cubicBezTo>
                      <a:cubicBezTo>
                        <a:pt x="324" y="380"/>
                        <a:pt x="317" y="378"/>
                        <a:pt x="311" y="376"/>
                      </a:cubicBezTo>
                      <a:cubicBezTo>
                        <a:pt x="304" y="375"/>
                        <a:pt x="297" y="374"/>
                        <a:pt x="290" y="374"/>
                      </a:cubicBezTo>
                      <a:close/>
                      <a:moveTo>
                        <a:pt x="303" y="333"/>
                      </a:moveTo>
                      <a:cubicBezTo>
                        <a:pt x="303" y="333"/>
                        <a:pt x="303" y="333"/>
                        <a:pt x="303" y="333"/>
                      </a:cubicBezTo>
                      <a:cubicBezTo>
                        <a:pt x="308" y="334"/>
                        <a:pt x="313" y="335"/>
                        <a:pt x="318" y="336"/>
                      </a:cubicBezTo>
                      <a:cubicBezTo>
                        <a:pt x="327" y="337"/>
                        <a:pt x="336" y="340"/>
                        <a:pt x="345" y="344"/>
                      </a:cubicBezTo>
                      <a:cubicBezTo>
                        <a:pt x="398" y="367"/>
                        <a:pt x="433" y="423"/>
                        <a:pt x="433" y="483"/>
                      </a:cubicBezTo>
                      <a:cubicBezTo>
                        <a:pt x="433" y="521"/>
                        <a:pt x="433" y="521"/>
                        <a:pt x="433" y="521"/>
                      </a:cubicBezTo>
                      <a:cubicBezTo>
                        <a:pt x="433" y="533"/>
                        <a:pt x="424" y="542"/>
                        <a:pt x="414" y="542"/>
                      </a:cubicBezTo>
                      <a:cubicBezTo>
                        <a:pt x="413" y="542"/>
                        <a:pt x="413" y="542"/>
                        <a:pt x="413" y="542"/>
                      </a:cubicBezTo>
                      <a:cubicBezTo>
                        <a:pt x="19" y="542"/>
                        <a:pt x="19" y="542"/>
                        <a:pt x="19" y="542"/>
                      </a:cubicBezTo>
                      <a:cubicBezTo>
                        <a:pt x="9" y="542"/>
                        <a:pt x="0" y="533"/>
                        <a:pt x="0" y="521"/>
                      </a:cubicBezTo>
                      <a:cubicBezTo>
                        <a:pt x="0" y="521"/>
                        <a:pt x="0" y="521"/>
                        <a:pt x="0" y="521"/>
                      </a:cubicBezTo>
                      <a:cubicBezTo>
                        <a:pt x="0" y="483"/>
                        <a:pt x="0" y="483"/>
                        <a:pt x="0" y="483"/>
                      </a:cubicBezTo>
                      <a:cubicBezTo>
                        <a:pt x="0" y="423"/>
                        <a:pt x="35" y="367"/>
                        <a:pt x="88" y="344"/>
                      </a:cubicBezTo>
                      <a:cubicBezTo>
                        <a:pt x="101" y="338"/>
                        <a:pt x="116" y="335"/>
                        <a:pt x="130" y="333"/>
                      </a:cubicBezTo>
                      <a:cubicBezTo>
                        <a:pt x="79" y="302"/>
                        <a:pt x="46" y="242"/>
                        <a:pt x="46" y="179"/>
                      </a:cubicBezTo>
                      <a:cubicBezTo>
                        <a:pt x="46" y="81"/>
                        <a:pt x="124" y="0"/>
                        <a:pt x="216" y="0"/>
                      </a:cubicBezTo>
                      <a:cubicBezTo>
                        <a:pt x="310" y="0"/>
                        <a:pt x="387" y="82"/>
                        <a:pt x="387" y="179"/>
                      </a:cubicBezTo>
                      <a:cubicBezTo>
                        <a:pt x="387" y="242"/>
                        <a:pt x="355" y="301"/>
                        <a:pt x="303" y="333"/>
                      </a:cubicBezTo>
                      <a:close/>
                      <a:moveTo>
                        <a:pt x="216" y="42"/>
                      </a:moveTo>
                      <a:cubicBezTo>
                        <a:pt x="216" y="42"/>
                        <a:pt x="216" y="42"/>
                        <a:pt x="216" y="42"/>
                      </a:cubicBezTo>
                      <a:cubicBezTo>
                        <a:pt x="164" y="42"/>
                        <a:pt x="116" y="76"/>
                        <a:pt x="96" y="127"/>
                      </a:cubicBezTo>
                      <a:cubicBezTo>
                        <a:pt x="89" y="143"/>
                        <a:pt x="86" y="161"/>
                        <a:pt x="86" y="179"/>
                      </a:cubicBezTo>
                      <a:cubicBezTo>
                        <a:pt x="86" y="234"/>
                        <a:pt x="118" y="284"/>
                        <a:pt x="166" y="306"/>
                      </a:cubicBezTo>
                      <a:cubicBezTo>
                        <a:pt x="198" y="320"/>
                        <a:pt x="235" y="320"/>
                        <a:pt x="267" y="306"/>
                      </a:cubicBezTo>
                      <a:cubicBezTo>
                        <a:pt x="315" y="284"/>
                        <a:pt x="347" y="234"/>
                        <a:pt x="347" y="179"/>
                      </a:cubicBezTo>
                      <a:cubicBezTo>
                        <a:pt x="347" y="104"/>
                        <a:pt x="289" y="42"/>
                        <a:pt x="216" y="42"/>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7"/>
                <p:cNvSpPr>
                  <a:spLocks/>
                </p:cNvSpPr>
                <p:nvPr/>
              </p:nvSpPr>
              <p:spPr bwMode="auto">
                <a:xfrm>
                  <a:off x="6819900" y="3689350"/>
                  <a:ext cx="323850" cy="384175"/>
                </a:xfrm>
                <a:custGeom>
                  <a:avLst/>
                  <a:gdLst>
                    <a:gd name="T0" fmla="*/ 377 w 539"/>
                    <a:gd name="T1" fmla="*/ 393 h 639"/>
                    <a:gd name="T2" fmla="*/ 377 w 539"/>
                    <a:gd name="T3" fmla="*/ 393 h 639"/>
                    <a:gd name="T4" fmla="*/ 396 w 539"/>
                    <a:gd name="T5" fmla="*/ 395 h 639"/>
                    <a:gd name="T6" fmla="*/ 429 w 539"/>
                    <a:gd name="T7" fmla="*/ 405 h 639"/>
                    <a:gd name="T8" fmla="*/ 539 w 539"/>
                    <a:gd name="T9" fmla="*/ 569 h 639"/>
                    <a:gd name="T10" fmla="*/ 539 w 539"/>
                    <a:gd name="T11" fmla="*/ 614 h 639"/>
                    <a:gd name="T12" fmla="*/ 514 w 539"/>
                    <a:gd name="T13" fmla="*/ 639 h 639"/>
                    <a:gd name="T14" fmla="*/ 513 w 539"/>
                    <a:gd name="T15" fmla="*/ 639 h 639"/>
                    <a:gd name="T16" fmla="*/ 25 w 539"/>
                    <a:gd name="T17" fmla="*/ 639 h 639"/>
                    <a:gd name="T18" fmla="*/ 0 w 539"/>
                    <a:gd name="T19" fmla="*/ 614 h 639"/>
                    <a:gd name="T20" fmla="*/ 0 w 539"/>
                    <a:gd name="T21" fmla="*/ 614 h 639"/>
                    <a:gd name="T22" fmla="*/ 0 w 539"/>
                    <a:gd name="T23" fmla="*/ 569 h 639"/>
                    <a:gd name="T24" fmla="*/ 110 w 539"/>
                    <a:gd name="T25" fmla="*/ 406 h 639"/>
                    <a:gd name="T26" fmla="*/ 162 w 539"/>
                    <a:gd name="T27" fmla="*/ 393 h 639"/>
                    <a:gd name="T28" fmla="*/ 58 w 539"/>
                    <a:gd name="T29" fmla="*/ 211 h 639"/>
                    <a:gd name="T30" fmla="*/ 269 w 539"/>
                    <a:gd name="T31" fmla="*/ 0 h 639"/>
                    <a:gd name="T32" fmla="*/ 481 w 539"/>
                    <a:gd name="T33" fmla="*/ 211 h 639"/>
                    <a:gd name="T34" fmla="*/ 377 w 539"/>
                    <a:gd name="T35" fmla="*/ 39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9" h="639">
                      <a:moveTo>
                        <a:pt x="377" y="393"/>
                      </a:moveTo>
                      <a:cubicBezTo>
                        <a:pt x="377" y="393"/>
                        <a:pt x="377" y="393"/>
                        <a:pt x="377" y="393"/>
                      </a:cubicBezTo>
                      <a:cubicBezTo>
                        <a:pt x="383" y="393"/>
                        <a:pt x="390" y="394"/>
                        <a:pt x="396" y="395"/>
                      </a:cubicBezTo>
                      <a:cubicBezTo>
                        <a:pt x="407" y="398"/>
                        <a:pt x="418" y="401"/>
                        <a:pt x="429" y="405"/>
                      </a:cubicBezTo>
                      <a:cubicBezTo>
                        <a:pt x="495" y="433"/>
                        <a:pt x="539" y="498"/>
                        <a:pt x="539" y="569"/>
                      </a:cubicBezTo>
                      <a:cubicBezTo>
                        <a:pt x="539" y="614"/>
                        <a:pt x="539" y="614"/>
                        <a:pt x="539" y="614"/>
                      </a:cubicBezTo>
                      <a:cubicBezTo>
                        <a:pt x="539" y="628"/>
                        <a:pt x="528" y="639"/>
                        <a:pt x="514" y="639"/>
                      </a:cubicBezTo>
                      <a:cubicBezTo>
                        <a:pt x="513" y="639"/>
                        <a:pt x="513" y="639"/>
                        <a:pt x="513" y="639"/>
                      </a:cubicBezTo>
                      <a:cubicBezTo>
                        <a:pt x="25" y="639"/>
                        <a:pt x="25" y="639"/>
                        <a:pt x="25" y="639"/>
                      </a:cubicBezTo>
                      <a:cubicBezTo>
                        <a:pt x="11" y="639"/>
                        <a:pt x="0" y="628"/>
                        <a:pt x="0" y="614"/>
                      </a:cubicBezTo>
                      <a:cubicBezTo>
                        <a:pt x="0" y="614"/>
                        <a:pt x="0" y="614"/>
                        <a:pt x="0" y="614"/>
                      </a:cubicBezTo>
                      <a:cubicBezTo>
                        <a:pt x="0" y="569"/>
                        <a:pt x="0" y="569"/>
                        <a:pt x="0" y="569"/>
                      </a:cubicBezTo>
                      <a:cubicBezTo>
                        <a:pt x="0" y="498"/>
                        <a:pt x="44" y="433"/>
                        <a:pt x="110" y="406"/>
                      </a:cubicBezTo>
                      <a:cubicBezTo>
                        <a:pt x="126" y="399"/>
                        <a:pt x="144" y="394"/>
                        <a:pt x="162" y="393"/>
                      </a:cubicBezTo>
                      <a:cubicBezTo>
                        <a:pt x="98" y="355"/>
                        <a:pt x="58" y="285"/>
                        <a:pt x="58" y="211"/>
                      </a:cubicBezTo>
                      <a:cubicBezTo>
                        <a:pt x="58" y="94"/>
                        <a:pt x="154" y="0"/>
                        <a:pt x="269" y="0"/>
                      </a:cubicBezTo>
                      <a:cubicBezTo>
                        <a:pt x="386" y="0"/>
                        <a:pt x="481" y="96"/>
                        <a:pt x="481" y="211"/>
                      </a:cubicBezTo>
                      <a:cubicBezTo>
                        <a:pt x="481" y="285"/>
                        <a:pt x="441" y="355"/>
                        <a:pt x="377" y="39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01" name="Freeform 11"/>
              <p:cNvSpPr>
                <a:spLocks noEditPoints="1"/>
              </p:cNvSpPr>
              <p:nvPr/>
            </p:nvSpPr>
            <p:spPr bwMode="auto">
              <a:xfrm>
                <a:off x="278347" y="4744191"/>
                <a:ext cx="232458" cy="178679"/>
              </a:xfrm>
              <a:custGeom>
                <a:avLst/>
                <a:gdLst>
                  <a:gd name="T0" fmla="*/ 229 w 847"/>
                  <a:gd name="T1" fmla="*/ 458 h 658"/>
                  <a:gd name="T2" fmla="*/ 173 w 847"/>
                  <a:gd name="T3" fmla="*/ 389 h 658"/>
                  <a:gd name="T4" fmla="*/ 192 w 847"/>
                  <a:gd name="T5" fmla="*/ 331 h 658"/>
                  <a:gd name="T6" fmla="*/ 86 w 847"/>
                  <a:gd name="T7" fmla="*/ 222 h 658"/>
                  <a:gd name="T8" fmla="*/ 120 w 847"/>
                  <a:gd name="T9" fmla="*/ 327 h 658"/>
                  <a:gd name="T10" fmla="*/ 136 w 847"/>
                  <a:gd name="T11" fmla="*/ 410 h 658"/>
                  <a:gd name="T12" fmla="*/ 109 w 847"/>
                  <a:gd name="T13" fmla="*/ 426 h 658"/>
                  <a:gd name="T14" fmla="*/ 86 w 847"/>
                  <a:gd name="T15" fmla="*/ 432 h 658"/>
                  <a:gd name="T16" fmla="*/ 54 w 847"/>
                  <a:gd name="T17" fmla="*/ 432 h 658"/>
                  <a:gd name="T18" fmla="*/ 31 w 847"/>
                  <a:gd name="T19" fmla="*/ 426 h 658"/>
                  <a:gd name="T20" fmla="*/ 4 w 847"/>
                  <a:gd name="T21" fmla="*/ 410 h 658"/>
                  <a:gd name="T22" fmla="*/ 20 w 847"/>
                  <a:gd name="T23" fmla="*/ 327 h 658"/>
                  <a:gd name="T24" fmla="*/ 54 w 847"/>
                  <a:gd name="T25" fmla="*/ 209 h 658"/>
                  <a:gd name="T26" fmla="*/ 60 w 847"/>
                  <a:gd name="T27" fmla="*/ 163 h 658"/>
                  <a:gd name="T28" fmla="*/ 433 w 847"/>
                  <a:gd name="T29" fmla="*/ 2 h 658"/>
                  <a:gd name="T30" fmla="*/ 454 w 847"/>
                  <a:gd name="T31" fmla="*/ 2 h 658"/>
                  <a:gd name="T32" fmla="*/ 828 w 847"/>
                  <a:gd name="T33" fmla="*/ 163 h 658"/>
                  <a:gd name="T34" fmla="*/ 827 w 847"/>
                  <a:gd name="T35" fmla="*/ 212 h 658"/>
                  <a:gd name="T36" fmla="*/ 696 w 847"/>
                  <a:gd name="T37" fmla="*/ 331 h 658"/>
                  <a:gd name="T38" fmla="*/ 715 w 847"/>
                  <a:gd name="T39" fmla="*/ 389 h 658"/>
                  <a:gd name="T40" fmla="*/ 659 w 847"/>
                  <a:gd name="T41" fmla="*/ 458 h 658"/>
                  <a:gd name="T42" fmla="*/ 332 w 847"/>
                  <a:gd name="T43" fmla="*/ 602 h 658"/>
                  <a:gd name="T44" fmla="*/ 57 w 847"/>
                  <a:gd name="T45" fmla="*/ 314 h 658"/>
                  <a:gd name="T46" fmla="*/ 52 w 847"/>
                  <a:gd name="T47" fmla="*/ 327 h 658"/>
                  <a:gd name="T48" fmla="*/ 70 w 847"/>
                  <a:gd name="T49" fmla="*/ 345 h 658"/>
                  <a:gd name="T50" fmla="*/ 70 w 847"/>
                  <a:gd name="T51" fmla="*/ 345 h 658"/>
                  <a:gd name="T52" fmla="*/ 88 w 847"/>
                  <a:gd name="T53" fmla="*/ 327 h 658"/>
                  <a:gd name="T54" fmla="*/ 83 w 847"/>
                  <a:gd name="T55" fmla="*/ 314 h 658"/>
                  <a:gd name="T56" fmla="*/ 444 w 847"/>
                  <a:gd name="T57" fmla="*/ 55 h 658"/>
                  <a:gd name="T58" fmla="*/ 140 w 847"/>
                  <a:gd name="T59" fmla="*/ 186 h 658"/>
                  <a:gd name="T60" fmla="*/ 215 w 847"/>
                  <a:gd name="T61" fmla="*/ 203 h 658"/>
                  <a:gd name="T62" fmla="*/ 598 w 847"/>
                  <a:gd name="T63" fmla="*/ 153 h 658"/>
                  <a:gd name="T64" fmla="*/ 672 w 847"/>
                  <a:gd name="T65" fmla="*/ 215 h 658"/>
                  <a:gd name="T66" fmla="*/ 444 w 847"/>
                  <a:gd name="T67" fmla="*/ 55 h 658"/>
                  <a:gd name="T68" fmla="*/ 297 w 847"/>
                  <a:gd name="T69" fmla="*/ 184 h 658"/>
                  <a:gd name="T70" fmla="*/ 247 w 847"/>
                  <a:gd name="T71" fmla="*/ 284 h 658"/>
                  <a:gd name="T72" fmla="*/ 605 w 847"/>
                  <a:gd name="T73" fmla="*/ 275 h 658"/>
                  <a:gd name="T74" fmla="*/ 641 w 847"/>
                  <a:gd name="T75" fmla="*/ 203 h 658"/>
                  <a:gd name="T76" fmla="*/ 297 w 847"/>
                  <a:gd name="T77" fmla="*/ 184 h 658"/>
                  <a:gd name="T78" fmla="*/ 293 w 847"/>
                  <a:gd name="T79" fmla="*/ 326 h 658"/>
                  <a:gd name="T80" fmla="*/ 224 w 847"/>
                  <a:gd name="T81" fmla="*/ 426 h 658"/>
                  <a:gd name="T82" fmla="*/ 229 w 847"/>
                  <a:gd name="T83" fmla="*/ 425 h 658"/>
                  <a:gd name="T84" fmla="*/ 254 w 847"/>
                  <a:gd name="T85" fmla="*/ 433 h 658"/>
                  <a:gd name="T86" fmla="*/ 536 w 847"/>
                  <a:gd name="T87" fmla="*/ 577 h 658"/>
                  <a:gd name="T88" fmla="*/ 653 w 847"/>
                  <a:gd name="T89" fmla="*/ 422 h 658"/>
                  <a:gd name="T90" fmla="*/ 661 w 847"/>
                  <a:gd name="T91" fmla="*/ 426 h 658"/>
                  <a:gd name="T92" fmla="*/ 683 w 847"/>
                  <a:gd name="T93" fmla="*/ 389 h 658"/>
                  <a:gd name="T94" fmla="*/ 293 w 847"/>
                  <a:gd name="T95" fmla="*/ 32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7" h="658">
                    <a:moveTo>
                      <a:pt x="332" y="602"/>
                    </a:moveTo>
                    <a:cubicBezTo>
                      <a:pt x="285" y="565"/>
                      <a:pt x="248" y="514"/>
                      <a:pt x="229" y="458"/>
                    </a:cubicBezTo>
                    <a:cubicBezTo>
                      <a:pt x="227" y="458"/>
                      <a:pt x="226" y="458"/>
                      <a:pt x="224" y="458"/>
                    </a:cubicBezTo>
                    <a:cubicBezTo>
                      <a:pt x="189" y="458"/>
                      <a:pt x="173" y="418"/>
                      <a:pt x="173" y="389"/>
                    </a:cubicBezTo>
                    <a:cubicBezTo>
                      <a:pt x="173" y="370"/>
                      <a:pt x="179" y="349"/>
                      <a:pt x="192" y="335"/>
                    </a:cubicBezTo>
                    <a:cubicBezTo>
                      <a:pt x="192" y="334"/>
                      <a:pt x="192" y="333"/>
                      <a:pt x="192" y="331"/>
                    </a:cubicBezTo>
                    <a:cubicBezTo>
                      <a:pt x="191" y="262"/>
                      <a:pt x="191" y="262"/>
                      <a:pt x="191" y="262"/>
                    </a:cubicBezTo>
                    <a:cubicBezTo>
                      <a:pt x="86" y="222"/>
                      <a:pt x="86" y="222"/>
                      <a:pt x="86" y="222"/>
                    </a:cubicBezTo>
                    <a:cubicBezTo>
                      <a:pt x="86" y="280"/>
                      <a:pt x="86" y="280"/>
                      <a:pt x="86" y="280"/>
                    </a:cubicBezTo>
                    <a:cubicBezTo>
                      <a:pt x="106" y="286"/>
                      <a:pt x="120" y="306"/>
                      <a:pt x="120" y="327"/>
                    </a:cubicBezTo>
                    <a:cubicBezTo>
                      <a:pt x="120" y="340"/>
                      <a:pt x="115" y="351"/>
                      <a:pt x="107" y="360"/>
                    </a:cubicBezTo>
                    <a:cubicBezTo>
                      <a:pt x="136" y="410"/>
                      <a:pt x="136" y="410"/>
                      <a:pt x="136" y="410"/>
                    </a:cubicBezTo>
                    <a:cubicBezTo>
                      <a:pt x="141" y="418"/>
                      <a:pt x="138" y="427"/>
                      <a:pt x="131" y="432"/>
                    </a:cubicBezTo>
                    <a:cubicBezTo>
                      <a:pt x="123" y="436"/>
                      <a:pt x="113" y="433"/>
                      <a:pt x="109" y="426"/>
                    </a:cubicBezTo>
                    <a:cubicBezTo>
                      <a:pt x="86" y="386"/>
                      <a:pt x="86" y="386"/>
                      <a:pt x="86" y="386"/>
                    </a:cubicBezTo>
                    <a:cubicBezTo>
                      <a:pt x="86" y="432"/>
                      <a:pt x="86" y="432"/>
                      <a:pt x="86" y="432"/>
                    </a:cubicBezTo>
                    <a:cubicBezTo>
                      <a:pt x="86" y="441"/>
                      <a:pt x="79" y="448"/>
                      <a:pt x="70" y="448"/>
                    </a:cubicBezTo>
                    <a:cubicBezTo>
                      <a:pt x="62" y="448"/>
                      <a:pt x="54" y="441"/>
                      <a:pt x="54" y="432"/>
                    </a:cubicBezTo>
                    <a:cubicBezTo>
                      <a:pt x="54" y="386"/>
                      <a:pt x="54" y="386"/>
                      <a:pt x="54" y="386"/>
                    </a:cubicBezTo>
                    <a:cubicBezTo>
                      <a:pt x="31" y="426"/>
                      <a:pt x="31" y="426"/>
                      <a:pt x="31" y="426"/>
                    </a:cubicBezTo>
                    <a:cubicBezTo>
                      <a:pt x="27" y="433"/>
                      <a:pt x="17" y="436"/>
                      <a:pt x="10" y="432"/>
                    </a:cubicBezTo>
                    <a:cubicBezTo>
                      <a:pt x="2" y="427"/>
                      <a:pt x="0" y="418"/>
                      <a:pt x="4" y="410"/>
                    </a:cubicBezTo>
                    <a:cubicBezTo>
                      <a:pt x="33" y="360"/>
                      <a:pt x="33" y="360"/>
                      <a:pt x="33" y="360"/>
                    </a:cubicBezTo>
                    <a:cubicBezTo>
                      <a:pt x="25" y="351"/>
                      <a:pt x="20" y="340"/>
                      <a:pt x="20" y="327"/>
                    </a:cubicBezTo>
                    <a:cubicBezTo>
                      <a:pt x="20" y="306"/>
                      <a:pt x="34" y="286"/>
                      <a:pt x="54" y="280"/>
                    </a:cubicBezTo>
                    <a:cubicBezTo>
                      <a:pt x="54" y="209"/>
                      <a:pt x="54" y="209"/>
                      <a:pt x="54" y="209"/>
                    </a:cubicBezTo>
                    <a:cubicBezTo>
                      <a:pt x="45" y="202"/>
                      <a:pt x="41" y="190"/>
                      <a:pt x="46" y="178"/>
                    </a:cubicBezTo>
                    <a:cubicBezTo>
                      <a:pt x="48" y="171"/>
                      <a:pt x="53" y="166"/>
                      <a:pt x="60" y="163"/>
                    </a:cubicBezTo>
                    <a:cubicBezTo>
                      <a:pt x="60" y="163"/>
                      <a:pt x="60" y="163"/>
                      <a:pt x="60" y="163"/>
                    </a:cubicBezTo>
                    <a:cubicBezTo>
                      <a:pt x="433" y="2"/>
                      <a:pt x="433" y="2"/>
                      <a:pt x="433" y="2"/>
                    </a:cubicBezTo>
                    <a:cubicBezTo>
                      <a:pt x="437" y="1"/>
                      <a:pt x="440" y="0"/>
                      <a:pt x="444" y="0"/>
                    </a:cubicBezTo>
                    <a:cubicBezTo>
                      <a:pt x="447" y="0"/>
                      <a:pt x="451" y="1"/>
                      <a:pt x="454" y="2"/>
                    </a:cubicBezTo>
                    <a:cubicBezTo>
                      <a:pt x="827" y="163"/>
                      <a:pt x="827" y="163"/>
                      <a:pt x="827" y="163"/>
                    </a:cubicBezTo>
                    <a:cubicBezTo>
                      <a:pt x="828" y="163"/>
                      <a:pt x="828" y="163"/>
                      <a:pt x="828" y="163"/>
                    </a:cubicBezTo>
                    <a:cubicBezTo>
                      <a:pt x="834" y="166"/>
                      <a:pt x="839" y="171"/>
                      <a:pt x="842" y="178"/>
                    </a:cubicBezTo>
                    <a:cubicBezTo>
                      <a:pt x="847" y="192"/>
                      <a:pt x="840" y="207"/>
                      <a:pt x="827" y="212"/>
                    </a:cubicBezTo>
                    <a:cubicBezTo>
                      <a:pt x="696" y="262"/>
                      <a:pt x="696" y="262"/>
                      <a:pt x="696" y="262"/>
                    </a:cubicBezTo>
                    <a:cubicBezTo>
                      <a:pt x="696" y="331"/>
                      <a:pt x="696" y="331"/>
                      <a:pt x="696" y="331"/>
                    </a:cubicBezTo>
                    <a:cubicBezTo>
                      <a:pt x="696" y="333"/>
                      <a:pt x="696" y="334"/>
                      <a:pt x="696" y="335"/>
                    </a:cubicBezTo>
                    <a:cubicBezTo>
                      <a:pt x="709" y="349"/>
                      <a:pt x="715" y="370"/>
                      <a:pt x="715" y="389"/>
                    </a:cubicBezTo>
                    <a:cubicBezTo>
                      <a:pt x="715" y="418"/>
                      <a:pt x="699" y="458"/>
                      <a:pt x="664" y="458"/>
                    </a:cubicBezTo>
                    <a:cubicBezTo>
                      <a:pt x="662" y="458"/>
                      <a:pt x="660" y="458"/>
                      <a:pt x="659" y="458"/>
                    </a:cubicBezTo>
                    <a:cubicBezTo>
                      <a:pt x="639" y="514"/>
                      <a:pt x="602" y="565"/>
                      <a:pt x="555" y="602"/>
                    </a:cubicBezTo>
                    <a:cubicBezTo>
                      <a:pt x="484" y="658"/>
                      <a:pt x="404" y="658"/>
                      <a:pt x="332" y="602"/>
                    </a:cubicBezTo>
                    <a:close/>
                    <a:moveTo>
                      <a:pt x="57" y="314"/>
                    </a:moveTo>
                    <a:cubicBezTo>
                      <a:pt x="57" y="314"/>
                      <a:pt x="57" y="314"/>
                      <a:pt x="57" y="314"/>
                    </a:cubicBezTo>
                    <a:cubicBezTo>
                      <a:pt x="57" y="314"/>
                      <a:pt x="57" y="314"/>
                      <a:pt x="57" y="314"/>
                    </a:cubicBezTo>
                    <a:cubicBezTo>
                      <a:pt x="54" y="317"/>
                      <a:pt x="52" y="322"/>
                      <a:pt x="52" y="327"/>
                    </a:cubicBezTo>
                    <a:cubicBezTo>
                      <a:pt x="52" y="337"/>
                      <a:pt x="60" y="345"/>
                      <a:pt x="70" y="345"/>
                    </a:cubicBezTo>
                    <a:cubicBezTo>
                      <a:pt x="70" y="345"/>
                      <a:pt x="70" y="345"/>
                      <a:pt x="70" y="345"/>
                    </a:cubicBezTo>
                    <a:cubicBezTo>
                      <a:pt x="70" y="345"/>
                      <a:pt x="70" y="345"/>
                      <a:pt x="70" y="345"/>
                    </a:cubicBezTo>
                    <a:cubicBezTo>
                      <a:pt x="70" y="345"/>
                      <a:pt x="70" y="345"/>
                      <a:pt x="70" y="345"/>
                    </a:cubicBezTo>
                    <a:cubicBezTo>
                      <a:pt x="71" y="345"/>
                      <a:pt x="71" y="345"/>
                      <a:pt x="71" y="345"/>
                    </a:cubicBezTo>
                    <a:cubicBezTo>
                      <a:pt x="80" y="345"/>
                      <a:pt x="88" y="337"/>
                      <a:pt x="88" y="327"/>
                    </a:cubicBezTo>
                    <a:cubicBezTo>
                      <a:pt x="88" y="322"/>
                      <a:pt x="86" y="317"/>
                      <a:pt x="83" y="314"/>
                    </a:cubicBezTo>
                    <a:cubicBezTo>
                      <a:pt x="83" y="314"/>
                      <a:pt x="83" y="314"/>
                      <a:pt x="83" y="314"/>
                    </a:cubicBezTo>
                    <a:cubicBezTo>
                      <a:pt x="76" y="307"/>
                      <a:pt x="64" y="307"/>
                      <a:pt x="57" y="314"/>
                    </a:cubicBezTo>
                    <a:close/>
                    <a:moveTo>
                      <a:pt x="444" y="55"/>
                    </a:moveTo>
                    <a:cubicBezTo>
                      <a:pt x="444" y="55"/>
                      <a:pt x="444" y="55"/>
                      <a:pt x="444" y="55"/>
                    </a:cubicBezTo>
                    <a:cubicBezTo>
                      <a:pt x="140" y="186"/>
                      <a:pt x="140" y="186"/>
                      <a:pt x="140" y="186"/>
                    </a:cubicBezTo>
                    <a:cubicBezTo>
                      <a:pt x="215" y="215"/>
                      <a:pt x="215" y="215"/>
                      <a:pt x="215" y="215"/>
                    </a:cubicBezTo>
                    <a:cubicBezTo>
                      <a:pt x="215" y="203"/>
                      <a:pt x="215" y="203"/>
                      <a:pt x="215" y="203"/>
                    </a:cubicBezTo>
                    <a:cubicBezTo>
                      <a:pt x="215" y="181"/>
                      <a:pt x="244" y="164"/>
                      <a:pt x="290" y="153"/>
                    </a:cubicBezTo>
                    <a:cubicBezTo>
                      <a:pt x="386" y="131"/>
                      <a:pt x="502" y="131"/>
                      <a:pt x="598" y="153"/>
                    </a:cubicBezTo>
                    <a:cubicBezTo>
                      <a:pt x="644" y="164"/>
                      <a:pt x="672" y="181"/>
                      <a:pt x="672" y="203"/>
                    </a:cubicBezTo>
                    <a:cubicBezTo>
                      <a:pt x="672" y="215"/>
                      <a:pt x="672" y="215"/>
                      <a:pt x="672" y="215"/>
                    </a:cubicBezTo>
                    <a:cubicBezTo>
                      <a:pt x="748" y="186"/>
                      <a:pt x="748" y="186"/>
                      <a:pt x="748" y="186"/>
                    </a:cubicBezTo>
                    <a:cubicBezTo>
                      <a:pt x="444" y="55"/>
                      <a:pt x="444" y="55"/>
                      <a:pt x="444" y="55"/>
                    </a:cubicBezTo>
                    <a:close/>
                    <a:moveTo>
                      <a:pt x="297" y="184"/>
                    </a:moveTo>
                    <a:cubicBezTo>
                      <a:pt x="297" y="184"/>
                      <a:pt x="297" y="184"/>
                      <a:pt x="297" y="184"/>
                    </a:cubicBezTo>
                    <a:cubicBezTo>
                      <a:pt x="266" y="191"/>
                      <a:pt x="247" y="198"/>
                      <a:pt x="247" y="203"/>
                    </a:cubicBezTo>
                    <a:cubicBezTo>
                      <a:pt x="247" y="284"/>
                      <a:pt x="247" y="284"/>
                      <a:pt x="247" y="284"/>
                    </a:cubicBezTo>
                    <a:cubicBezTo>
                      <a:pt x="257" y="280"/>
                      <a:pt x="270" y="277"/>
                      <a:pt x="283" y="275"/>
                    </a:cubicBezTo>
                    <a:cubicBezTo>
                      <a:pt x="384" y="254"/>
                      <a:pt x="503" y="254"/>
                      <a:pt x="605" y="275"/>
                    </a:cubicBezTo>
                    <a:cubicBezTo>
                      <a:pt x="618" y="277"/>
                      <a:pt x="630" y="280"/>
                      <a:pt x="641" y="284"/>
                    </a:cubicBezTo>
                    <a:cubicBezTo>
                      <a:pt x="641" y="203"/>
                      <a:pt x="641" y="203"/>
                      <a:pt x="641" y="203"/>
                    </a:cubicBezTo>
                    <a:cubicBezTo>
                      <a:pt x="641" y="198"/>
                      <a:pt x="622" y="191"/>
                      <a:pt x="591" y="184"/>
                    </a:cubicBezTo>
                    <a:cubicBezTo>
                      <a:pt x="500" y="163"/>
                      <a:pt x="388" y="163"/>
                      <a:pt x="297" y="184"/>
                    </a:cubicBezTo>
                    <a:close/>
                    <a:moveTo>
                      <a:pt x="293" y="326"/>
                    </a:moveTo>
                    <a:cubicBezTo>
                      <a:pt x="293" y="326"/>
                      <a:pt x="293" y="326"/>
                      <a:pt x="293" y="326"/>
                    </a:cubicBezTo>
                    <a:cubicBezTo>
                      <a:pt x="256" y="334"/>
                      <a:pt x="204" y="341"/>
                      <a:pt x="204" y="389"/>
                    </a:cubicBezTo>
                    <a:cubicBezTo>
                      <a:pt x="204" y="398"/>
                      <a:pt x="209" y="426"/>
                      <a:pt x="224" y="426"/>
                    </a:cubicBezTo>
                    <a:cubicBezTo>
                      <a:pt x="225" y="426"/>
                      <a:pt x="226" y="426"/>
                      <a:pt x="227" y="426"/>
                    </a:cubicBezTo>
                    <a:cubicBezTo>
                      <a:pt x="228" y="426"/>
                      <a:pt x="228" y="425"/>
                      <a:pt x="229" y="425"/>
                    </a:cubicBezTo>
                    <a:cubicBezTo>
                      <a:pt x="231" y="424"/>
                      <a:pt x="233" y="422"/>
                      <a:pt x="235" y="422"/>
                    </a:cubicBezTo>
                    <a:cubicBezTo>
                      <a:pt x="243" y="420"/>
                      <a:pt x="252" y="424"/>
                      <a:pt x="254" y="433"/>
                    </a:cubicBezTo>
                    <a:cubicBezTo>
                      <a:pt x="270" y="489"/>
                      <a:pt x="305" y="541"/>
                      <a:pt x="352" y="577"/>
                    </a:cubicBezTo>
                    <a:cubicBezTo>
                      <a:pt x="412" y="624"/>
                      <a:pt x="476" y="624"/>
                      <a:pt x="536" y="577"/>
                    </a:cubicBezTo>
                    <a:cubicBezTo>
                      <a:pt x="582" y="541"/>
                      <a:pt x="617" y="489"/>
                      <a:pt x="633" y="433"/>
                    </a:cubicBezTo>
                    <a:cubicBezTo>
                      <a:pt x="636" y="424"/>
                      <a:pt x="644" y="420"/>
                      <a:pt x="653" y="422"/>
                    </a:cubicBezTo>
                    <a:cubicBezTo>
                      <a:pt x="655" y="422"/>
                      <a:pt x="657" y="424"/>
                      <a:pt x="658" y="425"/>
                    </a:cubicBezTo>
                    <a:cubicBezTo>
                      <a:pt x="659" y="425"/>
                      <a:pt x="660" y="426"/>
                      <a:pt x="661" y="426"/>
                    </a:cubicBezTo>
                    <a:cubicBezTo>
                      <a:pt x="662" y="426"/>
                      <a:pt x="663" y="426"/>
                      <a:pt x="664" y="426"/>
                    </a:cubicBezTo>
                    <a:cubicBezTo>
                      <a:pt x="678" y="426"/>
                      <a:pt x="683" y="398"/>
                      <a:pt x="683" y="389"/>
                    </a:cubicBezTo>
                    <a:cubicBezTo>
                      <a:pt x="683" y="341"/>
                      <a:pt x="631" y="334"/>
                      <a:pt x="594" y="326"/>
                    </a:cubicBezTo>
                    <a:cubicBezTo>
                      <a:pt x="500" y="307"/>
                      <a:pt x="388" y="307"/>
                      <a:pt x="293" y="3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5" name="Rectangle 94"/>
            <p:cNvSpPr/>
            <p:nvPr/>
          </p:nvSpPr>
          <p:spPr>
            <a:xfrm>
              <a:off x="4048802" y="4400650"/>
              <a:ext cx="3696373" cy="605294"/>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Community </a:t>
              </a:r>
              <a:r>
                <a:rPr lang="en-US" sz="1000" dirty="0">
                  <a:solidFill>
                    <a:srgbClr val="666666"/>
                  </a:solidFill>
                  <a:cs typeface="Arial" panose="020B0604020202020204" pitchFamily="34" charset="0"/>
                </a:rPr>
                <a:t>Health </a:t>
              </a:r>
              <a:r>
                <a:rPr lang="en-US" sz="1000" dirty="0" smtClean="0">
                  <a:solidFill>
                    <a:srgbClr val="666666"/>
                  </a:solidFill>
                  <a:cs typeface="Arial" panose="020B0604020202020204" pitchFamily="34" charset="0"/>
                </a:rPr>
                <a:t>Assessment</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Leadership Development</a:t>
              </a:r>
              <a:endParaRPr lang="en-US" sz="1000" dirty="0">
                <a:solidFill>
                  <a:srgbClr val="666666"/>
                </a:solidFill>
                <a:cs typeface="Arial" panose="020B0604020202020204" pitchFamily="34" charset="0"/>
              </a:endParaRPr>
            </a:p>
          </p:txBody>
        </p:sp>
        <p:pic>
          <p:nvPicPr>
            <p:cNvPr id="96" name="Picture 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4186" y="4751821"/>
              <a:ext cx="183526" cy="210430"/>
            </a:xfrm>
            <a:prstGeom prst="rect">
              <a:avLst/>
            </a:prstGeom>
          </p:spPr>
        </p:pic>
        <p:pic>
          <p:nvPicPr>
            <p:cNvPr id="97" name="Picture 9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26098" y="4491743"/>
              <a:ext cx="179703" cy="210312"/>
            </a:xfrm>
            <a:prstGeom prst="rect">
              <a:avLst/>
            </a:prstGeom>
          </p:spPr>
        </p:pic>
      </p:grpSp>
      <p:grpSp>
        <p:nvGrpSpPr>
          <p:cNvPr id="51" name="Group 50"/>
          <p:cNvGrpSpPr/>
          <p:nvPr/>
        </p:nvGrpSpPr>
        <p:grpSpPr>
          <a:xfrm>
            <a:off x="731701" y="9464044"/>
            <a:ext cx="6208861" cy="669326"/>
            <a:chOff x="731701" y="9464044"/>
            <a:chExt cx="6208861" cy="669326"/>
          </a:xfrm>
        </p:grpSpPr>
        <p:pic>
          <p:nvPicPr>
            <p:cNvPr id="53" name="Picture 2" descr="ETS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701" y="9464044"/>
              <a:ext cx="1721123" cy="66932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84093" y="9501258"/>
              <a:ext cx="1256469" cy="515990"/>
            </a:xfrm>
            <a:prstGeom prst="rect">
              <a:avLst/>
            </a:prstGeom>
          </p:spPr>
        </p:pic>
        <p:pic>
          <p:nvPicPr>
            <p:cNvPr id="57" name="Picture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7758" y="9536701"/>
              <a:ext cx="2485529" cy="493409"/>
            </a:xfrm>
            <a:prstGeom prst="rect">
              <a:avLst/>
            </a:prstGeom>
          </p:spPr>
        </p:pic>
      </p:grpSp>
    </p:spTree>
    <p:extLst>
      <p:ext uri="{BB962C8B-B14F-4D97-AF65-F5344CB8AC3E}">
        <p14:creationId xmlns:p14="http://schemas.microsoft.com/office/powerpoint/2010/main" val="1685431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4PHTC Theme">
  <a:themeElements>
    <a:clrScheme name="GP B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P Sharepoint">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4PHTC Theme" id="{470998E7-91B7-4336-9374-E6E577F14D1A}" vid="{ECECEA6C-3AB0-46AB-8DEC-85F777D42539}"/>
    </a:ext>
  </a:extLst>
</a:theme>
</file>

<file path=docProps/app.xml><?xml version="1.0" encoding="utf-8"?>
<Properties xmlns="http://schemas.openxmlformats.org/officeDocument/2006/extended-properties" xmlns:vt="http://schemas.openxmlformats.org/officeDocument/2006/docPropsVTypes">
  <Template>R4PHTC Theme</Template>
  <TotalTime>680</TotalTime>
  <Words>1441</Words>
  <Application>Microsoft Office PowerPoint</Application>
  <PresentationFormat>Custom</PresentationFormat>
  <Paragraphs>87</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Segoe UI</vt:lpstr>
      <vt:lpstr>Calibri</vt:lpstr>
      <vt:lpstr>Gotham</vt:lpstr>
      <vt:lpstr>Times New Roman</vt:lpstr>
      <vt:lpstr>Century Gothic</vt:lpstr>
      <vt:lpstr>Arial</vt:lpstr>
      <vt:lpstr>R4PHTC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Karyn DeLuca</cp:lastModifiedBy>
  <cp:revision>63</cp:revision>
  <dcterms:created xsi:type="dcterms:W3CDTF">2016-05-09T18:27:19Z</dcterms:created>
  <dcterms:modified xsi:type="dcterms:W3CDTF">2016-08-16T19:24:07Z</dcterms:modified>
</cp:coreProperties>
</file>