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7" r:id="rId2"/>
    <p:sldId id="265" r:id="rId3"/>
    <p:sldId id="263" r:id="rId4"/>
  </p:sldIdLst>
  <p:sldSz cx="8001000" cy="10287000"/>
  <p:notesSz cx="6858000" cy="9144000"/>
  <p:embeddedFontLst>
    <p:embeddedFont>
      <p:font typeface="Segoe UI" panose="020B0502040204020203"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Gotham" panose="02000504050000020004" pitchFamily="2" charset="0"/>
      <p:regular r:id="rId13"/>
      <p:bold r:id="rId14"/>
      <p:boldItalic r:id="rId15"/>
    </p:embeddedFont>
    <p:embeddedFont>
      <p:font typeface="Gotham Book" panose="02000603040000020004" pitchFamily="2" charset="0"/>
      <p:regular r:id="rId16"/>
    </p:embeddedFon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2520" userDrawn="1">
          <p15:clr>
            <a:srgbClr val="A4A3A4"/>
          </p15:clr>
        </p15:guide>
        <p15:guide id="3" pos="144" userDrawn="1">
          <p15:clr>
            <a:srgbClr val="A4A3A4"/>
          </p15:clr>
        </p15:guide>
        <p15:guide id="4" pos="4896" userDrawn="1">
          <p15:clr>
            <a:srgbClr val="A4A3A4"/>
          </p15:clr>
        </p15:guide>
        <p15:guide id="6" orient="horz" pos="3240" userDrawn="1">
          <p15:clr>
            <a:srgbClr val="A4A3A4"/>
          </p15:clr>
        </p15:guide>
        <p15:guide id="7" orient="horz" pos="144" userDrawn="1">
          <p15:clr>
            <a:srgbClr val="A4A3A4"/>
          </p15:clr>
        </p15:guide>
        <p15:guide id="8"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F7F7F7"/>
    <a:srgbClr val="1F4E79"/>
    <a:srgbClr val="067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12" autoAdjust="0"/>
    <p:restoredTop sz="94660"/>
  </p:normalViewPr>
  <p:slideViewPr>
    <p:cSldViewPr snapToGrid="0">
      <p:cViewPr varScale="1">
        <p:scale>
          <a:sx n="45" d="100"/>
          <a:sy n="45" d="100"/>
        </p:scale>
        <p:origin x="2640" y="66"/>
      </p:cViewPr>
      <p:guideLst>
        <p:guide orient="horz" pos="6336"/>
        <p:guide pos="2520"/>
        <p:guide pos="144"/>
        <p:guide pos="4896"/>
        <p:guide orient="horz" pos="3240"/>
        <p:guide orient="horz" pos="144"/>
        <p:guide orient="horz" pos="2568"/>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4PHTC Swoop Background">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265045" y="-36822"/>
            <a:ext cx="6735955" cy="4184234"/>
          </a:xfrm>
          <a:custGeom>
            <a:avLst/>
            <a:gdLst>
              <a:gd name="T0" fmla="*/ 0 w 2106"/>
              <a:gd name="T1" fmla="*/ 0 h 1275"/>
              <a:gd name="T2" fmla="*/ 2084 w 2106"/>
              <a:gd name="T3" fmla="*/ 1275 h 1275"/>
              <a:gd name="T4" fmla="*/ 2106 w 2106"/>
              <a:gd name="T5" fmla="*/ 1275 h 1275"/>
              <a:gd name="T6" fmla="*/ 2106 w 2106"/>
              <a:gd name="T7" fmla="*/ 0 h 1275"/>
              <a:gd name="T8" fmla="*/ 0 w 2106"/>
              <a:gd name="T9" fmla="*/ 0 h 1275"/>
            </a:gdLst>
            <a:ahLst/>
            <a:cxnLst>
              <a:cxn ang="0">
                <a:pos x="T0" y="T1"/>
              </a:cxn>
              <a:cxn ang="0">
                <a:pos x="T2" y="T3"/>
              </a:cxn>
              <a:cxn ang="0">
                <a:pos x="T4" y="T5"/>
              </a:cxn>
              <a:cxn ang="0">
                <a:pos x="T6" y="T7"/>
              </a:cxn>
              <a:cxn ang="0">
                <a:pos x="T8" y="T9"/>
              </a:cxn>
            </a:cxnLst>
            <a:rect l="0" t="0" r="r" b="b"/>
            <a:pathLst>
              <a:path w="2106" h="1275">
                <a:moveTo>
                  <a:pt x="0" y="0"/>
                </a:moveTo>
                <a:cubicBezTo>
                  <a:pt x="1109" y="263"/>
                  <a:pt x="1959" y="797"/>
                  <a:pt x="2084" y="1275"/>
                </a:cubicBezTo>
                <a:cubicBezTo>
                  <a:pt x="2106" y="1275"/>
                  <a:pt x="2106" y="1275"/>
                  <a:pt x="2106" y="1275"/>
                </a:cubicBezTo>
                <a:cubicBezTo>
                  <a:pt x="2106" y="0"/>
                  <a:pt x="2106" y="0"/>
                  <a:pt x="2106" y="0"/>
                </a:cubicBezTo>
                <a:lnTo>
                  <a:pt x="0" y="0"/>
                </a:lnTo>
                <a:close/>
              </a:path>
            </a:pathLst>
          </a:custGeom>
          <a:solidFill>
            <a:schemeClr val="tx2">
              <a:lumMod val="20000"/>
              <a:lumOff val="80000"/>
              <a:alpha val="22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 name="Moon 3"/>
          <p:cNvSpPr/>
          <p:nvPr/>
        </p:nvSpPr>
        <p:spPr>
          <a:xfrm rot="780680" flipH="1">
            <a:off x="372655" y="713927"/>
            <a:ext cx="7705201" cy="6213838"/>
          </a:xfrm>
          <a:prstGeom prst="moon">
            <a:avLst>
              <a:gd name="adj" fmla="val 22531"/>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ining Backgroun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432" y="2523948"/>
            <a:ext cx="7996568" cy="7766464"/>
          </a:xfrm>
          <a:prstGeom prst="rect">
            <a:avLst/>
          </a:prstGeom>
          <a:blipFill dpi="0" rotWithShape="1">
            <a:blip r:embed="rId2" cstate="screen">
              <a:alphaModFix amt="11000"/>
              <a:extLst>
                <a:ext uri="{28A0092B-C50C-407E-A947-70E740481C1C}">
                  <a14:useLocalDpi xmlns:a14="http://schemas.microsoft.com/office/drawing/2010/main" val="0"/>
                </a:ext>
              </a:extLst>
            </a:blip>
            <a:srcRect/>
            <a:stretch>
              <a:fillRect l="-9271" t="-4415" r="-26197" b="-280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575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15746"/>
      </p:ext>
    </p:extLst>
  </p:cSld>
  <p:clrMap bg1="lt1" tx1="dk1" bg2="lt2" tx2="dk2" accent1="accent1" accent2="accent2" accent3="accent3" accent4="accent4" accent5="accent5" accent6="accent6" hlink="hlink" folHlink="folHlink"/>
  <p:sldLayoutIdLst>
    <p:sldLayoutId id="2147483683" r:id="rId1"/>
    <p:sldLayoutId id="2147483684" r:id="rId2"/>
  </p:sldLayoutIdLst>
  <p:timing>
    <p:tnLst>
      <p:par>
        <p:cTn id="1" dur="indefinite" restart="never" nodeType="tmRoot"/>
      </p:par>
    </p:tnLst>
  </p:timing>
  <p:txStyles>
    <p:titleStyle>
      <a:lvl1pPr algn="l" defTabSz="800100" rtl="0" eaLnBrk="1" latinLnBrk="0" hangingPunct="1">
        <a:lnSpc>
          <a:spcPct val="90000"/>
        </a:lnSpc>
        <a:spcBef>
          <a:spcPct val="0"/>
        </a:spcBef>
        <a:buNone/>
        <a:defRPr sz="3850" kern="1200">
          <a:solidFill>
            <a:schemeClr val="tx1"/>
          </a:solidFill>
          <a:latin typeface="+mj-lt"/>
          <a:ea typeface="+mj-ea"/>
          <a:cs typeface="+mj-cs"/>
        </a:defRPr>
      </a:lvl1pPr>
    </p:titleStyle>
    <p:bodyStyle>
      <a:lvl1pPr marL="200025" indent="-200025" algn="l" defTabSz="800100" rtl="0" eaLnBrk="1" latinLnBrk="0" hangingPunct="1">
        <a:lnSpc>
          <a:spcPct val="90000"/>
        </a:lnSpc>
        <a:spcBef>
          <a:spcPts val="875"/>
        </a:spcBef>
        <a:buFont typeface="Arial" panose="020B0604020202020204" pitchFamily="34" charset="0"/>
        <a:buChar char="•"/>
        <a:defRPr sz="2450" kern="1200">
          <a:solidFill>
            <a:schemeClr val="tx1"/>
          </a:solidFill>
          <a:latin typeface="+mn-lt"/>
          <a:ea typeface="+mn-ea"/>
          <a:cs typeface="+mn-cs"/>
        </a:defRPr>
      </a:lvl1pPr>
      <a:lvl2pPr marL="600075" indent="-200025" algn="l" defTabSz="800100"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125" indent="-200025" algn="l" defTabSz="800100" rtl="0" eaLnBrk="1" latinLnBrk="0" hangingPunct="1">
        <a:lnSpc>
          <a:spcPct val="90000"/>
        </a:lnSpc>
        <a:spcBef>
          <a:spcPts val="438"/>
        </a:spcBef>
        <a:buFont typeface="Arial" panose="020B0604020202020204" pitchFamily="34" charset="0"/>
        <a:buChar char="•"/>
        <a:defRPr sz="1750" kern="1200">
          <a:solidFill>
            <a:schemeClr val="tx1"/>
          </a:solidFill>
          <a:latin typeface="+mn-lt"/>
          <a:ea typeface="+mn-ea"/>
          <a:cs typeface="+mn-cs"/>
        </a:defRPr>
      </a:lvl3pPr>
      <a:lvl4pPr marL="14001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4pPr>
      <a:lvl5pPr marL="18002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5pPr>
      <a:lvl6pPr marL="22002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6pPr>
      <a:lvl7pPr marL="26003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7pPr>
      <a:lvl8pPr marL="30003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8pPr>
      <a:lvl9pPr marL="34004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www.cvent.com/events/2016-georgia-legislative-update-and-the-impact-on-public-health/event-summary-d75563b1b2744d8e827e55d1b169072c.aspx" TargetMode="External"/><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www.cvent.com/events/2016-georgia-legislative-update-and-the-impact-on-public-health/event-summary-d75563b1b2744d8e827e55d1b169072c.aspx" TargetMode="External"/><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www.cvent.com/events/2016-georgia-legislative-update-and-the-impact-on-public-health/event-summary-d75563b1b2744d8e827e55d1b169072c.aspx" TargetMode="External"/><Relationship Id="rId5" Type="http://schemas.openxmlformats.org/officeDocument/2006/relationships/image" Target="../media/image5.emf"/><Relationship Id="rId10" Type="http://schemas.openxmlformats.org/officeDocument/2006/relationships/image" Target="../media/image8.png"/><Relationship Id="rId4" Type="http://schemas.openxmlformats.org/officeDocument/2006/relationships/image" Target="../media/image4.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4680" y="1287565"/>
            <a:ext cx="7691195" cy="707886"/>
          </a:xfrm>
          <a:prstGeom prst="rect">
            <a:avLst/>
          </a:prstGeom>
        </p:spPr>
        <p:txBody>
          <a:bodyPr wrap="square">
            <a:spAutoFit/>
          </a:bodyPr>
          <a:lstStyle/>
          <a:p>
            <a:pPr algn="ctr"/>
            <a:r>
              <a:rPr lang="en-US" sz="20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“Title of Training or Event</a:t>
            </a:r>
            <a:br>
              <a:rPr lang="en-US" sz="20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br>
            <a:r>
              <a:rPr lang="en-US" sz="20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Goes Here”</a:t>
            </a:r>
            <a:endParaRPr lang="en-US" sz="20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3506542"/>
            <a:ext cx="278586" cy="214467"/>
          </a:xfrm>
          <a:prstGeom prst="rect">
            <a:avLst/>
          </a:prstGeom>
        </p:spPr>
      </p:pic>
      <p:grpSp>
        <p:nvGrpSpPr>
          <p:cNvPr id="28" name="Group 27"/>
          <p:cNvGrpSpPr/>
          <p:nvPr/>
        </p:nvGrpSpPr>
        <p:grpSpPr>
          <a:xfrm>
            <a:off x="237877" y="215852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1" name="Group 30"/>
          <p:cNvGrpSpPr/>
          <p:nvPr/>
        </p:nvGrpSpPr>
        <p:grpSpPr>
          <a:xfrm>
            <a:off x="237877" y="2865976"/>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179571"/>
            <a:ext cx="7691195" cy="246221"/>
          </a:xfrm>
          <a:prstGeom prst="rect">
            <a:avLst/>
          </a:prstGeom>
        </p:spPr>
        <p:txBody>
          <a:bodyPr wrap="square">
            <a:spAutoFit/>
          </a:bodyPr>
          <a:lstStyle/>
          <a:p>
            <a:r>
              <a:rPr lang="en-US" sz="1000" dirty="0" smtClean="0">
                <a:solidFill>
                  <a:schemeClr val="tx1">
                    <a:lumMod val="65000"/>
                    <a:lumOff val="35000"/>
                  </a:schemeClr>
                </a:solidFill>
                <a:ea typeface="Calibri" panose="020F0502020204030204" pitchFamily="34" charset="0"/>
                <a:cs typeface="Arial" panose="020B0604020202020204" pitchFamily="34" charset="0"/>
              </a:rPr>
              <a:t>Course description here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73" name="Rectangle 72"/>
          <p:cNvSpPr/>
          <p:nvPr/>
        </p:nvSpPr>
        <p:spPr>
          <a:xfrm>
            <a:off x="2280353" y="584045"/>
            <a:ext cx="5746413"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401681" y="583078"/>
            <a:ext cx="4588965"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sp>
        <p:nvSpPr>
          <p:cNvPr id="136" name="Rectangle 135"/>
          <p:cNvSpPr/>
          <p:nvPr/>
        </p:nvSpPr>
        <p:spPr>
          <a:xfrm>
            <a:off x="237517" y="4243735"/>
            <a:ext cx="7553933" cy="861774"/>
          </a:xfrm>
          <a:prstGeom prst="rect">
            <a:avLst/>
          </a:prstGeom>
        </p:spPr>
        <p:txBody>
          <a:bodyPr wrap="square">
            <a:spAutoFit/>
          </a:bodyPr>
          <a:lstStyle/>
          <a:p>
            <a:pPr fontAlgn="base">
              <a:buClr>
                <a:schemeClr val="accent1">
                  <a:lumMod val="75000"/>
                </a:schemeClr>
              </a:buClr>
              <a:buSzPct val="60000"/>
            </a:pPr>
            <a:r>
              <a:rPr lang="en-US" sz="1000" dirty="0">
                <a:solidFill>
                  <a:srgbClr val="666666"/>
                </a:solidFill>
                <a:cs typeface="Arial" panose="020B0604020202020204" pitchFamily="34" charset="0"/>
              </a:rPr>
              <a:t>By the end of </a:t>
            </a:r>
            <a:r>
              <a:rPr lang="en-US" sz="1000" b="1" dirty="0">
                <a:solidFill>
                  <a:srgbClr val="666666"/>
                </a:solidFill>
                <a:cs typeface="Arial" panose="020B0604020202020204" pitchFamily="34" charset="0"/>
              </a:rPr>
              <a:t>the lecture series</a:t>
            </a:r>
            <a:r>
              <a:rPr lang="en-US" sz="10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One</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Two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Three</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Four</a:t>
            </a:r>
          </a:p>
        </p:txBody>
      </p:sp>
      <p:grpSp>
        <p:nvGrpSpPr>
          <p:cNvPr id="4" name="Group 3"/>
          <p:cNvGrpSpPr/>
          <p:nvPr/>
        </p:nvGrpSpPr>
        <p:grpSpPr>
          <a:xfrm>
            <a:off x="155630" y="7734167"/>
            <a:ext cx="7691195" cy="1162922"/>
            <a:chOff x="155630" y="7695658"/>
            <a:chExt cx="7691195" cy="1162922"/>
          </a:xfrm>
        </p:grpSpPr>
        <p:grpSp>
          <p:nvGrpSpPr>
            <p:cNvPr id="97" name="Group 96"/>
            <p:cNvGrpSpPr/>
            <p:nvPr/>
          </p:nvGrpSpPr>
          <p:grpSpPr>
            <a:xfrm>
              <a:off x="237877" y="7695658"/>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7999728"/>
              <a:ext cx="7691195" cy="858852"/>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CE Credits One:  </a:t>
              </a:r>
              <a:r>
                <a:rPr lang="en-US" sz="1000" dirty="0" smtClean="0">
                  <a:solidFill>
                    <a:srgbClr val="666666"/>
                  </a:solidFill>
                  <a:cs typeface="Arial" panose="020B0604020202020204" pitchFamily="34" charset="0"/>
                </a:rPr>
                <a:t>Lorem </a:t>
              </a:r>
              <a:r>
                <a:rPr lang="en-US" sz="1000" dirty="0" err="1" smtClean="0">
                  <a:solidFill>
                    <a:srgbClr val="666666"/>
                  </a:solidFill>
                  <a:cs typeface="Arial" panose="020B0604020202020204" pitchFamily="34" charset="0"/>
                </a:rPr>
                <a:t>ispum</a:t>
              </a:r>
              <a:r>
                <a:rPr lang="en-US" sz="1000" dirty="0" smtClean="0">
                  <a:solidFill>
                    <a:srgbClr val="666666"/>
                  </a:solidFill>
                  <a:cs typeface="Arial" panose="020B0604020202020204" pitchFamily="34" charset="0"/>
                </a:rPr>
                <a:t> 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Two: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Three: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endParaRPr lang="en-US" sz="1000" dirty="0">
                <a:solidFill>
                  <a:srgbClr val="666666"/>
                </a:solidFill>
                <a:cs typeface="Arial" panose="020B0604020202020204" pitchFamily="34" charset="0"/>
              </a:endParaRPr>
            </a:p>
          </p:txBody>
        </p:sp>
      </p:grpSp>
      <p:grpSp>
        <p:nvGrpSpPr>
          <p:cNvPr id="116" name="Group 115"/>
          <p:cNvGrpSpPr/>
          <p:nvPr/>
        </p:nvGrpSpPr>
        <p:grpSpPr>
          <a:xfrm>
            <a:off x="224650" y="5403915"/>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83407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DATE/TIME: </a:t>
            </a:r>
            <a:r>
              <a:rPr lang="en-US" sz="1000" dirty="0" smtClean="0">
                <a:solidFill>
                  <a:srgbClr val="666666"/>
                </a:solidFill>
                <a:cs typeface="Arial" panose="020B0604020202020204" pitchFamily="34" charset="0"/>
              </a:rPr>
              <a:t>Friday, May 6, 2016  </a:t>
            </a:r>
            <a:r>
              <a:rPr lang="en-US" sz="1000" dirty="0" smtClean="0">
                <a:solidFill>
                  <a:srgbClr val="666666"/>
                </a:solidFill>
                <a:cs typeface="Arial" panose="020B0604020202020204" pitchFamily="34" charset="0"/>
                <a:sym typeface="Wingdings" panose="05000000000000000000" pitchFamily="2" charset="2"/>
              </a:rPr>
              <a:t>  </a:t>
            </a:r>
            <a:r>
              <a:rPr lang="en-US" sz="1000" dirty="0" smtClean="0">
                <a:solidFill>
                  <a:srgbClr val="666666"/>
                </a:solidFill>
                <a:cs typeface="Arial" panose="020B0604020202020204" pitchFamily="34" charset="0"/>
              </a:rPr>
              <a:t>12:00-1:30 P.M. EDT</a:t>
            </a:r>
            <a:br>
              <a:rPr lang="en-US" sz="1000" dirty="0" smtClean="0">
                <a:solidFill>
                  <a:srgbClr val="666666"/>
                </a:solidFill>
                <a:cs typeface="Arial" panose="020B0604020202020204" pitchFamily="34" charset="0"/>
              </a:rPr>
            </a:br>
            <a:endParaRPr lang="en-US" sz="10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LOCATION:  </a:t>
            </a:r>
            <a:r>
              <a:rPr lang="en-US" sz="1000" dirty="0" smtClean="0">
                <a:solidFill>
                  <a:srgbClr val="666666"/>
                </a:solidFill>
                <a:cs typeface="Arial" panose="020B0604020202020204" pitchFamily="34" charset="0"/>
              </a:rPr>
              <a:t>Address Line 1</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Address Line 2</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City, State Zip</a:t>
            </a:r>
          </a:p>
          <a:p>
            <a:pPr marL="112713" indent="-112713" fontAlgn="base">
              <a:buClr>
                <a:schemeClr val="accent1">
                  <a:lumMod val="75000"/>
                </a:schemeClr>
              </a:buClr>
              <a:buSzPct val="60000"/>
              <a:buFont typeface="Century Gothic" panose="020B0502020202020204" pitchFamily="34" charset="0"/>
              <a:buChar char="►"/>
            </a:pPr>
            <a:endParaRPr lang="en-US" sz="10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CONTACT/PLANNER:  </a:t>
            </a:r>
            <a:r>
              <a:rPr lang="en-US" sz="1000" dirty="0" smtClean="0">
                <a:solidFill>
                  <a:srgbClr val="666666"/>
                </a:solidFill>
                <a:cs typeface="Arial" panose="020B0604020202020204" pitchFamily="34" charset="0"/>
              </a:rPr>
              <a:t>Name, </a:t>
            </a:r>
            <a:r>
              <a:rPr lang="en-US" sz="1000" b="1" dirty="0" smtClean="0">
                <a:solidFill>
                  <a:schemeClr val="accent1">
                    <a:lumMod val="75000"/>
                  </a:schemeClr>
                </a:solidFill>
                <a:cs typeface="Arial" panose="020B0604020202020204" pitchFamily="34" charset="0"/>
              </a:rPr>
              <a:t>name@emailaddress.edu</a:t>
            </a:r>
            <a:endParaRPr lang="en-US" sz="1000" dirty="0" smtClean="0">
              <a:solidFill>
                <a:schemeClr val="accent1">
                  <a:lumMod val="75000"/>
                </a:schemeClr>
              </a:solidFill>
              <a:cs typeface="Arial" panose="020B0604020202020204" pitchFamily="34" charset="0"/>
            </a:endParaRPr>
          </a:p>
        </p:txBody>
      </p:sp>
      <p:sp>
        <p:nvSpPr>
          <p:cNvPr id="33" name="Pentagon 32">
            <a:hlinkClick r:id="rId6" highlightClick="1"/>
          </p:cNvPr>
          <p:cNvSpPr/>
          <p:nvPr/>
        </p:nvSpPr>
        <p:spPr>
          <a:xfrm>
            <a:off x="4142625" y="5888211"/>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5934067"/>
            <a:ext cx="3267964" cy="470847"/>
            <a:chOff x="4179584" y="6165496"/>
            <a:chExt cx="3267964" cy="470847"/>
          </a:xfrm>
        </p:grpSpPr>
        <p:sp>
          <p:nvSpPr>
            <p:cNvPr id="29" name="Rectangle 28"/>
            <p:cNvSpPr/>
            <p:nvPr/>
          </p:nvSpPr>
          <p:spPr>
            <a:xfrm>
              <a:off x="4179584" y="6405511"/>
              <a:ext cx="3267964" cy="230832"/>
            </a:xfrm>
            <a:prstGeom prst="rect">
              <a:avLst/>
            </a:prstGeom>
          </p:spPr>
          <p:txBody>
            <a:bodyPr wrap="square">
              <a:spAutoFit/>
            </a:bodyPr>
            <a:lstStyle/>
            <a:p>
              <a:r>
                <a:rPr lang="en-US" sz="900" dirty="0" smtClean="0">
                  <a:solidFill>
                    <a:schemeClr val="bg1"/>
                  </a:solidFill>
                </a:rPr>
                <a:t>Training URL Here</a:t>
              </a:r>
              <a:endParaRPr lang="en-US" sz="900" dirty="0">
                <a:solidFill>
                  <a:schemeClr val="bg1"/>
                </a:solidFill>
              </a:endParaRPr>
            </a:p>
          </p:txBody>
        </p:sp>
        <p:sp>
          <p:nvSpPr>
            <p:cNvPr id="41" name="Rectangle 40">
              <a:hlinkClick r:id="rId6"/>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nvGrpSpPr>
          <p:cNvPr id="2" name="Group 1"/>
          <p:cNvGrpSpPr/>
          <p:nvPr/>
        </p:nvGrpSpPr>
        <p:grpSpPr>
          <a:xfrm>
            <a:off x="237877" y="3863260"/>
            <a:ext cx="7546489" cy="306922"/>
            <a:chOff x="237877" y="3187975"/>
            <a:chExt cx="7546489" cy="306922"/>
          </a:xfrm>
        </p:grpSpPr>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7" name="Rectangle 66"/>
          <p:cNvSpPr/>
          <p:nvPr/>
        </p:nvSpPr>
        <p:spPr>
          <a:xfrm>
            <a:off x="4103732" y="6685260"/>
            <a:ext cx="3655441" cy="861774"/>
          </a:xfrm>
          <a:prstGeom prst="rect">
            <a:avLst/>
          </a:prstGeom>
        </p:spPr>
        <p:txBody>
          <a:bodyPr wrap="square">
            <a:spAutoFit/>
          </a:bodyPr>
          <a:lstStyle/>
          <a:p>
            <a:pPr fontAlgn="base">
              <a:buClr>
                <a:schemeClr val="accent1">
                  <a:lumMod val="75000"/>
                </a:schemeClr>
              </a:buClr>
              <a:buSzPct val="60000"/>
            </a:pPr>
            <a:r>
              <a:rPr lang="en-US" sz="1000" dirty="0" smtClean="0">
                <a:solidFill>
                  <a:srgbClr val="666666"/>
                </a:solidFill>
                <a:cs typeface="Arial" panose="020B0604020202020204" pitchFamily="34" charset="0"/>
              </a:rPr>
              <a:t>To update the registration call to action button with new link:</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on the shape to select</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Right click &gt; Edit Hyperlink</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Enter URL in “Hyperlink to” dialog box</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OK</a:t>
            </a:r>
          </a:p>
        </p:txBody>
      </p:sp>
      <p:pic>
        <p:nvPicPr>
          <p:cNvPr id="59" name="Picture 6" descr="MUS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341" y="218309"/>
            <a:ext cx="1716172" cy="105830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86643" y="9440337"/>
            <a:ext cx="7497723" cy="585981"/>
            <a:chOff x="286643" y="9440337"/>
            <a:chExt cx="7497723" cy="585981"/>
          </a:xfrm>
        </p:grpSpPr>
        <p:pic>
          <p:nvPicPr>
            <p:cNvPr id="60" name="Picture 6" descr="MUS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643" y="9516051"/>
              <a:ext cx="827459" cy="51026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68" name="Picture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325324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4680" y="1287565"/>
            <a:ext cx="7691195" cy="707886"/>
          </a:xfrm>
          <a:prstGeom prst="rect">
            <a:avLst/>
          </a:prstGeom>
        </p:spPr>
        <p:txBody>
          <a:bodyPr wrap="square">
            <a:spAutoFit/>
          </a:bodyPr>
          <a:lstStyle/>
          <a:p>
            <a:pPr algn="ctr"/>
            <a:r>
              <a:rPr lang="en-US" sz="20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“Title of Training or Event</a:t>
            </a:r>
            <a:br>
              <a:rPr lang="en-US" sz="20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br>
            <a:r>
              <a:rPr lang="en-US" sz="20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Goes Here”</a:t>
            </a:r>
            <a:endParaRPr lang="en-US" sz="20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3506542"/>
            <a:ext cx="278586" cy="214467"/>
          </a:xfrm>
          <a:prstGeom prst="rect">
            <a:avLst/>
          </a:prstGeom>
        </p:spPr>
      </p:pic>
      <p:grpSp>
        <p:nvGrpSpPr>
          <p:cNvPr id="28" name="Group 27"/>
          <p:cNvGrpSpPr/>
          <p:nvPr/>
        </p:nvGrpSpPr>
        <p:grpSpPr>
          <a:xfrm>
            <a:off x="237877" y="215852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1" name="Group 30"/>
          <p:cNvGrpSpPr/>
          <p:nvPr/>
        </p:nvGrpSpPr>
        <p:grpSpPr>
          <a:xfrm>
            <a:off x="237877" y="2865976"/>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179571"/>
            <a:ext cx="7691195" cy="246221"/>
          </a:xfrm>
          <a:prstGeom prst="rect">
            <a:avLst/>
          </a:prstGeom>
        </p:spPr>
        <p:txBody>
          <a:bodyPr wrap="square">
            <a:spAutoFit/>
          </a:bodyPr>
          <a:lstStyle/>
          <a:p>
            <a:r>
              <a:rPr lang="en-US" sz="1000" dirty="0" smtClean="0">
                <a:solidFill>
                  <a:schemeClr val="tx1">
                    <a:lumMod val="65000"/>
                    <a:lumOff val="35000"/>
                  </a:schemeClr>
                </a:solidFill>
                <a:ea typeface="Calibri" panose="020F0502020204030204" pitchFamily="34" charset="0"/>
                <a:cs typeface="Arial" panose="020B0604020202020204" pitchFamily="34" charset="0"/>
              </a:rPr>
              <a:t>Course description here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73" name="Rectangle 72"/>
          <p:cNvSpPr/>
          <p:nvPr/>
        </p:nvSpPr>
        <p:spPr>
          <a:xfrm>
            <a:off x="2280353" y="584045"/>
            <a:ext cx="5746413"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401681" y="583078"/>
            <a:ext cx="4588965"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sp>
        <p:nvSpPr>
          <p:cNvPr id="136" name="Rectangle 135"/>
          <p:cNvSpPr/>
          <p:nvPr/>
        </p:nvSpPr>
        <p:spPr>
          <a:xfrm>
            <a:off x="237517" y="4243735"/>
            <a:ext cx="7553933" cy="861774"/>
          </a:xfrm>
          <a:prstGeom prst="rect">
            <a:avLst/>
          </a:prstGeom>
        </p:spPr>
        <p:txBody>
          <a:bodyPr wrap="square">
            <a:spAutoFit/>
          </a:bodyPr>
          <a:lstStyle/>
          <a:p>
            <a:pPr fontAlgn="base">
              <a:buClr>
                <a:schemeClr val="accent1">
                  <a:lumMod val="75000"/>
                </a:schemeClr>
              </a:buClr>
              <a:buSzPct val="60000"/>
            </a:pPr>
            <a:r>
              <a:rPr lang="en-US" sz="1000" dirty="0">
                <a:solidFill>
                  <a:srgbClr val="666666"/>
                </a:solidFill>
                <a:cs typeface="Arial" panose="020B0604020202020204" pitchFamily="34" charset="0"/>
              </a:rPr>
              <a:t>By the end of </a:t>
            </a:r>
            <a:r>
              <a:rPr lang="en-US" sz="1000" b="1" dirty="0">
                <a:solidFill>
                  <a:srgbClr val="666666"/>
                </a:solidFill>
                <a:cs typeface="Arial" panose="020B0604020202020204" pitchFamily="34" charset="0"/>
              </a:rPr>
              <a:t>the lecture series</a:t>
            </a:r>
            <a:r>
              <a:rPr lang="en-US" sz="10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One</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Two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Three</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Four</a:t>
            </a:r>
          </a:p>
        </p:txBody>
      </p:sp>
      <p:grpSp>
        <p:nvGrpSpPr>
          <p:cNvPr id="4" name="Group 3"/>
          <p:cNvGrpSpPr/>
          <p:nvPr/>
        </p:nvGrpSpPr>
        <p:grpSpPr>
          <a:xfrm>
            <a:off x="155630" y="7734167"/>
            <a:ext cx="7691195" cy="1162922"/>
            <a:chOff x="155630" y="7695658"/>
            <a:chExt cx="7691195" cy="1162922"/>
          </a:xfrm>
        </p:grpSpPr>
        <p:grpSp>
          <p:nvGrpSpPr>
            <p:cNvPr id="97" name="Group 96"/>
            <p:cNvGrpSpPr/>
            <p:nvPr/>
          </p:nvGrpSpPr>
          <p:grpSpPr>
            <a:xfrm>
              <a:off x="237877" y="7695658"/>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7999728"/>
              <a:ext cx="7691195" cy="858852"/>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CE Credits One:  </a:t>
              </a:r>
              <a:r>
                <a:rPr lang="en-US" sz="1000" dirty="0" smtClean="0">
                  <a:solidFill>
                    <a:srgbClr val="666666"/>
                  </a:solidFill>
                  <a:cs typeface="Arial" panose="020B0604020202020204" pitchFamily="34" charset="0"/>
                </a:rPr>
                <a:t>Lorem </a:t>
              </a:r>
              <a:r>
                <a:rPr lang="en-US" sz="1000" dirty="0" err="1" smtClean="0">
                  <a:solidFill>
                    <a:srgbClr val="666666"/>
                  </a:solidFill>
                  <a:cs typeface="Arial" panose="020B0604020202020204" pitchFamily="34" charset="0"/>
                </a:rPr>
                <a:t>ispum</a:t>
              </a:r>
              <a:r>
                <a:rPr lang="en-US" sz="1000" dirty="0" smtClean="0">
                  <a:solidFill>
                    <a:srgbClr val="666666"/>
                  </a:solidFill>
                  <a:cs typeface="Arial" panose="020B0604020202020204" pitchFamily="34" charset="0"/>
                </a:rPr>
                <a:t> 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Two: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Three: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endParaRPr lang="en-US" sz="1000" dirty="0">
                <a:solidFill>
                  <a:srgbClr val="666666"/>
                </a:solidFill>
                <a:cs typeface="Arial" panose="020B0604020202020204" pitchFamily="34" charset="0"/>
              </a:endParaRPr>
            </a:p>
          </p:txBody>
        </p:sp>
      </p:grpSp>
      <p:grpSp>
        <p:nvGrpSpPr>
          <p:cNvPr id="116" name="Group 115"/>
          <p:cNvGrpSpPr/>
          <p:nvPr/>
        </p:nvGrpSpPr>
        <p:grpSpPr>
          <a:xfrm>
            <a:off x="224650" y="5403915"/>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83407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DATE/TIME: </a:t>
            </a:r>
            <a:r>
              <a:rPr lang="en-US" sz="1000" dirty="0" smtClean="0">
                <a:solidFill>
                  <a:srgbClr val="666666"/>
                </a:solidFill>
                <a:cs typeface="Arial" panose="020B0604020202020204" pitchFamily="34" charset="0"/>
              </a:rPr>
              <a:t>Friday, May 6, 2016  </a:t>
            </a:r>
            <a:r>
              <a:rPr lang="en-US" sz="1000" dirty="0" smtClean="0">
                <a:solidFill>
                  <a:srgbClr val="666666"/>
                </a:solidFill>
                <a:cs typeface="Arial" panose="020B0604020202020204" pitchFamily="34" charset="0"/>
                <a:sym typeface="Wingdings" panose="05000000000000000000" pitchFamily="2" charset="2"/>
              </a:rPr>
              <a:t>  </a:t>
            </a:r>
            <a:r>
              <a:rPr lang="en-US" sz="1000" dirty="0" smtClean="0">
                <a:solidFill>
                  <a:srgbClr val="666666"/>
                </a:solidFill>
                <a:cs typeface="Arial" panose="020B0604020202020204" pitchFamily="34" charset="0"/>
              </a:rPr>
              <a:t>12:00-1:30 P.M. EDT</a:t>
            </a:r>
            <a:br>
              <a:rPr lang="en-US" sz="1000" dirty="0" smtClean="0">
                <a:solidFill>
                  <a:srgbClr val="666666"/>
                </a:solidFill>
                <a:cs typeface="Arial" panose="020B0604020202020204" pitchFamily="34" charset="0"/>
              </a:rPr>
            </a:br>
            <a:endParaRPr lang="en-US" sz="10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LOCATION:  </a:t>
            </a:r>
            <a:r>
              <a:rPr lang="en-US" sz="1000" dirty="0" smtClean="0">
                <a:solidFill>
                  <a:srgbClr val="666666"/>
                </a:solidFill>
                <a:cs typeface="Arial" panose="020B0604020202020204" pitchFamily="34" charset="0"/>
              </a:rPr>
              <a:t>Address Line 1</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Address Line 2</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City, State Zip</a:t>
            </a:r>
          </a:p>
          <a:p>
            <a:pPr marL="112713" indent="-112713" fontAlgn="base">
              <a:buClr>
                <a:schemeClr val="accent1">
                  <a:lumMod val="75000"/>
                </a:schemeClr>
              </a:buClr>
              <a:buSzPct val="60000"/>
              <a:buFont typeface="Century Gothic" panose="020B0502020202020204" pitchFamily="34" charset="0"/>
              <a:buChar char="►"/>
            </a:pPr>
            <a:endParaRPr lang="en-US" sz="10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CONTACT/PLANNER:  </a:t>
            </a:r>
            <a:r>
              <a:rPr lang="en-US" sz="1000" dirty="0" smtClean="0">
                <a:solidFill>
                  <a:srgbClr val="666666"/>
                </a:solidFill>
                <a:cs typeface="Arial" panose="020B0604020202020204" pitchFamily="34" charset="0"/>
              </a:rPr>
              <a:t>Name, </a:t>
            </a:r>
            <a:r>
              <a:rPr lang="en-US" sz="1000" b="1" dirty="0" smtClean="0">
                <a:solidFill>
                  <a:schemeClr val="accent1">
                    <a:lumMod val="75000"/>
                  </a:schemeClr>
                </a:solidFill>
                <a:cs typeface="Arial" panose="020B0604020202020204" pitchFamily="34" charset="0"/>
              </a:rPr>
              <a:t>name@emailaddress.edu</a:t>
            </a:r>
            <a:endParaRPr lang="en-US" sz="1000" dirty="0" smtClean="0">
              <a:solidFill>
                <a:schemeClr val="accent1">
                  <a:lumMod val="75000"/>
                </a:schemeClr>
              </a:solidFill>
              <a:cs typeface="Arial" panose="020B0604020202020204" pitchFamily="34" charset="0"/>
            </a:endParaRPr>
          </a:p>
        </p:txBody>
      </p:sp>
      <p:sp>
        <p:nvSpPr>
          <p:cNvPr id="33" name="Pentagon 32">
            <a:hlinkClick r:id="rId6" highlightClick="1"/>
          </p:cNvPr>
          <p:cNvSpPr/>
          <p:nvPr/>
        </p:nvSpPr>
        <p:spPr>
          <a:xfrm>
            <a:off x="4142625" y="5888211"/>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5934067"/>
            <a:ext cx="3267964" cy="470847"/>
            <a:chOff x="4179584" y="6165496"/>
            <a:chExt cx="3267964" cy="470847"/>
          </a:xfrm>
        </p:grpSpPr>
        <p:sp>
          <p:nvSpPr>
            <p:cNvPr id="29" name="Rectangle 28"/>
            <p:cNvSpPr/>
            <p:nvPr/>
          </p:nvSpPr>
          <p:spPr>
            <a:xfrm>
              <a:off x="4179584" y="6405511"/>
              <a:ext cx="3267964" cy="230832"/>
            </a:xfrm>
            <a:prstGeom prst="rect">
              <a:avLst/>
            </a:prstGeom>
          </p:spPr>
          <p:txBody>
            <a:bodyPr wrap="square">
              <a:spAutoFit/>
            </a:bodyPr>
            <a:lstStyle/>
            <a:p>
              <a:r>
                <a:rPr lang="en-US" sz="900" dirty="0" smtClean="0">
                  <a:solidFill>
                    <a:schemeClr val="bg1"/>
                  </a:solidFill>
                </a:rPr>
                <a:t>Training URL Here</a:t>
              </a:r>
              <a:endParaRPr lang="en-US" sz="900" dirty="0">
                <a:solidFill>
                  <a:schemeClr val="bg1"/>
                </a:solidFill>
              </a:endParaRPr>
            </a:p>
          </p:txBody>
        </p:sp>
        <p:sp>
          <p:nvSpPr>
            <p:cNvPr id="41" name="Rectangle 40">
              <a:hlinkClick r:id="rId6"/>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nvGrpSpPr>
          <p:cNvPr id="2" name="Group 1"/>
          <p:cNvGrpSpPr/>
          <p:nvPr/>
        </p:nvGrpSpPr>
        <p:grpSpPr>
          <a:xfrm>
            <a:off x="237877" y="3863260"/>
            <a:ext cx="7546489" cy="306922"/>
            <a:chOff x="237877" y="3187975"/>
            <a:chExt cx="7546489" cy="306922"/>
          </a:xfrm>
        </p:grpSpPr>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7" name="Rectangle 66"/>
          <p:cNvSpPr/>
          <p:nvPr/>
        </p:nvSpPr>
        <p:spPr>
          <a:xfrm>
            <a:off x="4103732" y="6685260"/>
            <a:ext cx="3655441" cy="861774"/>
          </a:xfrm>
          <a:prstGeom prst="rect">
            <a:avLst/>
          </a:prstGeom>
        </p:spPr>
        <p:txBody>
          <a:bodyPr wrap="square">
            <a:spAutoFit/>
          </a:bodyPr>
          <a:lstStyle/>
          <a:p>
            <a:pPr fontAlgn="base">
              <a:buClr>
                <a:schemeClr val="accent1">
                  <a:lumMod val="75000"/>
                </a:schemeClr>
              </a:buClr>
              <a:buSzPct val="60000"/>
            </a:pPr>
            <a:r>
              <a:rPr lang="en-US" sz="1000" dirty="0" smtClean="0">
                <a:solidFill>
                  <a:srgbClr val="666666"/>
                </a:solidFill>
                <a:cs typeface="Arial" panose="020B0604020202020204" pitchFamily="34" charset="0"/>
              </a:rPr>
              <a:t>To update the registration call to action button with new link:</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on the shape to select</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Right click &gt; Edit Hyperlink</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Enter URL in “Hyperlink to” dialog box</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OK</a:t>
            </a:r>
          </a:p>
        </p:txBody>
      </p:sp>
      <p:pic>
        <p:nvPicPr>
          <p:cNvPr id="59" name="Picture 6" descr="MUS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341" y="218309"/>
            <a:ext cx="1716172" cy="1058306"/>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286643" y="9440337"/>
            <a:ext cx="7497723" cy="585981"/>
            <a:chOff x="286643" y="9440337"/>
            <a:chExt cx="7497723" cy="585981"/>
          </a:xfrm>
        </p:grpSpPr>
        <p:pic>
          <p:nvPicPr>
            <p:cNvPr id="63" name="Picture 6" descr="MUS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643" y="9516051"/>
              <a:ext cx="827459" cy="51026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68" name="Picture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1003861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2820729"/>
            <a:ext cx="278586" cy="214467"/>
          </a:xfrm>
          <a:prstGeom prst="rect">
            <a:avLst/>
          </a:prstGeom>
        </p:spPr>
      </p:pic>
      <p:grpSp>
        <p:nvGrpSpPr>
          <p:cNvPr id="38" name="Group 37"/>
          <p:cNvGrpSpPr/>
          <p:nvPr/>
        </p:nvGrpSpPr>
        <p:grpSpPr>
          <a:xfrm>
            <a:off x="155630" y="2599263"/>
            <a:ext cx="7691195" cy="959926"/>
            <a:chOff x="155630" y="2762159"/>
            <a:chExt cx="7691195" cy="959926"/>
          </a:xfrm>
        </p:grpSpPr>
        <p:grpSp>
          <p:nvGrpSpPr>
            <p:cNvPr id="31" name="Group 30"/>
            <p:cNvGrpSpPr/>
            <p:nvPr/>
          </p:nvGrpSpPr>
          <p:grpSpPr>
            <a:xfrm>
              <a:off x="237877" y="2762159"/>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075754"/>
              <a:ext cx="7691195" cy="646331"/>
            </a:xfrm>
            <a:prstGeom prst="rect">
              <a:avLst/>
            </a:prstGeom>
          </p:spPr>
          <p:txBody>
            <a:bodyPr wrap="square">
              <a:spAutoFit/>
            </a:bodyPr>
            <a:lstStyle/>
            <a:p>
              <a:r>
                <a:rPr lang="en-US" sz="900" dirty="0" smtClean="0">
                  <a:solidFill>
                    <a:schemeClr val="tx1">
                      <a:lumMod val="65000"/>
                      <a:lumOff val="35000"/>
                    </a:schemeClr>
                  </a:solidFill>
                  <a:ea typeface="Calibri" panose="020F0502020204030204" pitchFamily="34" charset="0"/>
                  <a:cs typeface="Arial" panose="020B0604020202020204" pitchFamily="34" charset="0"/>
                </a:rPr>
                <a:t>The </a:t>
              </a:r>
              <a:r>
                <a:rPr lang="en-US" sz="900" dirty="0">
                  <a:solidFill>
                    <a:schemeClr val="tx1">
                      <a:lumMod val="65000"/>
                      <a:lumOff val="35000"/>
                    </a:schemeClr>
                  </a:solidFill>
                  <a:ea typeface="Calibri" panose="020F0502020204030204" pitchFamily="34" charset="0"/>
                  <a:cs typeface="Arial" panose="020B0604020202020204" pitchFamily="34" charset="0"/>
                </a:rPr>
                <a:t>2016 Georgia Legislative Update and the Impact on Public Health” lecture will be a sort of “hot off the press” recap of the 2016 Georgia Legislative Session.  Scott will provide an update of the session, including the status of legislation and appropriations that impact public health in Georgia.  He will also provide some insight into the prospects for the 2017 session and how the political scene may impact public health.  Lastly, he will leave us with some strategies for promoting public health in our local communities and across the state. </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grpSp>
      <p:grpSp>
        <p:nvGrpSpPr>
          <p:cNvPr id="6" name="Group 5"/>
          <p:cNvGrpSpPr/>
          <p:nvPr/>
        </p:nvGrpSpPr>
        <p:grpSpPr>
          <a:xfrm>
            <a:off x="155630" y="8696687"/>
            <a:ext cx="7616770" cy="674127"/>
            <a:chOff x="155630" y="8696687"/>
            <a:chExt cx="7616770" cy="674127"/>
          </a:xfrm>
        </p:grpSpPr>
        <p:grpSp>
          <p:nvGrpSpPr>
            <p:cNvPr id="4" name="Group 3"/>
            <p:cNvGrpSpPr/>
            <p:nvPr/>
          </p:nvGrpSpPr>
          <p:grpSpPr>
            <a:xfrm>
              <a:off x="237877" y="8696687"/>
              <a:ext cx="7534523" cy="367082"/>
              <a:chOff x="237877" y="8696687"/>
              <a:chExt cx="7534523" cy="367082"/>
            </a:xfrm>
          </p:grpSpPr>
          <p:sp>
            <p:nvSpPr>
              <p:cNvPr id="99" name="Rectangle 98"/>
              <p:cNvSpPr/>
              <p:nvPr/>
            </p:nvSpPr>
            <p:spPr>
              <a:xfrm>
                <a:off x="679707" y="8759070"/>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8696687"/>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8710948"/>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8696913"/>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8759995"/>
                <a:ext cx="257239" cy="196122"/>
              </a:xfrm>
              <a:prstGeom prst="rect">
                <a:avLst/>
              </a:prstGeom>
            </p:spPr>
          </p:pic>
        </p:grpSp>
        <p:sp>
          <p:nvSpPr>
            <p:cNvPr id="98" name="Rectangle 97"/>
            <p:cNvSpPr/>
            <p:nvPr/>
          </p:nvSpPr>
          <p:spPr>
            <a:xfrm>
              <a:off x="155630" y="9000757"/>
              <a:ext cx="7603543" cy="370057"/>
            </a:xfrm>
            <a:prstGeom prst="rect">
              <a:avLst/>
            </a:prstGeom>
          </p:spPr>
          <p:txBody>
            <a:bodyPr wrap="square" numCol="1"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CNE: </a:t>
              </a:r>
              <a:r>
                <a:rPr lang="en-US" sz="900" dirty="0">
                  <a:solidFill>
                    <a:srgbClr val="666666"/>
                  </a:solidFill>
                  <a:cs typeface="Arial" panose="020B0604020202020204" pitchFamily="34" charset="0"/>
                </a:rPr>
                <a:t>The Centers for Disease Control and Prevention is accredited as a provider of Continuing Nursing Education by the American Nurses Credentialing Center's Commission on Accreditation.  This activity provides 1.5 contact hours</a:t>
              </a:r>
              <a:r>
                <a:rPr lang="en-US" sz="900" dirty="0" smtClean="0">
                  <a:solidFill>
                    <a:srgbClr val="666666"/>
                  </a:solidFill>
                  <a:cs typeface="Arial" panose="020B0604020202020204" pitchFamily="34" charset="0"/>
                </a:rPr>
                <a:t>.</a:t>
              </a:r>
              <a:endParaRPr lang="en-US" sz="900" dirty="0">
                <a:solidFill>
                  <a:srgbClr val="666666"/>
                </a:solidFill>
                <a:cs typeface="Arial" panose="020B0604020202020204" pitchFamily="34" charset="0"/>
              </a:endParaRPr>
            </a:p>
          </p:txBody>
        </p:sp>
      </p:grpSp>
      <p:grpSp>
        <p:nvGrpSpPr>
          <p:cNvPr id="116" name="Group 115"/>
          <p:cNvGrpSpPr/>
          <p:nvPr/>
        </p:nvGrpSpPr>
        <p:grpSpPr>
          <a:xfrm>
            <a:off x="224650" y="7296011"/>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7653244"/>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DATE/TIME: </a:t>
            </a:r>
            <a:r>
              <a:rPr lang="en-US" sz="900" dirty="0" smtClean="0">
                <a:solidFill>
                  <a:srgbClr val="666666"/>
                </a:solidFill>
                <a:cs typeface="Arial" panose="020B0604020202020204" pitchFamily="34" charset="0"/>
              </a:rPr>
              <a:t>Friday, May 6, 2016  </a:t>
            </a:r>
            <a:r>
              <a:rPr lang="en-US" sz="900" dirty="0" smtClean="0">
                <a:solidFill>
                  <a:srgbClr val="666666"/>
                </a:solidFill>
                <a:cs typeface="Arial" panose="020B0604020202020204" pitchFamily="34" charset="0"/>
                <a:sym typeface="Wingdings" panose="05000000000000000000" pitchFamily="2" charset="2"/>
              </a:rPr>
              <a:t>  </a:t>
            </a:r>
            <a:r>
              <a:rPr lang="en-US" sz="900" dirty="0" smtClean="0">
                <a:solidFill>
                  <a:srgbClr val="666666"/>
                </a:solidFill>
                <a:cs typeface="Arial" panose="020B0604020202020204" pitchFamily="34" charset="0"/>
              </a:rPr>
              <a:t>12:00-1:30 P.M. EDT</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LOCATION:  </a:t>
            </a:r>
            <a:r>
              <a:rPr lang="en-US" sz="900" dirty="0" smtClean="0">
                <a:solidFill>
                  <a:srgbClr val="666666"/>
                </a:solidFill>
                <a:cs typeface="Arial" panose="020B0604020202020204" pitchFamily="34" charset="0"/>
              </a:rPr>
              <a:t>Rollins </a:t>
            </a:r>
            <a:r>
              <a:rPr lang="en-US" sz="900" dirty="0">
                <a:solidFill>
                  <a:srgbClr val="666666"/>
                </a:solidFill>
                <a:cs typeface="Arial" panose="020B0604020202020204" pitchFamily="34" charset="0"/>
              </a:rPr>
              <a:t>School of Public </a:t>
            </a:r>
            <a:r>
              <a:rPr lang="en-US" sz="900" dirty="0" smtClean="0">
                <a:solidFill>
                  <a:srgbClr val="666666"/>
                </a:solidFill>
                <a:cs typeface="Arial" panose="020B0604020202020204" pitchFamily="34" charset="0"/>
              </a:rPr>
              <a:t>Health </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CNR </a:t>
            </a:r>
            <a:r>
              <a:rPr lang="en-US" sz="900" dirty="0">
                <a:solidFill>
                  <a:srgbClr val="666666"/>
                </a:solidFill>
                <a:cs typeface="Arial" panose="020B0604020202020204" pitchFamily="34" charset="0"/>
              </a:rPr>
              <a:t>1000 Auditorium (1st Floor</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1518 </a:t>
            </a:r>
            <a:r>
              <a:rPr lang="en-US" sz="900" dirty="0">
                <a:solidFill>
                  <a:srgbClr val="666666"/>
                </a:solidFill>
                <a:cs typeface="Arial" panose="020B0604020202020204" pitchFamily="34" charset="0"/>
              </a:rPr>
              <a:t>Clifton </a:t>
            </a:r>
            <a:r>
              <a:rPr lang="en-US" sz="900" dirty="0" smtClean="0">
                <a:solidFill>
                  <a:srgbClr val="666666"/>
                </a:solidFill>
                <a:cs typeface="Arial" panose="020B0604020202020204" pitchFamily="34" charset="0"/>
              </a:rPr>
              <a:t>Road, Atlanta</a:t>
            </a:r>
            <a:r>
              <a:rPr lang="en-US" sz="900" dirty="0">
                <a:solidFill>
                  <a:srgbClr val="666666"/>
                </a:solidFill>
                <a:cs typeface="Arial" panose="020B0604020202020204" pitchFamily="34" charset="0"/>
              </a:rPr>
              <a:t>, Georgia </a:t>
            </a:r>
            <a:r>
              <a:rPr lang="en-US" sz="900" dirty="0" smtClean="0">
                <a:solidFill>
                  <a:srgbClr val="666666"/>
                </a:solidFill>
                <a:cs typeface="Arial" panose="020B0604020202020204" pitchFamily="34" charset="0"/>
              </a:rPr>
              <a:t>30322</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CONTACT/PLANNER:  </a:t>
            </a:r>
            <a:r>
              <a:rPr lang="en-US" sz="900" dirty="0" smtClean="0">
                <a:solidFill>
                  <a:srgbClr val="666666"/>
                </a:solidFill>
                <a:cs typeface="Arial" panose="020B0604020202020204" pitchFamily="34" charset="0"/>
              </a:rPr>
              <a:t>Laura Lloyd, </a:t>
            </a:r>
            <a:r>
              <a:rPr lang="en-US" sz="900" b="1" dirty="0" smtClean="0">
                <a:solidFill>
                  <a:schemeClr val="accent1">
                    <a:lumMod val="75000"/>
                  </a:schemeClr>
                </a:solidFill>
                <a:cs typeface="Arial" panose="020B0604020202020204" pitchFamily="34" charset="0"/>
              </a:rPr>
              <a:t>lmlloyd@emory.edu</a:t>
            </a:r>
            <a:br>
              <a:rPr lang="en-US" sz="900" b="1" dirty="0" smtClean="0">
                <a:solidFill>
                  <a:schemeClr val="accent1">
                    <a:lumMod val="75000"/>
                  </a:schemeClr>
                </a:solidFill>
                <a:cs typeface="Arial" panose="020B0604020202020204" pitchFamily="34" charset="0"/>
              </a:rPr>
            </a:br>
            <a:endParaRPr lang="en-US" sz="900" dirty="0" smtClean="0">
              <a:solidFill>
                <a:schemeClr val="accent1">
                  <a:lumMod val="75000"/>
                </a:schemeClr>
              </a:solidFill>
              <a:cs typeface="Arial" panose="020B0604020202020204" pitchFamily="34" charset="0"/>
            </a:endParaRPr>
          </a:p>
        </p:txBody>
      </p:sp>
      <p:grpSp>
        <p:nvGrpSpPr>
          <p:cNvPr id="46" name="Group 45"/>
          <p:cNvGrpSpPr/>
          <p:nvPr/>
        </p:nvGrpSpPr>
        <p:grpSpPr>
          <a:xfrm>
            <a:off x="4142625" y="7780307"/>
            <a:ext cx="3506743" cy="703161"/>
            <a:chOff x="4142625" y="6119640"/>
            <a:chExt cx="3506743" cy="703161"/>
          </a:xfrm>
        </p:grpSpPr>
        <p:sp>
          <p:nvSpPr>
            <p:cNvPr id="33" name="Pentagon 32">
              <a:hlinkClick r:id="rId6" highlightClick="1"/>
            </p:cNvPr>
            <p:cNvSpPr/>
            <p:nvPr/>
          </p:nvSpPr>
          <p:spPr>
            <a:xfrm>
              <a:off x="4142625" y="6119640"/>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6165496"/>
              <a:ext cx="3267964" cy="609347"/>
              <a:chOff x="4179584" y="6165496"/>
              <a:chExt cx="3267964" cy="609347"/>
            </a:xfrm>
          </p:grpSpPr>
          <p:sp>
            <p:nvSpPr>
              <p:cNvPr id="29" name="Rectangle 28"/>
              <p:cNvSpPr/>
              <p:nvPr/>
            </p:nvSpPr>
            <p:spPr>
              <a:xfrm>
                <a:off x="4179584" y="6405511"/>
                <a:ext cx="3267964" cy="369332"/>
              </a:xfrm>
              <a:prstGeom prst="rect">
                <a:avLst/>
              </a:prstGeom>
            </p:spPr>
            <p:txBody>
              <a:bodyPr wrap="square">
                <a:spAutoFit/>
              </a:bodyPr>
              <a:lstStyle/>
              <a:p>
                <a:r>
                  <a:rPr lang="en-US" sz="900" dirty="0" smtClean="0">
                    <a:solidFill>
                      <a:schemeClr val="bg1"/>
                    </a:solidFill>
                  </a:rPr>
                  <a:t>www.cvent.com/events/2016-georgia-legislative-update-and-the-impact-on-public-health/</a:t>
                </a:r>
                <a:endParaRPr lang="en-US" sz="900" dirty="0">
                  <a:solidFill>
                    <a:schemeClr val="bg1"/>
                  </a:solidFill>
                </a:endParaRPr>
              </a:p>
            </p:txBody>
          </p:sp>
          <p:sp>
            <p:nvSpPr>
              <p:cNvPr id="41" name="Rectangle 40">
                <a:hlinkClick r:id="rId6"/>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grpSp>
        <p:nvGrpSpPr>
          <p:cNvPr id="3" name="Group 2"/>
          <p:cNvGrpSpPr/>
          <p:nvPr/>
        </p:nvGrpSpPr>
        <p:grpSpPr>
          <a:xfrm>
            <a:off x="155630" y="5617277"/>
            <a:ext cx="7635820" cy="1560316"/>
            <a:chOff x="155630" y="3187975"/>
            <a:chExt cx="7635820" cy="1560316"/>
          </a:xfrm>
        </p:grpSpPr>
        <p:sp>
          <p:nvSpPr>
            <p:cNvPr id="136" name="Rectangle 135"/>
            <p:cNvSpPr/>
            <p:nvPr/>
          </p:nvSpPr>
          <p:spPr>
            <a:xfrm>
              <a:off x="237517" y="3963461"/>
              <a:ext cx="7553933" cy="784830"/>
            </a:xfrm>
            <a:prstGeom prst="rect">
              <a:avLst/>
            </a:prstGeom>
          </p:spPr>
          <p:txBody>
            <a:bodyPr wrap="square">
              <a:spAutoFit/>
            </a:bodyPr>
            <a:lstStyle/>
            <a:p>
              <a:pPr fontAlgn="base">
                <a:buClr>
                  <a:schemeClr val="accent1">
                    <a:lumMod val="75000"/>
                  </a:schemeClr>
                </a:buClr>
                <a:buSzPct val="60000"/>
              </a:pPr>
              <a:r>
                <a:rPr lang="en-US" sz="900" dirty="0">
                  <a:solidFill>
                    <a:srgbClr val="666666"/>
                  </a:solidFill>
                  <a:cs typeface="Arial" panose="020B0604020202020204" pitchFamily="34" charset="0"/>
                </a:rPr>
                <a:t>By the end of </a:t>
              </a:r>
              <a:r>
                <a:rPr lang="en-US" sz="900" b="1" dirty="0">
                  <a:solidFill>
                    <a:srgbClr val="666666"/>
                  </a:solidFill>
                  <a:cs typeface="Arial" panose="020B0604020202020204" pitchFamily="34" charset="0"/>
                </a:rPr>
                <a:t>the lecture series</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Select sources of public health data and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Use a variety of approaches to disseminate public health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Apply knowledge towards the program planning process</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methods to ensure that public health initiatives/programs continue to achieve stated goals</a:t>
              </a:r>
              <a:r>
                <a:rPr lang="en-US" sz="900" dirty="0" smtClean="0">
                  <a:solidFill>
                    <a:srgbClr val="666666"/>
                  </a:solidFill>
                  <a:cs typeface="Arial" panose="020B0604020202020204" pitchFamily="34" charset="0"/>
                </a:rPr>
                <a:t>.</a:t>
              </a:r>
            </a:p>
          </p:txBody>
        </p:sp>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5630" y="3503982"/>
              <a:ext cx="7570149" cy="507831"/>
            </a:xfrm>
            <a:prstGeom prst="rect">
              <a:avLst/>
            </a:prstGeom>
          </p:spPr>
          <p:txBody>
            <a:bodyPr wrap="square">
              <a:spAutoFit/>
            </a:bodyPr>
            <a:lstStyle/>
            <a:p>
              <a:r>
                <a:rPr lang="en-US" sz="900" dirty="0">
                  <a:solidFill>
                    <a:schemeClr val="tx1">
                      <a:lumMod val="65000"/>
                      <a:lumOff val="35000"/>
                    </a:schemeClr>
                  </a:solidFill>
                  <a:latin typeface="+mj-lt"/>
                </a:rPr>
                <a:t>The </a:t>
              </a:r>
              <a:r>
                <a:rPr lang="en-US" sz="900" b="1" dirty="0">
                  <a:solidFill>
                    <a:schemeClr val="tx1">
                      <a:lumMod val="65000"/>
                      <a:lumOff val="35000"/>
                    </a:schemeClr>
                  </a:solidFill>
                  <a:latin typeface="+mj-lt"/>
                </a:rPr>
                <a:t>Models of Excellence</a:t>
              </a:r>
              <a:r>
                <a:rPr lang="en-US" sz="900" dirty="0">
                  <a:solidFill>
                    <a:schemeClr val="tx1">
                      <a:lumMod val="65000"/>
                      <a:lumOff val="35000"/>
                    </a:schemeClr>
                  </a:solidFill>
                  <a:latin typeface="+mj-lt"/>
                </a:rPr>
                <a:t> lecture series highlights current public health issues or topics. The goal of the series is to explore the connection between innovation and public health practice as well as identify ways in which public health practitioners and health science faculty can facilitate the translation of innovation into practice.</a:t>
              </a:r>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p:cNvGrpSpPr/>
          <p:nvPr/>
        </p:nvGrpSpPr>
        <p:grpSpPr>
          <a:xfrm>
            <a:off x="237877" y="3603654"/>
            <a:ext cx="7534523" cy="1854172"/>
            <a:chOff x="237877" y="3260754"/>
            <a:chExt cx="7534523" cy="1854172"/>
          </a:xfrm>
        </p:grpSpPr>
        <p:sp>
          <p:nvSpPr>
            <p:cNvPr id="67" name="Rectangle 66"/>
            <p:cNvSpPr/>
            <p:nvPr/>
          </p:nvSpPr>
          <p:spPr>
            <a:xfrm>
              <a:off x="240290" y="326075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72944" y="3275015"/>
              <a:ext cx="2446703"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SPEAKER</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9" name="Pentagon 68"/>
            <p:cNvSpPr/>
            <p:nvPr/>
          </p:nvSpPr>
          <p:spPr>
            <a:xfrm>
              <a:off x="237877" y="326098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754672" y="3611995"/>
              <a:ext cx="6004501" cy="1338828"/>
            </a:xfrm>
            <a:prstGeom prst="rect">
              <a:avLst/>
            </a:prstGeom>
          </p:spPr>
          <p:txBody>
            <a:bodyPr wrap="square">
              <a:spAutoFit/>
            </a:bodyPr>
            <a:lstStyle/>
            <a:p>
              <a:r>
                <a:rPr lang="en-US" sz="900" b="1" dirty="0">
                  <a:solidFill>
                    <a:schemeClr val="tx1">
                      <a:lumMod val="65000"/>
                      <a:lumOff val="35000"/>
                    </a:schemeClr>
                  </a:solidFill>
                  <a:ea typeface="Calibri" panose="020F0502020204030204" pitchFamily="34" charset="0"/>
                  <a:cs typeface="Arial" panose="020B0604020202020204" pitchFamily="34" charset="0"/>
                </a:rPr>
                <a:t>Melissa (Moose) </a:t>
              </a:r>
              <a:r>
                <a:rPr lang="en-US" sz="900" b="1" dirty="0" err="1">
                  <a:solidFill>
                    <a:schemeClr val="tx1">
                      <a:lumMod val="65000"/>
                      <a:lumOff val="35000"/>
                    </a:schemeClr>
                  </a:solidFill>
                  <a:ea typeface="Calibri" panose="020F0502020204030204" pitchFamily="34" charset="0"/>
                  <a:cs typeface="Arial" panose="020B0604020202020204" pitchFamily="34" charset="0"/>
                </a:rPr>
                <a:t>Alperin</a:t>
              </a:r>
              <a:r>
                <a:rPr lang="en-US" sz="900" b="1" dirty="0">
                  <a:solidFill>
                    <a:schemeClr val="tx1">
                      <a:lumMod val="65000"/>
                      <a:lumOff val="35000"/>
                    </a:schemeClr>
                  </a:solidFill>
                  <a:ea typeface="Calibri" panose="020F0502020204030204" pitchFamily="34" charset="0"/>
                  <a:cs typeface="Arial" panose="020B0604020202020204" pitchFamily="34" charset="0"/>
                </a:rPr>
                <a:t>, </a:t>
              </a:r>
              <a:r>
                <a:rPr lang="en-US" sz="900" b="1" dirty="0" err="1">
                  <a:solidFill>
                    <a:schemeClr val="tx1">
                      <a:lumMod val="65000"/>
                      <a:lumOff val="35000"/>
                    </a:schemeClr>
                  </a:solidFill>
                  <a:ea typeface="Calibri" panose="020F0502020204030204" pitchFamily="34" charset="0"/>
                  <a:cs typeface="Arial" panose="020B0604020202020204" pitchFamily="34" charset="0"/>
                </a:rPr>
                <a:t>EdD</a:t>
              </a:r>
              <a:r>
                <a:rPr lang="en-US" sz="900" b="1" dirty="0">
                  <a:solidFill>
                    <a:schemeClr val="tx1">
                      <a:lumMod val="65000"/>
                      <a:lumOff val="35000"/>
                    </a:schemeClr>
                  </a:solidFill>
                  <a:ea typeface="Calibri" panose="020F0502020204030204" pitchFamily="34" charset="0"/>
                  <a:cs typeface="Arial" panose="020B0604020202020204" pitchFamily="34" charset="0"/>
                </a:rPr>
                <a:t>, MPH, MCHES</a:t>
              </a:r>
            </a:p>
            <a:p>
              <a:r>
                <a:rPr lang="en-US" sz="900" b="1" dirty="0">
                  <a:solidFill>
                    <a:schemeClr val="tx1">
                      <a:lumMod val="65000"/>
                      <a:lumOff val="35000"/>
                    </a:schemeClr>
                  </a:solidFill>
                  <a:ea typeface="Calibri" panose="020F0502020204030204" pitchFamily="34" charset="0"/>
                  <a:cs typeface="Arial" panose="020B0604020202020204" pitchFamily="34" charset="0"/>
                </a:rPr>
                <a:t>Director of </a:t>
              </a:r>
              <a:r>
                <a:rPr lang="en-US" sz="900" b="1" dirty="0" smtClean="0">
                  <a:solidFill>
                    <a:schemeClr val="tx1">
                      <a:lumMod val="65000"/>
                      <a:lumOff val="35000"/>
                    </a:schemeClr>
                  </a:solidFill>
                  <a:ea typeface="Calibri" panose="020F0502020204030204" pitchFamily="34" charset="0"/>
                  <a:cs typeface="Arial" panose="020B0604020202020204" pitchFamily="34" charset="0"/>
                </a:rPr>
                <a:t>Operations, Region IV Public Health Training Center</a:t>
              </a:r>
              <a:br>
                <a:rPr lang="en-US" sz="900" b="1" dirty="0" smtClean="0">
                  <a:solidFill>
                    <a:schemeClr val="tx1">
                      <a:lumMod val="65000"/>
                      <a:lumOff val="35000"/>
                    </a:schemeClr>
                  </a:solidFill>
                  <a:ea typeface="Calibri" panose="020F0502020204030204" pitchFamily="34" charset="0"/>
                  <a:cs typeface="Arial" panose="020B0604020202020204" pitchFamily="34" charset="0"/>
                </a:rPr>
              </a:br>
              <a:endParaRPr lang="en-US" sz="900" b="1" dirty="0">
                <a:solidFill>
                  <a:schemeClr val="tx1">
                    <a:lumMod val="65000"/>
                    <a:lumOff val="35000"/>
                  </a:schemeClr>
                </a:solidFill>
                <a:ea typeface="Calibri" panose="020F0502020204030204" pitchFamily="34" charset="0"/>
                <a:cs typeface="Arial" panose="020B0604020202020204" pitchFamily="34" charset="0"/>
              </a:endParaRPr>
            </a:p>
            <a:p>
              <a:pPr fontAlgn="base">
                <a:buClr>
                  <a:schemeClr val="accent1">
                    <a:lumMod val="75000"/>
                  </a:schemeClr>
                </a:buClr>
                <a:buSzPct val="60000"/>
              </a:pPr>
              <a:r>
                <a:rPr lang="en-US" sz="900" dirty="0" smtClean="0">
                  <a:solidFill>
                    <a:srgbClr val="666666"/>
                  </a:solidFill>
                  <a:cs typeface="Arial" panose="020B0604020202020204" pitchFamily="34" charset="0"/>
                </a:rPr>
                <a:t>To change the photo</a:t>
              </a: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Click on the image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Picture tools &gt; Format on the ribbon</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Change Picture &gt; Browse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Select the image you’d like to use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Click Insert</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11" name="Freeform 9"/>
            <p:cNvSpPr>
              <a:spLocks noEditPoints="1"/>
            </p:cNvSpPr>
            <p:nvPr/>
          </p:nvSpPr>
          <p:spPr bwMode="auto">
            <a:xfrm>
              <a:off x="286168" y="3281411"/>
              <a:ext cx="199607" cy="229091"/>
            </a:xfrm>
            <a:custGeom>
              <a:avLst/>
              <a:gdLst>
                <a:gd name="T0" fmla="*/ 285 w 570"/>
                <a:gd name="T1" fmla="*/ 0 h 655"/>
                <a:gd name="T2" fmla="*/ 437 w 570"/>
                <a:gd name="T3" fmla="*/ 63 h 655"/>
                <a:gd name="T4" fmla="*/ 437 w 570"/>
                <a:gd name="T5" fmla="*/ 63 h 655"/>
                <a:gd name="T6" fmla="*/ 437 w 570"/>
                <a:gd name="T7" fmla="*/ 63 h 655"/>
                <a:gd name="T8" fmla="*/ 499 w 570"/>
                <a:gd name="T9" fmla="*/ 214 h 655"/>
                <a:gd name="T10" fmla="*/ 437 w 570"/>
                <a:gd name="T11" fmla="*/ 366 h 655"/>
                <a:gd name="T12" fmla="*/ 414 w 570"/>
                <a:gd name="T13" fmla="*/ 386 h 655"/>
                <a:gd name="T14" fmla="*/ 508 w 570"/>
                <a:gd name="T15" fmla="*/ 440 h 655"/>
                <a:gd name="T16" fmla="*/ 508 w 570"/>
                <a:gd name="T17" fmla="*/ 440 h 655"/>
                <a:gd name="T18" fmla="*/ 508 w 570"/>
                <a:gd name="T19" fmla="*/ 440 h 655"/>
                <a:gd name="T20" fmla="*/ 570 w 570"/>
                <a:gd name="T21" fmla="*/ 590 h 655"/>
                <a:gd name="T22" fmla="*/ 570 w 570"/>
                <a:gd name="T23" fmla="*/ 630 h 655"/>
                <a:gd name="T24" fmla="*/ 545 w 570"/>
                <a:gd name="T25" fmla="*/ 655 h 655"/>
                <a:gd name="T26" fmla="*/ 544 w 570"/>
                <a:gd name="T27" fmla="*/ 655 h 655"/>
                <a:gd name="T28" fmla="*/ 25 w 570"/>
                <a:gd name="T29" fmla="*/ 655 h 655"/>
                <a:gd name="T30" fmla="*/ 0 w 570"/>
                <a:gd name="T31" fmla="*/ 630 h 655"/>
                <a:gd name="T32" fmla="*/ 0 w 570"/>
                <a:gd name="T33" fmla="*/ 629 h 655"/>
                <a:gd name="T34" fmla="*/ 0 w 570"/>
                <a:gd name="T35" fmla="*/ 590 h 655"/>
                <a:gd name="T36" fmla="*/ 62 w 570"/>
                <a:gd name="T37" fmla="*/ 440 h 655"/>
                <a:gd name="T38" fmla="*/ 156 w 570"/>
                <a:gd name="T39" fmla="*/ 386 h 655"/>
                <a:gd name="T40" fmla="*/ 133 w 570"/>
                <a:gd name="T41" fmla="*/ 366 h 655"/>
                <a:gd name="T42" fmla="*/ 133 w 570"/>
                <a:gd name="T43" fmla="*/ 366 h 655"/>
                <a:gd name="T44" fmla="*/ 71 w 570"/>
                <a:gd name="T45" fmla="*/ 214 h 655"/>
                <a:gd name="T46" fmla="*/ 133 w 570"/>
                <a:gd name="T47" fmla="*/ 63 h 655"/>
                <a:gd name="T48" fmla="*/ 285 w 570"/>
                <a:gd name="T49" fmla="*/ 0 h 655"/>
                <a:gd name="T50" fmla="*/ 401 w 570"/>
                <a:gd name="T51" fmla="*/ 98 h 655"/>
                <a:gd name="T52" fmla="*/ 401 w 570"/>
                <a:gd name="T53" fmla="*/ 98 h 655"/>
                <a:gd name="T54" fmla="*/ 285 w 570"/>
                <a:gd name="T55" fmla="*/ 50 h 655"/>
                <a:gd name="T56" fmla="*/ 169 w 570"/>
                <a:gd name="T57" fmla="*/ 98 h 655"/>
                <a:gd name="T58" fmla="*/ 121 w 570"/>
                <a:gd name="T59" fmla="*/ 214 h 655"/>
                <a:gd name="T60" fmla="*/ 169 w 570"/>
                <a:gd name="T61" fmla="*/ 330 h 655"/>
                <a:gd name="T62" fmla="*/ 169 w 570"/>
                <a:gd name="T63" fmla="*/ 330 h 655"/>
                <a:gd name="T64" fmla="*/ 169 w 570"/>
                <a:gd name="T65" fmla="*/ 330 h 655"/>
                <a:gd name="T66" fmla="*/ 285 w 570"/>
                <a:gd name="T67" fmla="*/ 378 h 655"/>
                <a:gd name="T68" fmla="*/ 401 w 570"/>
                <a:gd name="T69" fmla="*/ 330 h 655"/>
                <a:gd name="T70" fmla="*/ 449 w 570"/>
                <a:gd name="T71" fmla="*/ 214 h 655"/>
                <a:gd name="T72" fmla="*/ 401 w 570"/>
                <a:gd name="T73" fmla="*/ 98 h 655"/>
                <a:gd name="T74" fmla="*/ 401 w 570"/>
                <a:gd name="T75" fmla="*/ 98 h 655"/>
                <a:gd name="T76" fmla="*/ 359 w 570"/>
                <a:gd name="T77" fmla="*/ 429 h 655"/>
                <a:gd name="T78" fmla="*/ 359 w 570"/>
                <a:gd name="T79" fmla="*/ 429 h 655"/>
                <a:gd name="T80" fmla="*/ 285 w 570"/>
                <a:gd name="T81" fmla="*/ 429 h 655"/>
                <a:gd name="T82" fmla="*/ 211 w 570"/>
                <a:gd name="T83" fmla="*/ 429 h 655"/>
                <a:gd name="T84" fmla="*/ 97 w 570"/>
                <a:gd name="T85" fmla="*/ 476 h 655"/>
                <a:gd name="T86" fmla="*/ 50 w 570"/>
                <a:gd name="T87" fmla="*/ 590 h 655"/>
                <a:gd name="T88" fmla="*/ 50 w 570"/>
                <a:gd name="T89" fmla="*/ 605 h 655"/>
                <a:gd name="T90" fmla="*/ 520 w 570"/>
                <a:gd name="T91" fmla="*/ 605 h 655"/>
                <a:gd name="T92" fmla="*/ 520 w 570"/>
                <a:gd name="T93" fmla="*/ 590 h 655"/>
                <a:gd name="T94" fmla="*/ 473 w 570"/>
                <a:gd name="T95" fmla="*/ 476 h 655"/>
                <a:gd name="T96" fmla="*/ 473 w 570"/>
                <a:gd name="T97" fmla="*/ 476 h 655"/>
                <a:gd name="T98" fmla="*/ 359 w 570"/>
                <a:gd name="T99" fmla="*/ 42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0" h="655">
                  <a:moveTo>
                    <a:pt x="285" y="0"/>
                  </a:moveTo>
                  <a:cubicBezTo>
                    <a:pt x="344" y="0"/>
                    <a:pt x="398" y="24"/>
                    <a:pt x="437" y="63"/>
                  </a:cubicBezTo>
                  <a:cubicBezTo>
                    <a:pt x="437" y="63"/>
                    <a:pt x="437" y="63"/>
                    <a:pt x="437" y="63"/>
                  </a:cubicBezTo>
                  <a:cubicBezTo>
                    <a:pt x="437" y="63"/>
                    <a:pt x="437" y="63"/>
                    <a:pt x="437" y="63"/>
                  </a:cubicBezTo>
                  <a:cubicBezTo>
                    <a:pt x="475" y="102"/>
                    <a:pt x="499" y="155"/>
                    <a:pt x="499" y="214"/>
                  </a:cubicBezTo>
                  <a:cubicBezTo>
                    <a:pt x="499" y="273"/>
                    <a:pt x="475" y="327"/>
                    <a:pt x="437" y="366"/>
                  </a:cubicBezTo>
                  <a:cubicBezTo>
                    <a:pt x="430" y="373"/>
                    <a:pt x="422" y="380"/>
                    <a:pt x="414" y="386"/>
                  </a:cubicBezTo>
                  <a:cubicBezTo>
                    <a:pt x="450" y="395"/>
                    <a:pt x="482" y="415"/>
                    <a:pt x="508" y="440"/>
                  </a:cubicBezTo>
                  <a:cubicBezTo>
                    <a:pt x="508" y="440"/>
                    <a:pt x="508" y="440"/>
                    <a:pt x="508" y="440"/>
                  </a:cubicBezTo>
                  <a:cubicBezTo>
                    <a:pt x="508" y="440"/>
                    <a:pt x="508" y="440"/>
                    <a:pt x="508" y="440"/>
                  </a:cubicBezTo>
                  <a:cubicBezTo>
                    <a:pt x="546" y="479"/>
                    <a:pt x="570" y="531"/>
                    <a:pt x="570" y="590"/>
                  </a:cubicBezTo>
                  <a:cubicBezTo>
                    <a:pt x="570" y="630"/>
                    <a:pt x="570" y="630"/>
                    <a:pt x="570" y="630"/>
                  </a:cubicBezTo>
                  <a:cubicBezTo>
                    <a:pt x="570" y="644"/>
                    <a:pt x="559" y="655"/>
                    <a:pt x="545" y="655"/>
                  </a:cubicBezTo>
                  <a:cubicBezTo>
                    <a:pt x="544" y="655"/>
                    <a:pt x="544" y="655"/>
                    <a:pt x="544" y="655"/>
                  </a:cubicBezTo>
                  <a:cubicBezTo>
                    <a:pt x="25" y="655"/>
                    <a:pt x="25" y="655"/>
                    <a:pt x="25" y="655"/>
                  </a:cubicBezTo>
                  <a:cubicBezTo>
                    <a:pt x="11" y="655"/>
                    <a:pt x="0" y="644"/>
                    <a:pt x="0" y="630"/>
                  </a:cubicBezTo>
                  <a:cubicBezTo>
                    <a:pt x="0" y="629"/>
                    <a:pt x="0" y="629"/>
                    <a:pt x="0" y="629"/>
                  </a:cubicBezTo>
                  <a:cubicBezTo>
                    <a:pt x="0" y="590"/>
                    <a:pt x="0" y="590"/>
                    <a:pt x="0" y="590"/>
                  </a:cubicBezTo>
                  <a:cubicBezTo>
                    <a:pt x="0" y="531"/>
                    <a:pt x="23" y="479"/>
                    <a:pt x="62" y="440"/>
                  </a:cubicBezTo>
                  <a:cubicBezTo>
                    <a:pt x="87" y="414"/>
                    <a:pt x="120" y="395"/>
                    <a:pt x="156" y="386"/>
                  </a:cubicBezTo>
                  <a:cubicBezTo>
                    <a:pt x="148" y="379"/>
                    <a:pt x="140" y="373"/>
                    <a:pt x="133" y="366"/>
                  </a:cubicBezTo>
                  <a:cubicBezTo>
                    <a:pt x="133" y="366"/>
                    <a:pt x="133" y="366"/>
                    <a:pt x="133" y="366"/>
                  </a:cubicBezTo>
                  <a:cubicBezTo>
                    <a:pt x="95" y="327"/>
                    <a:pt x="71" y="273"/>
                    <a:pt x="71" y="214"/>
                  </a:cubicBezTo>
                  <a:cubicBezTo>
                    <a:pt x="71" y="155"/>
                    <a:pt x="95" y="102"/>
                    <a:pt x="133" y="63"/>
                  </a:cubicBezTo>
                  <a:cubicBezTo>
                    <a:pt x="172" y="24"/>
                    <a:pt x="226" y="0"/>
                    <a:pt x="285" y="0"/>
                  </a:cubicBezTo>
                  <a:close/>
                  <a:moveTo>
                    <a:pt x="401" y="98"/>
                  </a:moveTo>
                  <a:cubicBezTo>
                    <a:pt x="401" y="98"/>
                    <a:pt x="401" y="98"/>
                    <a:pt x="401" y="98"/>
                  </a:cubicBezTo>
                  <a:cubicBezTo>
                    <a:pt x="371" y="69"/>
                    <a:pt x="330" y="50"/>
                    <a:pt x="285" y="50"/>
                  </a:cubicBezTo>
                  <a:cubicBezTo>
                    <a:pt x="240" y="50"/>
                    <a:pt x="199" y="69"/>
                    <a:pt x="169" y="98"/>
                  </a:cubicBezTo>
                  <a:cubicBezTo>
                    <a:pt x="139" y="128"/>
                    <a:pt x="121" y="169"/>
                    <a:pt x="121" y="214"/>
                  </a:cubicBezTo>
                  <a:cubicBezTo>
                    <a:pt x="121" y="260"/>
                    <a:pt x="139" y="301"/>
                    <a:pt x="169" y="330"/>
                  </a:cubicBezTo>
                  <a:cubicBezTo>
                    <a:pt x="169" y="330"/>
                    <a:pt x="169" y="330"/>
                    <a:pt x="169" y="330"/>
                  </a:cubicBezTo>
                  <a:cubicBezTo>
                    <a:pt x="169" y="330"/>
                    <a:pt x="169" y="330"/>
                    <a:pt x="169" y="330"/>
                  </a:cubicBezTo>
                  <a:cubicBezTo>
                    <a:pt x="199" y="360"/>
                    <a:pt x="240" y="378"/>
                    <a:pt x="285" y="378"/>
                  </a:cubicBezTo>
                  <a:cubicBezTo>
                    <a:pt x="330" y="378"/>
                    <a:pt x="371" y="360"/>
                    <a:pt x="401" y="330"/>
                  </a:cubicBezTo>
                  <a:cubicBezTo>
                    <a:pt x="431" y="301"/>
                    <a:pt x="449" y="260"/>
                    <a:pt x="449" y="214"/>
                  </a:cubicBezTo>
                  <a:cubicBezTo>
                    <a:pt x="449" y="169"/>
                    <a:pt x="431" y="128"/>
                    <a:pt x="401" y="98"/>
                  </a:cubicBezTo>
                  <a:cubicBezTo>
                    <a:pt x="401" y="98"/>
                    <a:pt x="401" y="98"/>
                    <a:pt x="401" y="98"/>
                  </a:cubicBezTo>
                  <a:close/>
                  <a:moveTo>
                    <a:pt x="359" y="429"/>
                  </a:moveTo>
                  <a:cubicBezTo>
                    <a:pt x="359" y="429"/>
                    <a:pt x="359" y="429"/>
                    <a:pt x="359" y="429"/>
                  </a:cubicBezTo>
                  <a:cubicBezTo>
                    <a:pt x="285" y="429"/>
                    <a:pt x="285" y="429"/>
                    <a:pt x="285" y="429"/>
                  </a:cubicBezTo>
                  <a:cubicBezTo>
                    <a:pt x="211" y="429"/>
                    <a:pt x="211" y="429"/>
                    <a:pt x="211" y="429"/>
                  </a:cubicBezTo>
                  <a:cubicBezTo>
                    <a:pt x="167" y="429"/>
                    <a:pt x="126" y="447"/>
                    <a:pt x="97" y="476"/>
                  </a:cubicBezTo>
                  <a:cubicBezTo>
                    <a:pt x="68" y="505"/>
                    <a:pt x="50" y="545"/>
                    <a:pt x="50" y="590"/>
                  </a:cubicBezTo>
                  <a:cubicBezTo>
                    <a:pt x="50" y="605"/>
                    <a:pt x="50" y="605"/>
                    <a:pt x="50" y="605"/>
                  </a:cubicBezTo>
                  <a:cubicBezTo>
                    <a:pt x="520" y="605"/>
                    <a:pt x="520" y="605"/>
                    <a:pt x="520" y="605"/>
                  </a:cubicBezTo>
                  <a:cubicBezTo>
                    <a:pt x="520" y="590"/>
                    <a:pt x="520" y="590"/>
                    <a:pt x="520" y="590"/>
                  </a:cubicBezTo>
                  <a:cubicBezTo>
                    <a:pt x="520" y="545"/>
                    <a:pt x="502" y="505"/>
                    <a:pt x="473" y="476"/>
                  </a:cubicBezTo>
                  <a:cubicBezTo>
                    <a:pt x="473" y="476"/>
                    <a:pt x="473" y="476"/>
                    <a:pt x="473" y="476"/>
                  </a:cubicBezTo>
                  <a:cubicBezTo>
                    <a:pt x="444" y="447"/>
                    <a:pt x="403" y="429"/>
                    <a:pt x="359" y="4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38" y="3690750"/>
              <a:ext cx="1424176" cy="1424176"/>
            </a:xfrm>
            <a:prstGeom prst="rect">
              <a:avLst/>
            </a:prstGeom>
            <a:effectLst>
              <a:outerShdw blurRad="50800" dist="38100" dir="5400000" algn="t" rotWithShape="0">
                <a:prstClr val="black">
                  <a:alpha val="40000"/>
                </a:prstClr>
              </a:outerShdw>
            </a:effectLst>
          </p:spPr>
        </p:pic>
      </p:grpSp>
      <p:sp>
        <p:nvSpPr>
          <p:cNvPr id="71" name="Rectangle 70"/>
          <p:cNvSpPr/>
          <p:nvPr/>
        </p:nvSpPr>
        <p:spPr>
          <a:xfrm>
            <a:off x="155630" y="1363247"/>
            <a:ext cx="7691195" cy="430887"/>
          </a:xfrm>
          <a:prstGeom prst="rect">
            <a:avLst/>
          </a:prstGeom>
        </p:spPr>
        <p:txBody>
          <a:bodyPr wrap="square">
            <a:spAutoFit/>
          </a:bodyPr>
          <a:lstStyle/>
          <a:p>
            <a:pPr algn="ctr"/>
            <a:r>
              <a:rPr lang="en-US" sz="22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“Training Flyer with Speaker Photo Example”</a:t>
            </a:r>
            <a:endParaRPr lang="en-US" sz="2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75" name="Group 74"/>
          <p:cNvGrpSpPr/>
          <p:nvPr/>
        </p:nvGrpSpPr>
        <p:grpSpPr>
          <a:xfrm>
            <a:off x="237877" y="1969042"/>
            <a:ext cx="7534521" cy="447419"/>
            <a:chOff x="237877" y="2285441"/>
            <a:chExt cx="7534521" cy="447419"/>
          </a:xfrm>
        </p:grpSpPr>
        <p:sp>
          <p:nvSpPr>
            <p:cNvPr id="76" name="Rectangle 75"/>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sp>
        <p:nvSpPr>
          <p:cNvPr id="70" name="Rectangle 69"/>
          <p:cNvSpPr/>
          <p:nvPr/>
        </p:nvSpPr>
        <p:spPr>
          <a:xfrm>
            <a:off x="2280353" y="584045"/>
            <a:ext cx="5746413"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401681" y="583078"/>
            <a:ext cx="4588965"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pic>
        <p:nvPicPr>
          <p:cNvPr id="74" name="Picture 6" descr="MUS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341" y="218309"/>
            <a:ext cx="1716172" cy="1058306"/>
          </a:xfrm>
          <a:prstGeom prst="rect">
            <a:avLst/>
          </a:prstGeom>
          <a:noFill/>
          <a:extLst>
            <a:ext uri="{909E8E84-426E-40DD-AFC4-6F175D3DCCD1}">
              <a14:hiddenFill xmlns:a14="http://schemas.microsoft.com/office/drawing/2010/main">
                <a:solidFill>
                  <a:srgbClr val="FFFFFF"/>
                </a:solidFill>
              </a14:hiddenFill>
            </a:ext>
          </a:extLst>
        </p:spPr>
      </p:pic>
      <p:grpSp>
        <p:nvGrpSpPr>
          <p:cNvPr id="78" name="Group 77"/>
          <p:cNvGrpSpPr/>
          <p:nvPr/>
        </p:nvGrpSpPr>
        <p:grpSpPr>
          <a:xfrm>
            <a:off x="286643" y="9440337"/>
            <a:ext cx="7497723" cy="585981"/>
            <a:chOff x="286643" y="9440337"/>
            <a:chExt cx="7497723" cy="585981"/>
          </a:xfrm>
        </p:grpSpPr>
        <p:pic>
          <p:nvPicPr>
            <p:cNvPr id="79" name="Picture 6" descr="MUS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6643" y="9516051"/>
              <a:ext cx="827459" cy="51026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81" name="Picture 8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3359276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R4PHTC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P Sharepoin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4PHTC Theme" id="{470998E7-91B7-4336-9374-E6E577F14D1A}" vid="{ECECEA6C-3AB0-46AB-8DEC-85F777D42539}"/>
    </a:ext>
  </a:extLst>
</a:theme>
</file>

<file path=docProps/app.xml><?xml version="1.0" encoding="utf-8"?>
<Properties xmlns="http://schemas.openxmlformats.org/officeDocument/2006/extended-properties" xmlns:vt="http://schemas.openxmlformats.org/officeDocument/2006/docPropsVTypes">
  <Template>R4PHTC Theme</Template>
  <TotalTime>746</TotalTime>
  <Words>846</Words>
  <Application>Microsoft Office PowerPoint</Application>
  <PresentationFormat>Custom</PresentationFormat>
  <Paragraphs>105</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Segoe UI</vt:lpstr>
      <vt:lpstr>Calibri</vt:lpstr>
      <vt:lpstr>Gotham</vt:lpstr>
      <vt:lpstr>Gotham Book</vt:lpstr>
      <vt:lpstr>Times New Roman</vt:lpstr>
      <vt:lpstr>Wingdings</vt:lpstr>
      <vt:lpstr>Century Gothic</vt:lpstr>
      <vt:lpstr>Arial</vt:lpstr>
      <vt:lpstr>R4PHTC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Karyn DeLuca</cp:lastModifiedBy>
  <cp:revision>73</cp:revision>
  <dcterms:created xsi:type="dcterms:W3CDTF">2016-05-09T18:27:19Z</dcterms:created>
  <dcterms:modified xsi:type="dcterms:W3CDTF">2016-08-16T19:21:58Z</dcterms:modified>
</cp:coreProperties>
</file>