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59" r:id="rId3"/>
    <p:sldId id="256"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varScale="1">
        <p:scale>
          <a:sx n="45" d="100"/>
          <a:sy n="45" d="100"/>
        </p:scale>
        <p:origin x="2640" y="66"/>
      </p:cViewPr>
      <p:guideLst>
        <p:guide orient="horz" pos="6336"/>
        <p:guide pos="2520"/>
        <p:guide pos="144"/>
        <p:guide pos="4896"/>
        <p:guide orient="horz" pos="3240"/>
        <p:guide orient="horz" pos="144"/>
        <p:guide orient="horz" pos="31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2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18" Type="http://schemas.openxmlformats.org/officeDocument/2006/relationships/image" Target="../media/image16.png"/><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5.png"/><Relationship Id="rId2" Type="http://schemas.openxmlformats.org/officeDocument/2006/relationships/image" Target="../media/image2.emf"/><Relationship Id="rId16"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hyperlink" Target="mailto:ramakris@musc.edu" TargetMode="External"/><Relationship Id="rId15" Type="http://schemas.openxmlformats.org/officeDocument/2006/relationships/image" Target="../media/image13.emf"/><Relationship Id="rId10" Type="http://schemas.openxmlformats.org/officeDocument/2006/relationships/image" Target="../media/image8.emf"/><Relationship Id="rId4" Type="http://schemas.openxmlformats.org/officeDocument/2006/relationships/hyperlink" Target="mailto:vena@musc.edu" TargetMode="External"/><Relationship Id="rId9" Type="http://schemas.openxmlformats.org/officeDocument/2006/relationships/image" Target="../media/image7.emf"/><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18" Type="http://schemas.openxmlformats.org/officeDocument/2006/relationships/image" Target="../media/image16.png"/><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5.png"/><Relationship Id="rId2" Type="http://schemas.openxmlformats.org/officeDocument/2006/relationships/image" Target="../media/image2.emf"/><Relationship Id="rId16"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hyperlink" Target="mailto:ramakris@musc.edu" TargetMode="External"/><Relationship Id="rId15" Type="http://schemas.openxmlformats.org/officeDocument/2006/relationships/image" Target="../media/image13.emf"/><Relationship Id="rId10" Type="http://schemas.openxmlformats.org/officeDocument/2006/relationships/image" Target="../media/image8.emf"/><Relationship Id="rId4" Type="http://schemas.openxmlformats.org/officeDocument/2006/relationships/hyperlink" Target="mailto:vena@musc.edu" TargetMode="External"/><Relationship Id="rId9" Type="http://schemas.openxmlformats.org/officeDocument/2006/relationships/image" Target="../media/image7.emf"/><Relationship Id="rId14" Type="http://schemas.openxmlformats.org/officeDocument/2006/relationships/image" Target="../media/image12.emf"/></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11.emf"/><Relationship Id="rId18" Type="http://schemas.openxmlformats.org/officeDocument/2006/relationships/image" Target="../media/image16.png"/><Relationship Id="rId3" Type="http://schemas.openxmlformats.org/officeDocument/2006/relationships/image" Target="../media/image5.emf"/><Relationship Id="rId7" Type="http://schemas.openxmlformats.org/officeDocument/2006/relationships/hyperlink" Target="mailto:ramakris@musc.edu" TargetMode="External"/><Relationship Id="rId12" Type="http://schemas.openxmlformats.org/officeDocument/2006/relationships/image" Target="../media/image10.emf"/><Relationship Id="rId17" Type="http://schemas.openxmlformats.org/officeDocument/2006/relationships/image" Target="../media/image15.png"/><Relationship Id="rId2" Type="http://schemas.openxmlformats.org/officeDocument/2006/relationships/image" Target="../media/image3.emf"/><Relationship Id="rId16"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hyperlink" Target="mailto:vena@musc.edu" TargetMode="External"/><Relationship Id="rId11" Type="http://schemas.openxmlformats.org/officeDocument/2006/relationships/image" Target="../media/image9.emf"/><Relationship Id="rId5" Type="http://schemas.openxmlformats.org/officeDocument/2006/relationships/image" Target="../media/image2.emf"/><Relationship Id="rId15" Type="http://schemas.openxmlformats.org/officeDocument/2006/relationships/image" Target="../media/image13.emf"/><Relationship Id="rId10" Type="http://schemas.openxmlformats.org/officeDocument/2006/relationships/image" Target="../media/image8.emf"/><Relationship Id="rId4" Type="http://schemas.openxmlformats.org/officeDocument/2006/relationships/image" Target="../media/image6.png"/><Relationship Id="rId9" Type="http://schemas.openxmlformats.org/officeDocument/2006/relationships/image" Target="../media/image7.emf"/><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021" y="4908852"/>
            <a:ext cx="210312" cy="210312"/>
          </a:xfrm>
          <a:prstGeom prst="rect">
            <a:avLst/>
          </a:prstGeom>
        </p:spPr>
      </p:pic>
      <p:sp>
        <p:nvSpPr>
          <p:cNvPr id="14" name="Rectangle 13"/>
          <p:cNvSpPr/>
          <p:nvPr/>
        </p:nvSpPr>
        <p:spPr>
          <a:xfrm>
            <a:off x="155630" y="1336377"/>
            <a:ext cx="7691195" cy="2862322"/>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South Carolina Public Health Training Center aims to advance knowledge in Public Health Sciences, including biostatistics, epidemiology and behavioral sciences, to provide education and training with respect to Public Health Sciences research methodologies, and to apply that training to research conducted across the MUSC and beyond. As such, our priority populations are public health and other health professionals in governmental organizations that serve medically underserved populations. The services provided include workforce trainings, faculty and student collaborative projects, and student placements. </a:t>
            </a:r>
            <a:endParaRPr lang="en-US" sz="1000" dirty="0" smtClean="0">
              <a:solidFill>
                <a:schemeClr val="tx1">
                  <a:lumMod val="65000"/>
                  <a:lumOff val="35000"/>
                </a:schemeClr>
              </a:solidFill>
              <a:ea typeface="Calibri" panose="020F0502020204030204" pitchFamily="34" charset="0"/>
              <a:cs typeface="Arial" panose="020B0604020202020204" pitchFamily="34" charset="0"/>
            </a:endParaRP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smtClean="0">
                <a:solidFill>
                  <a:schemeClr val="tx1">
                    <a:lumMod val="65000"/>
                    <a:lumOff val="35000"/>
                  </a:schemeClr>
                </a:solidFill>
                <a:ea typeface="Calibri" panose="020F0502020204030204" pitchFamily="34" charset="0"/>
                <a:cs typeface="Arial" panose="020B0604020202020204" pitchFamily="34" charset="0"/>
              </a:rPr>
              <a:t>The </a:t>
            </a:r>
            <a:r>
              <a:rPr lang="en-US" sz="1000" dirty="0">
                <a:solidFill>
                  <a:schemeClr val="tx1">
                    <a:lumMod val="65000"/>
                    <a:lumOff val="35000"/>
                  </a:schemeClr>
                </a:solidFill>
                <a:ea typeface="Calibri" panose="020F0502020204030204" pitchFamily="34" charset="0"/>
                <a:cs typeface="Arial" panose="020B0604020202020204" pitchFamily="34" charset="0"/>
              </a:rPr>
              <a:t>South Carolina PHTC will work with other Region IV PHTC colleagues to assess public health training needs, identify training priorities, develop and implement a region-wide training and marketing plan, and evaluate the impact of its collaborative efforts. Serving the citizens of South Carolina, the Medical University of South Carolina (MUSC) is a state university with a medical center and six colleges that educate a broad range of health professionals (medicine, pharmacy, nursing, graduate studies, dental medicine, health professions). The Department of Public Health Sciences (DPHS), located in the College of Medicine, houses the South Carolina Public Health Training Center. The mission of the DPHS is to advance knowledge in Public Health Sciences, including biostatistics, epidemiology and behavioral sciences, to provide education and training with respect to Public Health Sciences research methodologies, and to apply that training to research conducted across the MUSC and beyond. </a:t>
            </a:r>
            <a:endParaRPr lang="en-US" sz="1000" dirty="0" smtClean="0">
              <a:solidFill>
                <a:schemeClr val="tx1">
                  <a:lumMod val="65000"/>
                  <a:lumOff val="35000"/>
                </a:schemeClr>
              </a:solidFill>
              <a:ea typeface="Calibri" panose="020F0502020204030204" pitchFamily="34" charset="0"/>
              <a:cs typeface="Arial" panose="020B0604020202020204" pitchFamily="34" charset="0"/>
            </a:endParaRP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smtClean="0">
                <a:solidFill>
                  <a:schemeClr val="tx1">
                    <a:lumMod val="65000"/>
                    <a:lumOff val="35000"/>
                  </a:schemeClr>
                </a:solidFill>
                <a:ea typeface="Calibri" panose="020F0502020204030204" pitchFamily="34" charset="0"/>
                <a:cs typeface="Arial" panose="020B0604020202020204" pitchFamily="34" charset="0"/>
              </a:rPr>
              <a:t>The </a:t>
            </a:r>
            <a:r>
              <a:rPr lang="en-US" sz="1000" dirty="0">
                <a:solidFill>
                  <a:schemeClr val="tx1">
                    <a:lumMod val="65000"/>
                    <a:lumOff val="35000"/>
                  </a:schemeClr>
                </a:solidFill>
                <a:ea typeface="Calibri" panose="020F0502020204030204" pitchFamily="34" charset="0"/>
                <a:cs typeface="Arial" panose="020B0604020202020204" pitchFamily="34" charset="0"/>
              </a:rPr>
              <a:t>DPHS has a faculty of 35 full time members and 30- doctoral students. The College also supports an active Postdoctoral Fellows Office and Association.  The department offers PhD and MS degrees and MPH degree programs in epidemiology, biostatistics, health behavior and health promotion.</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127" name="Rectangle 126"/>
          <p:cNvSpPr/>
          <p:nvPr/>
        </p:nvSpPr>
        <p:spPr>
          <a:xfrm>
            <a:off x="240289" y="4255600"/>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72944" y="4248595"/>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237877" y="4255826"/>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163" name="Picture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33" y="7828138"/>
            <a:ext cx="209676" cy="209676"/>
          </a:xfrm>
          <a:prstGeom prst="rect">
            <a:avLst/>
          </a:prstGeom>
        </p:spPr>
      </p:pic>
      <p:sp>
        <p:nvSpPr>
          <p:cNvPr id="44" name="Rectangle 43"/>
          <p:cNvSpPr/>
          <p:nvPr/>
        </p:nvSpPr>
        <p:spPr>
          <a:xfrm>
            <a:off x="227429" y="8220628"/>
            <a:ext cx="3860565" cy="70788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John Vena, </a:t>
            </a:r>
            <a:r>
              <a:rPr lang="en-US" sz="1000" b="1" dirty="0">
                <a:solidFill>
                  <a:srgbClr val="666666"/>
                </a:solidFill>
                <a:cs typeface="Arial" panose="020B0604020202020204" pitchFamily="34" charset="0"/>
              </a:rPr>
              <a:t>PhD</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LPS </a:t>
            </a:r>
            <a:r>
              <a:rPr lang="en-US" sz="1000" dirty="0">
                <a:solidFill>
                  <a:srgbClr val="666666"/>
                </a:solidFill>
                <a:cs typeface="Arial" panose="020B0604020202020204" pitchFamily="34" charset="0"/>
              </a:rPr>
              <a:t>Director, </a:t>
            </a:r>
            <a:r>
              <a:rPr lang="en-US" sz="1000" b="1" dirty="0" smtClean="0">
                <a:solidFill>
                  <a:schemeClr val="accent1">
                    <a:lumMod val="75000"/>
                  </a:schemeClr>
                </a:solidFill>
                <a:cs typeface="Arial" panose="020B0604020202020204" pitchFamily="34" charset="0"/>
                <a:hlinkClick r:id="rId4"/>
              </a:rPr>
              <a:t>vena@musc.edu</a:t>
            </a: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V. Ramesh Ramakrishnan, </a:t>
            </a:r>
            <a:r>
              <a:rPr lang="en-US" sz="1000" b="1" dirty="0">
                <a:solidFill>
                  <a:srgbClr val="666666"/>
                </a:solidFill>
                <a:cs typeface="Arial" panose="020B0604020202020204" pitchFamily="34" charset="0"/>
              </a:rPr>
              <a:t>PhD</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Co-Director, </a:t>
            </a:r>
            <a:r>
              <a:rPr lang="en-US" sz="1000" b="1" dirty="0" smtClean="0">
                <a:solidFill>
                  <a:schemeClr val="accent1">
                    <a:lumMod val="75000"/>
                  </a:schemeClr>
                </a:solidFill>
                <a:cs typeface="Arial" panose="020B0604020202020204" pitchFamily="34" charset="0"/>
                <a:hlinkClick r:id="rId5"/>
              </a:rPr>
              <a:t>ramakris@musc.edu</a:t>
            </a: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err="1" smtClean="0">
                <a:solidFill>
                  <a:srgbClr val="666666"/>
                </a:solidFill>
                <a:cs typeface="Arial" panose="020B0604020202020204" pitchFamily="34" charset="0"/>
              </a:rPr>
              <a:t>Danira</a:t>
            </a:r>
            <a:r>
              <a:rPr lang="en-US" sz="1000" b="1" dirty="0" smtClean="0">
                <a:solidFill>
                  <a:srgbClr val="666666"/>
                </a:solidFill>
                <a:cs typeface="Arial" panose="020B0604020202020204" pitchFamily="34" charset="0"/>
              </a:rPr>
              <a:t> </a:t>
            </a:r>
            <a:r>
              <a:rPr lang="en-US" sz="1000" b="1" dirty="0" err="1" smtClean="0">
                <a:solidFill>
                  <a:srgbClr val="666666"/>
                </a:solidFill>
                <a:cs typeface="Arial" panose="020B0604020202020204" pitchFamily="34" charset="0"/>
              </a:rPr>
              <a:t>Karzie</a:t>
            </a:r>
            <a:r>
              <a:rPr lang="en-US" sz="1000" dirty="0" smtClean="0">
                <a:solidFill>
                  <a:srgbClr val="666666"/>
                </a:solidFill>
                <a:cs typeface="Arial" panose="020B0604020202020204" pitchFamily="34" charset="0"/>
              </a:rPr>
              <a:t>, Program Coordinator, </a:t>
            </a:r>
            <a:r>
              <a:rPr lang="en-US" sz="1000" b="1" dirty="0" smtClean="0">
                <a:solidFill>
                  <a:schemeClr val="accent1">
                    <a:lumMod val="75000"/>
                  </a:schemeClr>
                </a:solidFill>
                <a:cs typeface="Arial" panose="020B0604020202020204" pitchFamily="34" charset="0"/>
              </a:rPr>
              <a:t>karzic@musc.edu</a:t>
            </a:r>
            <a:endParaRPr lang="en-US" sz="1000" b="1" dirty="0">
              <a:solidFill>
                <a:schemeClr val="accent1">
                  <a:lumMod val="75000"/>
                </a:schemeClr>
              </a:solidFill>
              <a:cs typeface="Arial" panose="020B0604020202020204" pitchFamily="34" charset="0"/>
            </a:endParaRPr>
          </a:p>
        </p:txBody>
      </p:sp>
      <p:sp>
        <p:nvSpPr>
          <p:cNvPr id="56" name="Rectangle 55"/>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9" name="Pentagon 58"/>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4" name="Rounded Rectangular Callout 3"/>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087994" y="8220628"/>
            <a:ext cx="3696373"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www.academicdepartments.musc.edu/musc</a:t>
            </a:r>
            <a:r>
              <a:rPr lang="en-US" sz="1000" b="1" dirty="0">
                <a:solidFill>
                  <a:schemeClr val="accent1">
                    <a:lumMod val="75000"/>
                  </a:schemeClr>
                </a:solidFill>
                <a:cs typeface="Arial" panose="020B0604020202020204" pitchFamily="34" charset="0"/>
              </a:rPr>
              <a:t>/</a:t>
            </a:r>
            <a:r>
              <a:rPr lang="en-US" sz="1000" dirty="0" smtClean="0">
                <a:solidFill>
                  <a:schemeClr val="accent1">
                    <a:lumMod val="75000"/>
                  </a:schemeClr>
                </a:solidFill>
                <a:cs typeface="Arial" panose="020B0604020202020204" pitchFamily="34" charset="0"/>
              </a:rPr>
              <a:t/>
            </a:r>
            <a:br>
              <a:rPr lang="en-US" sz="1000"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br>
              <a:rPr lang="en-US" sz="1000" b="1"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Medical University of South Carolina</a:t>
            </a:r>
            <a:r>
              <a:rPr lang="en-US" sz="1000" dirty="0">
                <a:solidFill>
                  <a:srgbClr val="666666"/>
                </a:solidFill>
                <a:cs typeface="Arial" panose="020B0604020202020204" pitchFamily="34" charset="0"/>
              </a:rPr>
              <a:t/>
            </a:r>
            <a:br>
              <a:rPr lang="en-US" sz="1000" dirty="0">
                <a:solidFill>
                  <a:srgbClr val="666666"/>
                </a:solidFill>
                <a:cs typeface="Arial" panose="020B0604020202020204" pitchFamily="34" charset="0"/>
              </a:rPr>
            </a:br>
            <a:r>
              <a:rPr lang="en-US" sz="1000" dirty="0" smtClean="0">
                <a:solidFill>
                  <a:srgbClr val="666666"/>
                </a:solidFill>
                <a:cs typeface="Arial" panose="020B0604020202020204" pitchFamily="34" charset="0"/>
              </a:rPr>
              <a:t>171 Ashley Avenue</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Charleston, SC 29425</a:t>
            </a:r>
            <a:endParaRPr lang="en-US" sz="1000" dirty="0">
              <a:solidFill>
                <a:srgbClr val="666666"/>
              </a:solidFill>
              <a:cs typeface="Arial" panose="020B0604020202020204" pitchFamily="34" charset="0"/>
            </a:endParaRPr>
          </a:p>
        </p:txBody>
      </p:sp>
      <p:sp>
        <p:nvSpPr>
          <p:cNvPr id="20" name="Freeform 7"/>
          <p:cNvSpPr>
            <a:spLocks/>
          </p:cNvSpPr>
          <p:nvPr/>
        </p:nvSpPr>
        <p:spPr bwMode="auto">
          <a:xfrm>
            <a:off x="906463" y="395288"/>
            <a:ext cx="685800" cy="871538"/>
          </a:xfrm>
          <a:custGeom>
            <a:avLst/>
            <a:gdLst>
              <a:gd name="T0" fmla="*/ 91 w 432"/>
              <a:gd name="T1" fmla="*/ 0 h 549"/>
              <a:gd name="T2" fmla="*/ 0 w 432"/>
              <a:gd name="T3" fmla="*/ 147 h 549"/>
              <a:gd name="T4" fmla="*/ 249 w 432"/>
              <a:gd name="T5" fmla="*/ 549 h 549"/>
              <a:gd name="T6" fmla="*/ 432 w 432"/>
              <a:gd name="T7" fmla="*/ 549 h 549"/>
              <a:gd name="T8" fmla="*/ 182 w 432"/>
              <a:gd name="T9" fmla="*/ 147 h 549"/>
              <a:gd name="T10" fmla="*/ 182 w 432"/>
              <a:gd name="T11" fmla="*/ 147 h 549"/>
              <a:gd name="T12" fmla="*/ 91 w 432"/>
              <a:gd name="T13" fmla="*/ 0 h 549"/>
            </a:gdLst>
            <a:ahLst/>
            <a:cxnLst>
              <a:cxn ang="0">
                <a:pos x="T0" y="T1"/>
              </a:cxn>
              <a:cxn ang="0">
                <a:pos x="T2" y="T3"/>
              </a:cxn>
              <a:cxn ang="0">
                <a:pos x="T4" y="T5"/>
              </a:cxn>
              <a:cxn ang="0">
                <a:pos x="T6" y="T7"/>
              </a:cxn>
              <a:cxn ang="0">
                <a:pos x="T8" y="T9"/>
              </a:cxn>
              <a:cxn ang="0">
                <a:pos x="T10" y="T11"/>
              </a:cxn>
              <a:cxn ang="0">
                <a:pos x="T12" y="T13"/>
              </a:cxn>
            </a:cxnLst>
            <a:rect l="0" t="0" r="r" b="b"/>
            <a:pathLst>
              <a:path w="432" h="549">
                <a:moveTo>
                  <a:pt x="91" y="0"/>
                </a:moveTo>
                <a:lnTo>
                  <a:pt x="0" y="147"/>
                </a:lnTo>
                <a:lnTo>
                  <a:pt x="249" y="549"/>
                </a:lnTo>
                <a:lnTo>
                  <a:pt x="432" y="549"/>
                </a:lnTo>
                <a:lnTo>
                  <a:pt x="182" y="147"/>
                </a:lnTo>
                <a:lnTo>
                  <a:pt x="182" y="147"/>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1050925" y="-9525"/>
            <a:ext cx="541338" cy="638175"/>
          </a:xfrm>
          <a:custGeom>
            <a:avLst/>
            <a:gdLst>
              <a:gd name="T0" fmla="*/ 341 w 341"/>
              <a:gd name="T1" fmla="*/ 0 h 402"/>
              <a:gd name="T2" fmla="*/ 158 w 341"/>
              <a:gd name="T3" fmla="*/ 0 h 402"/>
              <a:gd name="T4" fmla="*/ 0 w 341"/>
              <a:gd name="T5" fmla="*/ 255 h 402"/>
              <a:gd name="T6" fmla="*/ 91 w 341"/>
              <a:gd name="T7" fmla="*/ 402 h 402"/>
              <a:gd name="T8" fmla="*/ 341 w 341"/>
              <a:gd name="T9" fmla="*/ 0 h 402"/>
            </a:gdLst>
            <a:ahLst/>
            <a:cxnLst>
              <a:cxn ang="0">
                <a:pos x="T0" y="T1"/>
              </a:cxn>
              <a:cxn ang="0">
                <a:pos x="T2" y="T3"/>
              </a:cxn>
              <a:cxn ang="0">
                <a:pos x="T4" y="T5"/>
              </a:cxn>
              <a:cxn ang="0">
                <a:pos x="T6" y="T7"/>
              </a:cxn>
              <a:cxn ang="0">
                <a:pos x="T8" y="T9"/>
              </a:cxn>
            </a:cxnLst>
            <a:rect l="0" t="0" r="r" b="b"/>
            <a:pathLst>
              <a:path w="341" h="402">
                <a:moveTo>
                  <a:pt x="341" y="0"/>
                </a:moveTo>
                <a:lnTo>
                  <a:pt x="158" y="0"/>
                </a:lnTo>
                <a:lnTo>
                  <a:pt x="0" y="255"/>
                </a:lnTo>
                <a:lnTo>
                  <a:pt x="91" y="402"/>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2127975" y="532398"/>
            <a:ext cx="5898791"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230807" y="507465"/>
            <a:ext cx="5541592" cy="461665"/>
          </a:xfrm>
          <a:prstGeom prst="rect">
            <a:avLst/>
          </a:prstGeom>
        </p:spPr>
        <p:txBody>
          <a:bodyPr wrap="square">
            <a:spAutoFit/>
          </a:bodyPr>
          <a:lstStyle/>
          <a:p>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South Carolina Public Health Training Center </a:t>
            </a:r>
            <a: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 THE  </a:t>
            </a: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Medical University of South Carolina, Charleston</a:t>
            </a:r>
            <a:endParaRPr lang="en-US" sz="2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24" name="Group 23"/>
          <p:cNvGrpSpPr/>
          <p:nvPr/>
        </p:nvGrpSpPr>
        <p:grpSpPr>
          <a:xfrm>
            <a:off x="227429" y="6206065"/>
            <a:ext cx="7556938" cy="1530205"/>
            <a:chOff x="227429" y="6127684"/>
            <a:chExt cx="7556938" cy="1530205"/>
          </a:xfrm>
        </p:grpSpPr>
        <p:sp>
          <p:nvSpPr>
            <p:cNvPr id="136" name="Rectangle 135"/>
            <p:cNvSpPr/>
            <p:nvPr/>
          </p:nvSpPr>
          <p:spPr>
            <a:xfrm>
              <a:off x="227429" y="6488338"/>
              <a:ext cx="3696373" cy="553998"/>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a:t>
              </a:r>
              <a:r>
                <a:rPr lang="en-US" sz="1000" dirty="0" smtClean="0">
                  <a:solidFill>
                    <a:srgbClr val="666666"/>
                  </a:solidFill>
                  <a:cs typeface="Arial" panose="020B0604020202020204" pitchFamily="34" charset="0"/>
                </a:rPr>
                <a:t>training</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placements</a:t>
              </a:r>
            </a:p>
          </p:txBody>
        </p:sp>
        <p:sp>
          <p:nvSpPr>
            <p:cNvPr id="115" name="Rectangle 114"/>
            <p:cNvSpPr/>
            <p:nvPr/>
          </p:nvSpPr>
          <p:spPr>
            <a:xfrm>
              <a:off x="679707" y="619707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6134689"/>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6127684"/>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6134915"/>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6192434"/>
              <a:ext cx="192614" cy="192614"/>
            </a:xfrm>
            <a:prstGeom prst="rect">
              <a:avLst/>
            </a:prstGeom>
          </p:spPr>
        </p:pic>
        <p:grpSp>
          <p:nvGrpSpPr>
            <p:cNvPr id="119" name="Group 118"/>
            <p:cNvGrpSpPr/>
            <p:nvPr/>
          </p:nvGrpSpPr>
          <p:grpSpPr>
            <a:xfrm>
              <a:off x="4076700" y="6134689"/>
              <a:ext cx="3700649" cy="304699"/>
              <a:chOff x="4076700" y="3426006"/>
              <a:chExt cx="3700649" cy="304699"/>
            </a:xfrm>
          </p:grpSpPr>
          <p:sp>
            <p:nvSpPr>
              <p:cNvPr id="108" name="Rectangle 107"/>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399736"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4076700" y="343323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ectangle 133"/>
            <p:cNvSpPr/>
            <p:nvPr/>
          </p:nvSpPr>
          <p:spPr>
            <a:xfrm>
              <a:off x="4087994" y="6488338"/>
              <a:ext cx="3696373"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South Carolina Department of Health and Environmental Control (DHEC)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South Carolina Area Health Education Consortium (AHEC)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Clemson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College of Charleston (</a:t>
              </a:r>
              <a:r>
                <a:rPr lang="en-US" sz="1000" dirty="0" err="1">
                  <a:solidFill>
                    <a:srgbClr val="666666"/>
                  </a:solidFill>
                  <a:cs typeface="Arial" panose="020B0604020202020204" pitchFamily="34" charset="0"/>
                </a:rPr>
                <a:t>CoC</a:t>
              </a:r>
              <a:r>
                <a:rPr lang="en-US" sz="1000" dirty="0">
                  <a:solidFill>
                    <a:srgbClr val="666666"/>
                  </a:solidFill>
                  <a:cs typeface="Arial" panose="020B0604020202020204" pitchFamily="34" charset="0"/>
                </a:rPr>
                <a:t>)</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South Carolina (USC)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The Citadel</a:t>
              </a:r>
            </a:p>
          </p:txBody>
        </p:sp>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3732" y="6192173"/>
              <a:ext cx="278586" cy="214467"/>
            </a:xfrm>
            <a:prstGeom prst="rect">
              <a:avLst/>
            </a:prstGeom>
          </p:spPr>
        </p:pic>
      </p:grpSp>
      <p:pic>
        <p:nvPicPr>
          <p:cNvPr id="1030" name="Picture 6" descr="MUS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341" y="218309"/>
            <a:ext cx="1716172" cy="1058306"/>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227429" y="4574413"/>
            <a:ext cx="3696373" cy="137473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Data Summary</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Infectious Disease</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Population Health and Public Health</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Environmental Health</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Global Health</a:t>
            </a:r>
            <a:endParaRPr lang="en-US" sz="1000" b="0" i="0" dirty="0">
              <a:solidFill>
                <a:srgbClr val="666666"/>
              </a:solidFill>
              <a:effectLst/>
              <a:cs typeface="Arial" panose="020B0604020202020204" pitchFamily="34" charset="0"/>
            </a:endParaRP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449" y="5161269"/>
            <a:ext cx="211626" cy="210608"/>
          </a:xfrm>
          <a:prstGeom prst="rect">
            <a:avLst/>
          </a:prstGeom>
        </p:spPr>
      </p:pic>
      <p:sp>
        <p:nvSpPr>
          <p:cNvPr id="66" name="Rectangle 65"/>
          <p:cNvSpPr/>
          <p:nvPr/>
        </p:nvSpPr>
        <p:spPr>
          <a:xfrm>
            <a:off x="4065775" y="4574413"/>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Health Informatics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Unconscious Bias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Gun Violence</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Public Health Leadership</a:t>
            </a:r>
            <a:endParaRPr lang="en-US" sz="1000" b="0" i="0" dirty="0">
              <a:solidFill>
                <a:srgbClr val="666666"/>
              </a:solidFill>
              <a:effectLst/>
              <a:cs typeface="Arial" panose="020B0604020202020204" pitchFamily="34" charset="0"/>
            </a:endParaRPr>
          </a:p>
        </p:txBody>
      </p:sp>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2901" y="4650914"/>
            <a:ext cx="179703" cy="210312"/>
          </a:xfrm>
          <a:prstGeom prst="rect">
            <a:avLst/>
          </a:prstGeom>
        </p:spPr>
      </p:pic>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2301" y="4918718"/>
            <a:ext cx="193945" cy="189536"/>
          </a:xfrm>
          <a:prstGeom prst="rect">
            <a:avLst/>
          </a:prstGeom>
        </p:spPr>
      </p:pic>
      <p:pic>
        <p:nvPicPr>
          <p:cNvPr id="73" name="Pictur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26768" y="5428110"/>
            <a:ext cx="183526" cy="210430"/>
          </a:xfrm>
          <a:prstGeom prst="rect">
            <a:avLst/>
          </a:prstGeom>
        </p:spPr>
      </p:pic>
      <p:pic>
        <p:nvPicPr>
          <p:cNvPr id="75" name="Picture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3504" y="5197339"/>
            <a:ext cx="211626" cy="155885"/>
          </a:xfrm>
          <a:prstGeom prst="rect">
            <a:avLst/>
          </a:prstGeom>
        </p:spPr>
      </p:pic>
      <p:pic>
        <p:nvPicPr>
          <p:cNvPr id="76" name="Picture 7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9031" y="4679773"/>
            <a:ext cx="244378" cy="186691"/>
          </a:xfrm>
          <a:prstGeom prst="rect">
            <a:avLst/>
          </a:prstGeom>
        </p:spPr>
      </p:pic>
      <p:pic>
        <p:nvPicPr>
          <p:cNvPr id="78" name="Picture 7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6449" y="5691982"/>
            <a:ext cx="211626" cy="211626"/>
          </a:xfrm>
          <a:prstGeom prst="rect">
            <a:avLst/>
          </a:prstGeom>
        </p:spPr>
      </p:pic>
      <p:pic>
        <p:nvPicPr>
          <p:cNvPr id="79" name="Picture 7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6486" y="5395890"/>
            <a:ext cx="182880" cy="271850"/>
          </a:xfrm>
          <a:prstGeom prst="rect">
            <a:avLst/>
          </a:prstGeom>
        </p:spPr>
      </p:pic>
      <p:grpSp>
        <p:nvGrpSpPr>
          <p:cNvPr id="6" name="Group 5"/>
          <p:cNvGrpSpPr/>
          <p:nvPr/>
        </p:nvGrpSpPr>
        <p:grpSpPr>
          <a:xfrm>
            <a:off x="1230330" y="9491493"/>
            <a:ext cx="5710232" cy="538617"/>
            <a:chOff x="1230330" y="9491493"/>
            <a:chExt cx="5710232" cy="538617"/>
          </a:xfrm>
        </p:grpSpPr>
        <p:pic>
          <p:nvPicPr>
            <p:cNvPr id="62" name="Picture 6" descr="MUS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0330" y="9491493"/>
              <a:ext cx="823102" cy="50758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64" name="Picture 6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021" y="4908852"/>
            <a:ext cx="210312" cy="210312"/>
          </a:xfrm>
          <a:prstGeom prst="rect">
            <a:avLst/>
          </a:prstGeom>
        </p:spPr>
      </p:pic>
      <p:sp>
        <p:nvSpPr>
          <p:cNvPr id="14" name="Rectangle 13"/>
          <p:cNvSpPr/>
          <p:nvPr/>
        </p:nvSpPr>
        <p:spPr>
          <a:xfrm>
            <a:off x="155630" y="1336377"/>
            <a:ext cx="7691195" cy="2862322"/>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South Carolina Public Health Training Center aims to advance knowledge in Public Health Sciences, including biostatistics, epidemiology and behavioral sciences, to provide education and training with respect to Public Health Sciences research methodologies, and to apply that training to research conducted across the MUSC and beyond. As such, our priority populations are public health and other health professionals in governmental organizations that serve medically underserved populations. The services provided include workforce trainings, faculty and student collaborative projects, and student placements. </a:t>
            </a:r>
            <a:endParaRPr lang="en-US" sz="1000" dirty="0" smtClean="0">
              <a:solidFill>
                <a:schemeClr val="tx1">
                  <a:lumMod val="65000"/>
                  <a:lumOff val="35000"/>
                </a:schemeClr>
              </a:solidFill>
              <a:ea typeface="Calibri" panose="020F0502020204030204" pitchFamily="34" charset="0"/>
              <a:cs typeface="Arial" panose="020B0604020202020204" pitchFamily="34" charset="0"/>
            </a:endParaRP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smtClean="0">
                <a:solidFill>
                  <a:schemeClr val="tx1">
                    <a:lumMod val="65000"/>
                    <a:lumOff val="35000"/>
                  </a:schemeClr>
                </a:solidFill>
                <a:ea typeface="Calibri" panose="020F0502020204030204" pitchFamily="34" charset="0"/>
                <a:cs typeface="Arial" panose="020B0604020202020204" pitchFamily="34" charset="0"/>
              </a:rPr>
              <a:t>The </a:t>
            </a:r>
            <a:r>
              <a:rPr lang="en-US" sz="1000" dirty="0">
                <a:solidFill>
                  <a:schemeClr val="tx1">
                    <a:lumMod val="65000"/>
                    <a:lumOff val="35000"/>
                  </a:schemeClr>
                </a:solidFill>
                <a:ea typeface="Calibri" panose="020F0502020204030204" pitchFamily="34" charset="0"/>
                <a:cs typeface="Arial" panose="020B0604020202020204" pitchFamily="34" charset="0"/>
              </a:rPr>
              <a:t>South Carolina PHTC will work with other Region IV PHTC colleagues to assess public health training needs, identify training priorities, develop and implement a region-wide training and marketing plan, and evaluate the impact of its collaborative efforts. Serving the citizens of South Carolina, the Medical University of South Carolina (MUSC) is a state university with a medical center and six colleges that educate a broad range of health professionals (medicine, pharmacy, nursing, graduate studies, dental medicine, health professions). The Department of Public Health Sciences (DPHS), located in the College of Medicine, houses the South Carolina Public Health Training Center. The mission of the DPHS is to advance knowledge in Public Health Sciences, including biostatistics, epidemiology and behavioral sciences, to provide education and training with respect to Public Health Sciences research methodologies, and to apply that training to research conducted across the MUSC and beyond. </a:t>
            </a:r>
            <a:endParaRPr lang="en-US" sz="1000" dirty="0" smtClean="0">
              <a:solidFill>
                <a:schemeClr val="tx1">
                  <a:lumMod val="65000"/>
                  <a:lumOff val="35000"/>
                </a:schemeClr>
              </a:solidFill>
              <a:ea typeface="Calibri" panose="020F0502020204030204" pitchFamily="34" charset="0"/>
              <a:cs typeface="Arial" panose="020B0604020202020204" pitchFamily="34" charset="0"/>
            </a:endParaRP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smtClean="0">
                <a:solidFill>
                  <a:schemeClr val="tx1">
                    <a:lumMod val="65000"/>
                    <a:lumOff val="35000"/>
                  </a:schemeClr>
                </a:solidFill>
                <a:ea typeface="Calibri" panose="020F0502020204030204" pitchFamily="34" charset="0"/>
                <a:cs typeface="Arial" panose="020B0604020202020204" pitchFamily="34" charset="0"/>
              </a:rPr>
              <a:t>The </a:t>
            </a:r>
            <a:r>
              <a:rPr lang="en-US" sz="1000" dirty="0">
                <a:solidFill>
                  <a:schemeClr val="tx1">
                    <a:lumMod val="65000"/>
                    <a:lumOff val="35000"/>
                  </a:schemeClr>
                </a:solidFill>
                <a:ea typeface="Calibri" panose="020F0502020204030204" pitchFamily="34" charset="0"/>
                <a:cs typeface="Arial" panose="020B0604020202020204" pitchFamily="34" charset="0"/>
              </a:rPr>
              <a:t>DPHS has a faculty of 35 full time members and 30- doctoral students. The College also supports an active Postdoctoral Fellows Office and Association.  The department offers PhD and MS degrees and MPH degree programs in epidemiology, biostatistics, health behavior and health promotion.</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127" name="Rectangle 126"/>
          <p:cNvSpPr/>
          <p:nvPr/>
        </p:nvSpPr>
        <p:spPr>
          <a:xfrm>
            <a:off x="240289" y="4255600"/>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72944" y="4248595"/>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237877" y="4255826"/>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163" name="Picture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33" y="7828138"/>
            <a:ext cx="209676" cy="209676"/>
          </a:xfrm>
          <a:prstGeom prst="rect">
            <a:avLst/>
          </a:prstGeom>
        </p:spPr>
      </p:pic>
      <p:sp>
        <p:nvSpPr>
          <p:cNvPr id="44" name="Rectangle 43"/>
          <p:cNvSpPr/>
          <p:nvPr/>
        </p:nvSpPr>
        <p:spPr>
          <a:xfrm>
            <a:off x="227429" y="8220628"/>
            <a:ext cx="3860565" cy="70788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John Vena, </a:t>
            </a:r>
            <a:r>
              <a:rPr lang="en-US" sz="1000" b="1" dirty="0">
                <a:solidFill>
                  <a:srgbClr val="666666"/>
                </a:solidFill>
                <a:cs typeface="Arial" panose="020B0604020202020204" pitchFamily="34" charset="0"/>
              </a:rPr>
              <a:t>PhD</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LPS </a:t>
            </a:r>
            <a:r>
              <a:rPr lang="en-US" sz="1000" dirty="0">
                <a:solidFill>
                  <a:srgbClr val="666666"/>
                </a:solidFill>
                <a:cs typeface="Arial" panose="020B0604020202020204" pitchFamily="34" charset="0"/>
              </a:rPr>
              <a:t>Director, </a:t>
            </a:r>
            <a:r>
              <a:rPr lang="en-US" sz="1000" b="1" dirty="0" smtClean="0">
                <a:solidFill>
                  <a:schemeClr val="accent1">
                    <a:lumMod val="75000"/>
                  </a:schemeClr>
                </a:solidFill>
                <a:cs typeface="Arial" panose="020B0604020202020204" pitchFamily="34" charset="0"/>
                <a:hlinkClick r:id="rId4"/>
              </a:rPr>
              <a:t>vena@musc.edu</a:t>
            </a: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V. Ramesh Ramakrishnan, </a:t>
            </a:r>
            <a:r>
              <a:rPr lang="en-US" sz="1000" b="1" dirty="0">
                <a:solidFill>
                  <a:srgbClr val="666666"/>
                </a:solidFill>
                <a:cs typeface="Arial" panose="020B0604020202020204" pitchFamily="34" charset="0"/>
              </a:rPr>
              <a:t>PhD</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Co-Director, </a:t>
            </a:r>
            <a:r>
              <a:rPr lang="en-US" sz="1000" b="1" dirty="0" smtClean="0">
                <a:solidFill>
                  <a:schemeClr val="accent1">
                    <a:lumMod val="75000"/>
                  </a:schemeClr>
                </a:solidFill>
                <a:cs typeface="Arial" panose="020B0604020202020204" pitchFamily="34" charset="0"/>
                <a:hlinkClick r:id="rId5"/>
              </a:rPr>
              <a:t>ramakris@musc.edu</a:t>
            </a: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err="1" smtClean="0">
                <a:solidFill>
                  <a:srgbClr val="666666"/>
                </a:solidFill>
                <a:cs typeface="Arial" panose="020B0604020202020204" pitchFamily="34" charset="0"/>
              </a:rPr>
              <a:t>Danira</a:t>
            </a:r>
            <a:r>
              <a:rPr lang="en-US" sz="1000" b="1" dirty="0" smtClean="0">
                <a:solidFill>
                  <a:srgbClr val="666666"/>
                </a:solidFill>
                <a:cs typeface="Arial" panose="020B0604020202020204" pitchFamily="34" charset="0"/>
              </a:rPr>
              <a:t> </a:t>
            </a:r>
            <a:r>
              <a:rPr lang="en-US" sz="1000" b="1" dirty="0" err="1" smtClean="0">
                <a:solidFill>
                  <a:srgbClr val="666666"/>
                </a:solidFill>
                <a:cs typeface="Arial" panose="020B0604020202020204" pitchFamily="34" charset="0"/>
              </a:rPr>
              <a:t>Karzie</a:t>
            </a:r>
            <a:r>
              <a:rPr lang="en-US" sz="1000" dirty="0" smtClean="0">
                <a:solidFill>
                  <a:srgbClr val="666666"/>
                </a:solidFill>
                <a:cs typeface="Arial" panose="020B0604020202020204" pitchFamily="34" charset="0"/>
              </a:rPr>
              <a:t>, Program Coordinator, </a:t>
            </a:r>
            <a:r>
              <a:rPr lang="en-US" sz="1000" b="1" dirty="0" smtClean="0">
                <a:solidFill>
                  <a:schemeClr val="accent1">
                    <a:lumMod val="75000"/>
                  </a:schemeClr>
                </a:solidFill>
                <a:cs typeface="Arial" panose="020B0604020202020204" pitchFamily="34" charset="0"/>
              </a:rPr>
              <a:t>karzic@musc.edu</a:t>
            </a:r>
            <a:endParaRPr lang="en-US" sz="1000" b="1" dirty="0">
              <a:solidFill>
                <a:schemeClr val="accent1">
                  <a:lumMod val="75000"/>
                </a:schemeClr>
              </a:solidFill>
              <a:cs typeface="Arial" panose="020B0604020202020204" pitchFamily="34" charset="0"/>
            </a:endParaRPr>
          </a:p>
        </p:txBody>
      </p:sp>
      <p:sp>
        <p:nvSpPr>
          <p:cNvPr id="56" name="Rectangle 55"/>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9" name="Pentagon 58"/>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4" name="Rounded Rectangular Callout 3"/>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087994" y="8220628"/>
            <a:ext cx="3696373"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www.academicdepartments.musc.edu/musc</a:t>
            </a:r>
            <a:r>
              <a:rPr lang="en-US" sz="1000" b="1" dirty="0">
                <a:solidFill>
                  <a:schemeClr val="accent1">
                    <a:lumMod val="75000"/>
                  </a:schemeClr>
                </a:solidFill>
                <a:cs typeface="Arial" panose="020B0604020202020204" pitchFamily="34" charset="0"/>
              </a:rPr>
              <a:t>/</a:t>
            </a:r>
            <a:r>
              <a:rPr lang="en-US" sz="1000" dirty="0" smtClean="0">
                <a:solidFill>
                  <a:schemeClr val="accent1">
                    <a:lumMod val="75000"/>
                  </a:schemeClr>
                </a:solidFill>
                <a:cs typeface="Arial" panose="020B0604020202020204" pitchFamily="34" charset="0"/>
              </a:rPr>
              <a:t/>
            </a:r>
            <a:br>
              <a:rPr lang="en-US" sz="1000"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br>
              <a:rPr lang="en-US" sz="1000" b="1"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Medical University of South Carolina</a:t>
            </a:r>
            <a:r>
              <a:rPr lang="en-US" sz="1000" dirty="0">
                <a:solidFill>
                  <a:srgbClr val="666666"/>
                </a:solidFill>
                <a:cs typeface="Arial" panose="020B0604020202020204" pitchFamily="34" charset="0"/>
              </a:rPr>
              <a:t/>
            </a:r>
            <a:br>
              <a:rPr lang="en-US" sz="1000" dirty="0">
                <a:solidFill>
                  <a:srgbClr val="666666"/>
                </a:solidFill>
                <a:cs typeface="Arial" panose="020B0604020202020204" pitchFamily="34" charset="0"/>
              </a:rPr>
            </a:br>
            <a:r>
              <a:rPr lang="en-US" sz="1000" dirty="0" smtClean="0">
                <a:solidFill>
                  <a:srgbClr val="666666"/>
                </a:solidFill>
                <a:cs typeface="Arial" panose="020B0604020202020204" pitchFamily="34" charset="0"/>
              </a:rPr>
              <a:t>171 Ashley Avenue</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Charleston, SC 29425</a:t>
            </a:r>
            <a:endParaRPr lang="en-US" sz="1000" dirty="0">
              <a:solidFill>
                <a:srgbClr val="666666"/>
              </a:solidFill>
              <a:cs typeface="Arial" panose="020B0604020202020204" pitchFamily="34" charset="0"/>
            </a:endParaRPr>
          </a:p>
        </p:txBody>
      </p:sp>
      <p:sp>
        <p:nvSpPr>
          <p:cNvPr id="20" name="Freeform 7"/>
          <p:cNvSpPr>
            <a:spLocks/>
          </p:cNvSpPr>
          <p:nvPr/>
        </p:nvSpPr>
        <p:spPr bwMode="auto">
          <a:xfrm>
            <a:off x="906463" y="395288"/>
            <a:ext cx="685800" cy="871538"/>
          </a:xfrm>
          <a:custGeom>
            <a:avLst/>
            <a:gdLst>
              <a:gd name="T0" fmla="*/ 91 w 432"/>
              <a:gd name="T1" fmla="*/ 0 h 549"/>
              <a:gd name="T2" fmla="*/ 0 w 432"/>
              <a:gd name="T3" fmla="*/ 147 h 549"/>
              <a:gd name="T4" fmla="*/ 249 w 432"/>
              <a:gd name="T5" fmla="*/ 549 h 549"/>
              <a:gd name="T6" fmla="*/ 432 w 432"/>
              <a:gd name="T7" fmla="*/ 549 h 549"/>
              <a:gd name="T8" fmla="*/ 182 w 432"/>
              <a:gd name="T9" fmla="*/ 147 h 549"/>
              <a:gd name="T10" fmla="*/ 182 w 432"/>
              <a:gd name="T11" fmla="*/ 147 h 549"/>
              <a:gd name="T12" fmla="*/ 91 w 432"/>
              <a:gd name="T13" fmla="*/ 0 h 549"/>
            </a:gdLst>
            <a:ahLst/>
            <a:cxnLst>
              <a:cxn ang="0">
                <a:pos x="T0" y="T1"/>
              </a:cxn>
              <a:cxn ang="0">
                <a:pos x="T2" y="T3"/>
              </a:cxn>
              <a:cxn ang="0">
                <a:pos x="T4" y="T5"/>
              </a:cxn>
              <a:cxn ang="0">
                <a:pos x="T6" y="T7"/>
              </a:cxn>
              <a:cxn ang="0">
                <a:pos x="T8" y="T9"/>
              </a:cxn>
              <a:cxn ang="0">
                <a:pos x="T10" y="T11"/>
              </a:cxn>
              <a:cxn ang="0">
                <a:pos x="T12" y="T13"/>
              </a:cxn>
            </a:cxnLst>
            <a:rect l="0" t="0" r="r" b="b"/>
            <a:pathLst>
              <a:path w="432" h="549">
                <a:moveTo>
                  <a:pt x="91" y="0"/>
                </a:moveTo>
                <a:lnTo>
                  <a:pt x="0" y="147"/>
                </a:lnTo>
                <a:lnTo>
                  <a:pt x="249" y="549"/>
                </a:lnTo>
                <a:lnTo>
                  <a:pt x="432" y="549"/>
                </a:lnTo>
                <a:lnTo>
                  <a:pt x="182" y="147"/>
                </a:lnTo>
                <a:lnTo>
                  <a:pt x="182" y="147"/>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1050925" y="-9525"/>
            <a:ext cx="541338" cy="638175"/>
          </a:xfrm>
          <a:custGeom>
            <a:avLst/>
            <a:gdLst>
              <a:gd name="T0" fmla="*/ 341 w 341"/>
              <a:gd name="T1" fmla="*/ 0 h 402"/>
              <a:gd name="T2" fmla="*/ 158 w 341"/>
              <a:gd name="T3" fmla="*/ 0 h 402"/>
              <a:gd name="T4" fmla="*/ 0 w 341"/>
              <a:gd name="T5" fmla="*/ 255 h 402"/>
              <a:gd name="T6" fmla="*/ 91 w 341"/>
              <a:gd name="T7" fmla="*/ 402 h 402"/>
              <a:gd name="T8" fmla="*/ 341 w 341"/>
              <a:gd name="T9" fmla="*/ 0 h 402"/>
            </a:gdLst>
            <a:ahLst/>
            <a:cxnLst>
              <a:cxn ang="0">
                <a:pos x="T0" y="T1"/>
              </a:cxn>
              <a:cxn ang="0">
                <a:pos x="T2" y="T3"/>
              </a:cxn>
              <a:cxn ang="0">
                <a:pos x="T4" y="T5"/>
              </a:cxn>
              <a:cxn ang="0">
                <a:pos x="T6" y="T7"/>
              </a:cxn>
              <a:cxn ang="0">
                <a:pos x="T8" y="T9"/>
              </a:cxn>
            </a:cxnLst>
            <a:rect l="0" t="0" r="r" b="b"/>
            <a:pathLst>
              <a:path w="341" h="402">
                <a:moveTo>
                  <a:pt x="341" y="0"/>
                </a:moveTo>
                <a:lnTo>
                  <a:pt x="158" y="0"/>
                </a:lnTo>
                <a:lnTo>
                  <a:pt x="0" y="255"/>
                </a:lnTo>
                <a:lnTo>
                  <a:pt x="91" y="402"/>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2127975" y="532398"/>
            <a:ext cx="5898791"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230807" y="507465"/>
            <a:ext cx="5541592" cy="461665"/>
          </a:xfrm>
          <a:prstGeom prst="rect">
            <a:avLst/>
          </a:prstGeom>
        </p:spPr>
        <p:txBody>
          <a:bodyPr wrap="square">
            <a:spAutoFit/>
          </a:bodyPr>
          <a:lstStyle/>
          <a:p>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South Carolina Public Health Training Center </a:t>
            </a:r>
            <a: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 THE  </a:t>
            </a: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Medical University of South Carolina, Charleston</a:t>
            </a:r>
            <a:endParaRPr lang="en-US" sz="2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24" name="Group 23"/>
          <p:cNvGrpSpPr/>
          <p:nvPr/>
        </p:nvGrpSpPr>
        <p:grpSpPr>
          <a:xfrm>
            <a:off x="227429" y="6206065"/>
            <a:ext cx="7556938" cy="1530205"/>
            <a:chOff x="227429" y="6127684"/>
            <a:chExt cx="7556938" cy="1530205"/>
          </a:xfrm>
        </p:grpSpPr>
        <p:sp>
          <p:nvSpPr>
            <p:cNvPr id="136" name="Rectangle 135"/>
            <p:cNvSpPr/>
            <p:nvPr/>
          </p:nvSpPr>
          <p:spPr>
            <a:xfrm>
              <a:off x="227429" y="6488338"/>
              <a:ext cx="3696373" cy="553998"/>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a:t>
              </a:r>
              <a:r>
                <a:rPr lang="en-US" sz="1000" dirty="0" smtClean="0">
                  <a:solidFill>
                    <a:srgbClr val="666666"/>
                  </a:solidFill>
                  <a:cs typeface="Arial" panose="020B0604020202020204" pitchFamily="34" charset="0"/>
                </a:rPr>
                <a:t>training</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placements</a:t>
              </a:r>
            </a:p>
          </p:txBody>
        </p:sp>
        <p:sp>
          <p:nvSpPr>
            <p:cNvPr id="115" name="Rectangle 114"/>
            <p:cNvSpPr/>
            <p:nvPr/>
          </p:nvSpPr>
          <p:spPr>
            <a:xfrm>
              <a:off x="679707" y="619707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6134689"/>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6127684"/>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6134915"/>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6192434"/>
              <a:ext cx="192614" cy="192614"/>
            </a:xfrm>
            <a:prstGeom prst="rect">
              <a:avLst/>
            </a:prstGeom>
          </p:spPr>
        </p:pic>
        <p:grpSp>
          <p:nvGrpSpPr>
            <p:cNvPr id="119" name="Group 118"/>
            <p:cNvGrpSpPr/>
            <p:nvPr/>
          </p:nvGrpSpPr>
          <p:grpSpPr>
            <a:xfrm>
              <a:off x="4076700" y="6134689"/>
              <a:ext cx="3700649" cy="304699"/>
              <a:chOff x="4076700" y="3426006"/>
              <a:chExt cx="3700649" cy="304699"/>
            </a:xfrm>
          </p:grpSpPr>
          <p:sp>
            <p:nvSpPr>
              <p:cNvPr id="108" name="Rectangle 107"/>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399736"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4076700" y="343323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ectangle 133"/>
            <p:cNvSpPr/>
            <p:nvPr/>
          </p:nvSpPr>
          <p:spPr>
            <a:xfrm>
              <a:off x="4087994" y="6488338"/>
              <a:ext cx="3696373"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South Carolina Department of Health and Environmental Control (DHEC)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South Carolina Area Health Education Consortium (AHEC)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Clemson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College of Charleston (</a:t>
              </a:r>
              <a:r>
                <a:rPr lang="en-US" sz="1000" dirty="0" err="1">
                  <a:solidFill>
                    <a:srgbClr val="666666"/>
                  </a:solidFill>
                  <a:cs typeface="Arial" panose="020B0604020202020204" pitchFamily="34" charset="0"/>
                </a:rPr>
                <a:t>CoC</a:t>
              </a:r>
              <a:r>
                <a:rPr lang="en-US" sz="1000" dirty="0">
                  <a:solidFill>
                    <a:srgbClr val="666666"/>
                  </a:solidFill>
                  <a:cs typeface="Arial" panose="020B0604020202020204" pitchFamily="34" charset="0"/>
                </a:rPr>
                <a:t>)</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South Carolina (USC)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The Citadel</a:t>
              </a:r>
            </a:p>
          </p:txBody>
        </p:sp>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3732" y="6192173"/>
              <a:ext cx="278586" cy="214467"/>
            </a:xfrm>
            <a:prstGeom prst="rect">
              <a:avLst/>
            </a:prstGeom>
          </p:spPr>
        </p:pic>
      </p:grpSp>
      <p:pic>
        <p:nvPicPr>
          <p:cNvPr id="1030" name="Picture 6" descr="MUS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341" y="218309"/>
            <a:ext cx="1716172" cy="1058306"/>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227429" y="4574413"/>
            <a:ext cx="3696373" cy="137473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Data Summary</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Infectious Disease</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Population Health and Public Health</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Environmental Health</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Global Health</a:t>
            </a:r>
            <a:endParaRPr lang="en-US" sz="1000" b="0" i="0" dirty="0">
              <a:solidFill>
                <a:srgbClr val="666666"/>
              </a:solidFill>
              <a:effectLst/>
              <a:cs typeface="Arial" panose="020B0604020202020204" pitchFamily="34" charset="0"/>
            </a:endParaRP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449" y="5161269"/>
            <a:ext cx="211626" cy="210608"/>
          </a:xfrm>
          <a:prstGeom prst="rect">
            <a:avLst/>
          </a:prstGeom>
        </p:spPr>
      </p:pic>
      <p:sp>
        <p:nvSpPr>
          <p:cNvPr id="66" name="Rectangle 65"/>
          <p:cNvSpPr/>
          <p:nvPr/>
        </p:nvSpPr>
        <p:spPr>
          <a:xfrm>
            <a:off x="4065775" y="4574413"/>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Health Informatics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Unconscious Bias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Gun Violence</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Public Health Leadership</a:t>
            </a:r>
            <a:endParaRPr lang="en-US" sz="1000" b="0" i="0" dirty="0">
              <a:solidFill>
                <a:srgbClr val="666666"/>
              </a:solidFill>
              <a:effectLst/>
              <a:cs typeface="Arial" panose="020B0604020202020204" pitchFamily="34" charset="0"/>
            </a:endParaRPr>
          </a:p>
        </p:txBody>
      </p:sp>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2901" y="4650914"/>
            <a:ext cx="179703" cy="210312"/>
          </a:xfrm>
          <a:prstGeom prst="rect">
            <a:avLst/>
          </a:prstGeom>
        </p:spPr>
      </p:pic>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2301" y="4918718"/>
            <a:ext cx="193945" cy="189536"/>
          </a:xfrm>
          <a:prstGeom prst="rect">
            <a:avLst/>
          </a:prstGeom>
        </p:spPr>
      </p:pic>
      <p:pic>
        <p:nvPicPr>
          <p:cNvPr id="73" name="Pictur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26768" y="5428110"/>
            <a:ext cx="183526" cy="210430"/>
          </a:xfrm>
          <a:prstGeom prst="rect">
            <a:avLst/>
          </a:prstGeom>
        </p:spPr>
      </p:pic>
      <p:pic>
        <p:nvPicPr>
          <p:cNvPr id="75" name="Picture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3504" y="5197339"/>
            <a:ext cx="211626" cy="155885"/>
          </a:xfrm>
          <a:prstGeom prst="rect">
            <a:avLst/>
          </a:prstGeom>
        </p:spPr>
      </p:pic>
      <p:pic>
        <p:nvPicPr>
          <p:cNvPr id="76" name="Picture 7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9031" y="4679773"/>
            <a:ext cx="244378" cy="186691"/>
          </a:xfrm>
          <a:prstGeom prst="rect">
            <a:avLst/>
          </a:prstGeom>
        </p:spPr>
      </p:pic>
      <p:pic>
        <p:nvPicPr>
          <p:cNvPr id="78" name="Picture 7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6449" y="5691982"/>
            <a:ext cx="211626" cy="211626"/>
          </a:xfrm>
          <a:prstGeom prst="rect">
            <a:avLst/>
          </a:prstGeom>
        </p:spPr>
      </p:pic>
      <p:pic>
        <p:nvPicPr>
          <p:cNvPr id="79" name="Picture 7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6486" y="5395890"/>
            <a:ext cx="182880" cy="271850"/>
          </a:xfrm>
          <a:prstGeom prst="rect">
            <a:avLst/>
          </a:prstGeom>
        </p:spPr>
      </p:pic>
      <p:grpSp>
        <p:nvGrpSpPr>
          <p:cNvPr id="55" name="Group 54"/>
          <p:cNvGrpSpPr/>
          <p:nvPr/>
        </p:nvGrpSpPr>
        <p:grpSpPr>
          <a:xfrm>
            <a:off x="1230330" y="9491493"/>
            <a:ext cx="5710232" cy="538617"/>
            <a:chOff x="1230330" y="9491493"/>
            <a:chExt cx="5710232" cy="538617"/>
          </a:xfrm>
        </p:grpSpPr>
        <p:pic>
          <p:nvPicPr>
            <p:cNvPr id="60" name="Picture 6" descr="MUS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0330" y="9491493"/>
              <a:ext cx="823102" cy="50758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64" name="Picture 6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629067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9" name="Rectangle 48"/>
          <p:cNvSpPr/>
          <p:nvPr/>
        </p:nvSpPr>
        <p:spPr>
          <a:xfrm>
            <a:off x="0" y="1054049"/>
            <a:ext cx="8001001" cy="360206"/>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5630" y="1502477"/>
            <a:ext cx="7691195" cy="2862322"/>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South Carolina Public Health Training Center aims to advance knowledge in Public Health Sciences, including biostatistics, epidemiology and behavioral sciences, to provide education and training with respect to Public Health Sciences research methodologies, and to apply that training to research conducted across the MUSC and beyond. As such, our priority populations are public health and other health professionals in governmental organizations that serve medically underserved populations. The services provided include workforce trainings, faculty and student collaborative projects, and student placements. </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South Carolina PHTC will work with other Region IV PHTC colleagues to assess public health training needs, identify training priorities, develop and implement a region-wide training and marketing plan, and evaluate the impact of its collaborative efforts. Serving the citizens of South Carolina, the Medical University of South Carolina (MUSC) is a state university with a medical center and six colleges that educate a broad range of health professionals (medicine, pharmacy, nursing, graduate studies, dental medicine, health professions). The Department of Public Health Sciences (DPHS), located in the College of Medicine, houses the South Carolina Public Health Training Center. The mission of the DPHS is to advance knowledge in Public Health Sciences, including biostatistics, epidemiology and behavioral sciences, to provide education and training with respect to Public Health Sciences research methodologies, and to apply that training to research conducted across the MUSC and beyond. </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DPHS has a faculty of 35 full time members and 30- doctoral students. The College also supports an active Postdoctoral Fellows Office and Association.  The department offers PhD and MS degrees and MPH degree programs in epidemiology, biostatistics, health behavior and health promotion.</a:t>
            </a:r>
          </a:p>
        </p:txBody>
      </p:sp>
      <p:sp>
        <p:nvSpPr>
          <p:cNvPr id="52" name="Rectangle 51"/>
          <p:cNvSpPr/>
          <p:nvPr/>
        </p:nvSpPr>
        <p:spPr>
          <a:xfrm>
            <a:off x="513409" y="1080271"/>
            <a:ext cx="6993380" cy="304699"/>
          </a:xfrm>
          <a:prstGeom prst="rect">
            <a:avLst/>
          </a:prstGeom>
        </p:spPr>
        <p:txBody>
          <a:bodyPr wrap="square">
            <a:spAutoFit/>
          </a:bodyPr>
          <a:lstStyle/>
          <a:p>
            <a:pPr algn="ctr">
              <a:lnSpc>
                <a:spcPct val="115000"/>
              </a:lnSpc>
            </a:pP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 </a:t>
            </a:r>
            <a:r>
              <a:rPr lang="en-US" sz="1000" dirty="0">
                <a:solidFill>
                  <a:schemeClr val="bg1"/>
                </a:solidFill>
                <a:latin typeface="Gotham" panose="02000504050000020004" pitchFamily="2" charset="0"/>
                <a:ea typeface="Calibri" panose="020F0502020204030204" pitchFamily="34" charset="0"/>
                <a:cs typeface="Arial" panose="020B0604020202020204" pitchFamily="34" charset="0"/>
              </a:rPr>
              <a:t>South Carolina Public Health Training Center </a:t>
            </a:r>
            <a:r>
              <a:rPr lang="en-US" sz="800" dirty="0">
                <a:solidFill>
                  <a:schemeClr val="bg1"/>
                </a:solidFill>
                <a:latin typeface="Gotham" panose="02000504050000020004" pitchFamily="2" charset="0"/>
                <a:ea typeface="Calibri" panose="020F0502020204030204" pitchFamily="34" charset="0"/>
                <a:cs typeface="Arial" panose="020B0604020202020204" pitchFamily="34" charset="0"/>
              </a:rPr>
              <a:t>AT THE </a:t>
            </a:r>
            <a:r>
              <a:rPr lang="en-US" sz="800" dirty="0" smtClean="0">
                <a:solidFill>
                  <a:schemeClr val="bg1"/>
                </a:solidFill>
                <a:latin typeface="Gotham" panose="02000504050000020004" pitchFamily="2" charset="0"/>
                <a:ea typeface="Calibri" panose="020F0502020204030204" pitchFamily="34" charset="0"/>
                <a:cs typeface="Arial" panose="020B0604020202020204" pitchFamily="34" charset="0"/>
              </a:rPr>
              <a:t> </a:t>
            </a: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Medical </a:t>
            </a:r>
            <a:r>
              <a:rPr lang="en-US" sz="1000" dirty="0">
                <a:solidFill>
                  <a:schemeClr val="bg1"/>
                </a:solidFill>
                <a:latin typeface="Gotham" panose="02000504050000020004" pitchFamily="2" charset="0"/>
                <a:ea typeface="Calibri" panose="020F0502020204030204" pitchFamily="34" charset="0"/>
                <a:cs typeface="Arial" panose="020B0604020202020204" pitchFamily="34" charset="0"/>
              </a:rPr>
              <a:t>University of South Carolina, </a:t>
            </a: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Charleston </a:t>
            </a: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Rectangle 121"/>
          <p:cNvSpPr/>
          <p:nvPr/>
        </p:nvSpPr>
        <p:spPr>
          <a:xfrm>
            <a:off x="709924" y="581977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70" y="5998570"/>
            <a:ext cx="192614" cy="192614"/>
          </a:xfrm>
          <a:prstGeom prst="rect">
            <a:avLst/>
          </a:prstGeom>
        </p:spPr>
      </p:pic>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32" y="3719557"/>
            <a:ext cx="278586" cy="214467"/>
          </a:xfrm>
          <a:prstGeom prst="rect">
            <a:avLst/>
          </a:prstGeom>
        </p:spPr>
      </p:pic>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sp>
        <p:nvSpPr>
          <p:cNvPr id="22" name="Freeform 9"/>
          <p:cNvSpPr>
            <a:spLocks/>
          </p:cNvSpPr>
          <p:nvPr/>
        </p:nvSpPr>
        <p:spPr bwMode="auto">
          <a:xfrm>
            <a:off x="1050925" y="-9525"/>
            <a:ext cx="541338" cy="638175"/>
          </a:xfrm>
          <a:custGeom>
            <a:avLst/>
            <a:gdLst>
              <a:gd name="T0" fmla="*/ 341 w 341"/>
              <a:gd name="T1" fmla="*/ 0 h 402"/>
              <a:gd name="T2" fmla="*/ 158 w 341"/>
              <a:gd name="T3" fmla="*/ 0 h 402"/>
              <a:gd name="T4" fmla="*/ 0 w 341"/>
              <a:gd name="T5" fmla="*/ 255 h 402"/>
              <a:gd name="T6" fmla="*/ 91 w 341"/>
              <a:gd name="T7" fmla="*/ 402 h 402"/>
              <a:gd name="T8" fmla="*/ 341 w 341"/>
              <a:gd name="T9" fmla="*/ 0 h 402"/>
            </a:gdLst>
            <a:ahLst/>
            <a:cxnLst>
              <a:cxn ang="0">
                <a:pos x="T0" y="T1"/>
              </a:cxn>
              <a:cxn ang="0">
                <a:pos x="T2" y="T3"/>
              </a:cxn>
              <a:cxn ang="0">
                <a:pos x="T4" y="T5"/>
              </a:cxn>
              <a:cxn ang="0">
                <a:pos x="T6" y="T7"/>
              </a:cxn>
              <a:cxn ang="0">
                <a:pos x="T8" y="T9"/>
              </a:cxn>
            </a:cxnLst>
            <a:rect l="0" t="0" r="r" b="b"/>
            <a:pathLst>
              <a:path w="341" h="402">
                <a:moveTo>
                  <a:pt x="341" y="0"/>
                </a:moveTo>
                <a:lnTo>
                  <a:pt x="158" y="0"/>
                </a:lnTo>
                <a:lnTo>
                  <a:pt x="0" y="255"/>
                </a:lnTo>
                <a:lnTo>
                  <a:pt x="91" y="402"/>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6" name="Picture 6" descr="MUS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312" y="223638"/>
            <a:ext cx="1180324" cy="72786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021" y="5143703"/>
            <a:ext cx="210312" cy="210312"/>
          </a:xfrm>
          <a:prstGeom prst="rect">
            <a:avLst/>
          </a:prstGeom>
        </p:spPr>
      </p:pic>
      <p:sp>
        <p:nvSpPr>
          <p:cNvPr id="65" name="Rectangle 64"/>
          <p:cNvSpPr/>
          <p:nvPr/>
        </p:nvSpPr>
        <p:spPr>
          <a:xfrm>
            <a:off x="240289" y="4490451"/>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72944" y="448344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67" name="Group 66"/>
          <p:cNvGrpSpPr/>
          <p:nvPr/>
        </p:nvGrpSpPr>
        <p:grpSpPr>
          <a:xfrm>
            <a:off x="237877" y="4490677"/>
            <a:ext cx="336274" cy="295925"/>
            <a:chOff x="-4730414" y="2329005"/>
            <a:chExt cx="549441" cy="483514"/>
          </a:xfrm>
        </p:grpSpPr>
        <p:sp>
          <p:nvSpPr>
            <p:cNvPr id="69" name="Pentagon 68"/>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8062989"/>
            <a:ext cx="209676" cy="209676"/>
          </a:xfrm>
          <a:prstGeom prst="rect">
            <a:avLst/>
          </a:prstGeom>
        </p:spPr>
      </p:pic>
      <p:sp>
        <p:nvSpPr>
          <p:cNvPr id="73" name="Rectangle 72"/>
          <p:cNvSpPr/>
          <p:nvPr/>
        </p:nvSpPr>
        <p:spPr>
          <a:xfrm>
            <a:off x="227429" y="8455479"/>
            <a:ext cx="3860565" cy="70788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John Vena, </a:t>
            </a:r>
            <a:r>
              <a:rPr lang="en-US" sz="1000" b="1" dirty="0">
                <a:solidFill>
                  <a:srgbClr val="666666"/>
                </a:solidFill>
                <a:cs typeface="Arial" panose="020B0604020202020204" pitchFamily="34" charset="0"/>
              </a:rPr>
              <a:t>PhD</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LPS </a:t>
            </a:r>
            <a:r>
              <a:rPr lang="en-US" sz="1000" dirty="0">
                <a:solidFill>
                  <a:srgbClr val="666666"/>
                </a:solidFill>
                <a:cs typeface="Arial" panose="020B0604020202020204" pitchFamily="34" charset="0"/>
              </a:rPr>
              <a:t>Director, </a:t>
            </a:r>
            <a:r>
              <a:rPr lang="en-US" sz="1000" b="1" dirty="0" smtClean="0">
                <a:solidFill>
                  <a:schemeClr val="accent1">
                    <a:lumMod val="75000"/>
                  </a:schemeClr>
                </a:solidFill>
                <a:cs typeface="Arial" panose="020B0604020202020204" pitchFamily="34" charset="0"/>
                <a:hlinkClick r:id="rId6"/>
              </a:rPr>
              <a:t>vena@musc.edu</a:t>
            </a: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V. Ramesh Ramakrishnan, </a:t>
            </a:r>
            <a:r>
              <a:rPr lang="en-US" sz="1000" b="1" dirty="0">
                <a:solidFill>
                  <a:srgbClr val="666666"/>
                </a:solidFill>
                <a:cs typeface="Arial" panose="020B0604020202020204" pitchFamily="34" charset="0"/>
              </a:rPr>
              <a:t>PhD</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Co-Director, </a:t>
            </a:r>
            <a:r>
              <a:rPr lang="en-US" sz="1000" b="1" dirty="0" smtClean="0">
                <a:solidFill>
                  <a:schemeClr val="accent1">
                    <a:lumMod val="75000"/>
                  </a:schemeClr>
                </a:solidFill>
                <a:cs typeface="Arial" panose="020B0604020202020204" pitchFamily="34" charset="0"/>
                <a:hlinkClick r:id="rId7"/>
              </a:rPr>
              <a:t>ramakris@musc.edu</a:t>
            </a: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err="1" smtClean="0">
                <a:solidFill>
                  <a:srgbClr val="666666"/>
                </a:solidFill>
                <a:cs typeface="Arial" panose="020B0604020202020204" pitchFamily="34" charset="0"/>
              </a:rPr>
              <a:t>Danira</a:t>
            </a:r>
            <a:r>
              <a:rPr lang="en-US" sz="1000" b="1" dirty="0" smtClean="0">
                <a:solidFill>
                  <a:srgbClr val="666666"/>
                </a:solidFill>
                <a:cs typeface="Arial" panose="020B0604020202020204" pitchFamily="34" charset="0"/>
              </a:rPr>
              <a:t> </a:t>
            </a:r>
            <a:r>
              <a:rPr lang="en-US" sz="1000" b="1" dirty="0" err="1" smtClean="0">
                <a:solidFill>
                  <a:srgbClr val="666666"/>
                </a:solidFill>
                <a:cs typeface="Arial" panose="020B0604020202020204" pitchFamily="34" charset="0"/>
              </a:rPr>
              <a:t>Karzie</a:t>
            </a:r>
            <a:r>
              <a:rPr lang="en-US" sz="1000" dirty="0" smtClean="0">
                <a:solidFill>
                  <a:srgbClr val="666666"/>
                </a:solidFill>
                <a:cs typeface="Arial" panose="020B0604020202020204" pitchFamily="34" charset="0"/>
              </a:rPr>
              <a:t>, Program Coordinator, </a:t>
            </a:r>
            <a:r>
              <a:rPr lang="en-US" sz="1000" b="1" dirty="0" smtClean="0">
                <a:solidFill>
                  <a:schemeClr val="accent1">
                    <a:lumMod val="75000"/>
                  </a:schemeClr>
                </a:solidFill>
                <a:cs typeface="Arial" panose="020B0604020202020204" pitchFamily="34" charset="0"/>
              </a:rPr>
              <a:t>karzic@musc.edu</a:t>
            </a:r>
            <a:endParaRPr lang="en-US" sz="1000" b="1" dirty="0">
              <a:solidFill>
                <a:schemeClr val="accent1">
                  <a:lumMod val="75000"/>
                </a:schemeClr>
              </a:solidFill>
              <a:cs typeface="Arial" panose="020B0604020202020204" pitchFamily="34" charset="0"/>
            </a:endParaRPr>
          </a:p>
        </p:txBody>
      </p:sp>
      <p:sp>
        <p:nvSpPr>
          <p:cNvPr id="74" name="Rectangle 73"/>
          <p:cNvSpPr/>
          <p:nvPr/>
        </p:nvSpPr>
        <p:spPr>
          <a:xfrm>
            <a:off x="4079113" y="810641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399736" y="809940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76" name="Pentagon 75"/>
          <p:cNvSpPr/>
          <p:nvPr/>
        </p:nvSpPr>
        <p:spPr>
          <a:xfrm>
            <a:off x="4076700" y="810663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40290" y="8106413"/>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72944" y="8099408"/>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79" name="Pentagon 78"/>
          <p:cNvSpPr/>
          <p:nvPr/>
        </p:nvSpPr>
        <p:spPr>
          <a:xfrm>
            <a:off x="237877" y="8106639"/>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870" y="8151063"/>
            <a:ext cx="178385" cy="205144"/>
          </a:xfrm>
          <a:prstGeom prst="rect">
            <a:avLst/>
          </a:prstGeom>
        </p:spPr>
      </p:pic>
      <p:sp>
        <p:nvSpPr>
          <p:cNvPr id="81" name="Rounded Rectangular Callout 80"/>
          <p:cNvSpPr/>
          <p:nvPr/>
        </p:nvSpPr>
        <p:spPr>
          <a:xfrm>
            <a:off x="4128122" y="8162858"/>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087994" y="8455479"/>
            <a:ext cx="3696373"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www.academicdepartments.musc.edu/musc</a:t>
            </a:r>
            <a:r>
              <a:rPr lang="en-US" sz="1000" b="1" dirty="0">
                <a:solidFill>
                  <a:schemeClr val="accent1">
                    <a:lumMod val="75000"/>
                  </a:schemeClr>
                </a:solidFill>
                <a:cs typeface="Arial" panose="020B0604020202020204" pitchFamily="34" charset="0"/>
              </a:rPr>
              <a:t>/</a:t>
            </a:r>
            <a:r>
              <a:rPr lang="en-US" sz="1000" dirty="0" smtClean="0">
                <a:solidFill>
                  <a:schemeClr val="accent1">
                    <a:lumMod val="75000"/>
                  </a:schemeClr>
                </a:solidFill>
                <a:cs typeface="Arial" panose="020B0604020202020204" pitchFamily="34" charset="0"/>
              </a:rPr>
              <a:t/>
            </a:r>
            <a:br>
              <a:rPr lang="en-US" sz="1000"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br>
              <a:rPr lang="en-US" sz="1000" b="1"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Medical University of South Carolina</a:t>
            </a:r>
            <a:r>
              <a:rPr lang="en-US" sz="1000" dirty="0">
                <a:solidFill>
                  <a:srgbClr val="666666"/>
                </a:solidFill>
                <a:cs typeface="Arial" panose="020B0604020202020204" pitchFamily="34" charset="0"/>
              </a:rPr>
              <a:t/>
            </a:r>
            <a:br>
              <a:rPr lang="en-US" sz="1000" dirty="0">
                <a:solidFill>
                  <a:srgbClr val="666666"/>
                </a:solidFill>
                <a:cs typeface="Arial" panose="020B0604020202020204" pitchFamily="34" charset="0"/>
              </a:rPr>
            </a:br>
            <a:r>
              <a:rPr lang="en-US" sz="1000" dirty="0" smtClean="0">
                <a:solidFill>
                  <a:srgbClr val="666666"/>
                </a:solidFill>
                <a:cs typeface="Arial" panose="020B0604020202020204" pitchFamily="34" charset="0"/>
              </a:rPr>
              <a:t>171 Ashley Avenue</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Charleston, SC 29425</a:t>
            </a:r>
            <a:endParaRPr lang="en-US" sz="1000" dirty="0">
              <a:solidFill>
                <a:srgbClr val="666666"/>
              </a:solidFill>
              <a:cs typeface="Arial" panose="020B0604020202020204" pitchFamily="34" charset="0"/>
            </a:endParaRPr>
          </a:p>
        </p:txBody>
      </p:sp>
      <p:grpSp>
        <p:nvGrpSpPr>
          <p:cNvPr id="83" name="Group 82"/>
          <p:cNvGrpSpPr/>
          <p:nvPr/>
        </p:nvGrpSpPr>
        <p:grpSpPr>
          <a:xfrm>
            <a:off x="227429" y="6440916"/>
            <a:ext cx="7556938" cy="1530205"/>
            <a:chOff x="227429" y="6127684"/>
            <a:chExt cx="7556938" cy="1530205"/>
          </a:xfrm>
        </p:grpSpPr>
        <p:sp>
          <p:nvSpPr>
            <p:cNvPr id="84" name="Rectangle 83"/>
            <p:cNvSpPr/>
            <p:nvPr/>
          </p:nvSpPr>
          <p:spPr>
            <a:xfrm>
              <a:off x="227429" y="6488338"/>
              <a:ext cx="3696373" cy="553998"/>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a:t>
              </a:r>
              <a:r>
                <a:rPr lang="en-US" sz="1000" dirty="0" smtClean="0">
                  <a:solidFill>
                    <a:srgbClr val="666666"/>
                  </a:solidFill>
                  <a:cs typeface="Arial" panose="020B0604020202020204" pitchFamily="34" charset="0"/>
                </a:rPr>
                <a:t>training</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placements</a:t>
              </a:r>
            </a:p>
          </p:txBody>
        </p:sp>
        <p:sp>
          <p:nvSpPr>
            <p:cNvPr id="85" name="Rectangle 84"/>
            <p:cNvSpPr/>
            <p:nvPr/>
          </p:nvSpPr>
          <p:spPr>
            <a:xfrm>
              <a:off x="679707" y="619707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6" name="Rectangle 85"/>
            <p:cNvSpPr/>
            <p:nvPr/>
          </p:nvSpPr>
          <p:spPr>
            <a:xfrm>
              <a:off x="240290" y="6134689"/>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72944" y="6127684"/>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8" name="Pentagon 87"/>
            <p:cNvSpPr/>
            <p:nvPr/>
          </p:nvSpPr>
          <p:spPr>
            <a:xfrm>
              <a:off x="237877" y="6134915"/>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70" y="6192434"/>
              <a:ext cx="192614" cy="192614"/>
            </a:xfrm>
            <a:prstGeom prst="rect">
              <a:avLst/>
            </a:prstGeom>
          </p:spPr>
        </p:pic>
        <p:grpSp>
          <p:nvGrpSpPr>
            <p:cNvPr id="90" name="Group 89"/>
            <p:cNvGrpSpPr/>
            <p:nvPr/>
          </p:nvGrpSpPr>
          <p:grpSpPr>
            <a:xfrm>
              <a:off x="4076700" y="6134689"/>
              <a:ext cx="3700649" cy="304699"/>
              <a:chOff x="4076700" y="3426006"/>
              <a:chExt cx="3700649" cy="304699"/>
            </a:xfrm>
          </p:grpSpPr>
          <p:sp>
            <p:nvSpPr>
              <p:cNvPr id="93" name="Rectangle 92"/>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399736"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95" name="Pentagon 94"/>
              <p:cNvSpPr/>
              <p:nvPr/>
            </p:nvSpPr>
            <p:spPr>
              <a:xfrm>
                <a:off x="4076700" y="343323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4087994" y="6488338"/>
              <a:ext cx="3696373"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South Carolina Department of Health and Environmental Control (DHEC)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South Carolina Area Health Education Consortium (AHEC)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Clemson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College of Charleston (</a:t>
              </a:r>
              <a:r>
                <a:rPr lang="en-US" sz="1000" dirty="0" err="1">
                  <a:solidFill>
                    <a:srgbClr val="666666"/>
                  </a:solidFill>
                  <a:cs typeface="Arial" panose="020B0604020202020204" pitchFamily="34" charset="0"/>
                </a:rPr>
                <a:t>CoC</a:t>
              </a:r>
              <a:r>
                <a:rPr lang="en-US" sz="1000" dirty="0">
                  <a:solidFill>
                    <a:srgbClr val="666666"/>
                  </a:solidFill>
                  <a:cs typeface="Arial" panose="020B0604020202020204" pitchFamily="34" charset="0"/>
                </a:rPr>
                <a:t>)</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South Carolina (USC)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The Citadel</a:t>
              </a:r>
            </a:p>
          </p:txBody>
        </p:sp>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32" y="6192173"/>
              <a:ext cx="278586" cy="214467"/>
            </a:xfrm>
            <a:prstGeom prst="rect">
              <a:avLst/>
            </a:prstGeom>
          </p:spPr>
        </p:pic>
      </p:grpSp>
      <p:sp>
        <p:nvSpPr>
          <p:cNvPr id="96" name="Rectangle 95"/>
          <p:cNvSpPr/>
          <p:nvPr/>
        </p:nvSpPr>
        <p:spPr>
          <a:xfrm>
            <a:off x="227429" y="4809264"/>
            <a:ext cx="3696373" cy="137473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Data Summary</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Infectious Disease</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Population Health and Public Health</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Environmental Health</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Global Health</a:t>
            </a:r>
            <a:endParaRPr lang="en-US" sz="1000" b="0" i="0" dirty="0">
              <a:solidFill>
                <a:srgbClr val="666666"/>
              </a:solidFill>
              <a:effectLst/>
              <a:cs typeface="Arial" panose="020B0604020202020204" pitchFamily="34" charset="0"/>
            </a:endParaRPr>
          </a:p>
        </p:txBody>
      </p:sp>
      <p:pic>
        <p:nvPicPr>
          <p:cNvPr id="97" name="Picture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449" y="5396120"/>
            <a:ext cx="211626" cy="210608"/>
          </a:xfrm>
          <a:prstGeom prst="rect">
            <a:avLst/>
          </a:prstGeom>
        </p:spPr>
      </p:pic>
      <p:sp>
        <p:nvSpPr>
          <p:cNvPr id="98" name="Rectangle 97"/>
          <p:cNvSpPr/>
          <p:nvPr/>
        </p:nvSpPr>
        <p:spPr>
          <a:xfrm>
            <a:off x="4065775" y="4809264"/>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Health Informatics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Unconscious Bias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Gun Violence</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Public Health Leadership</a:t>
            </a:r>
            <a:endParaRPr lang="en-US" sz="1000" b="0" i="0" dirty="0">
              <a:solidFill>
                <a:srgbClr val="666666"/>
              </a:solidFill>
              <a:effectLst/>
              <a:cs typeface="Arial" panose="020B0604020202020204" pitchFamily="34" charset="0"/>
            </a:endParaRPr>
          </a:p>
        </p:txBody>
      </p:sp>
      <p:pic>
        <p:nvPicPr>
          <p:cNvPr id="99" name="Picture 9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2901" y="4885765"/>
            <a:ext cx="179703" cy="210312"/>
          </a:xfrm>
          <a:prstGeom prst="rect">
            <a:avLst/>
          </a:prstGeom>
        </p:spPr>
      </p:pic>
      <p:pic>
        <p:nvPicPr>
          <p:cNvPr id="100" name="Picture 9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2301" y="5153569"/>
            <a:ext cx="193945" cy="189536"/>
          </a:xfrm>
          <a:prstGeom prst="rect">
            <a:avLst/>
          </a:prstGeom>
        </p:spPr>
      </p:pic>
      <p:pic>
        <p:nvPicPr>
          <p:cNvPr id="101" name="Picture 10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26768" y="5662961"/>
            <a:ext cx="183526" cy="210430"/>
          </a:xfrm>
          <a:prstGeom prst="rect">
            <a:avLst/>
          </a:prstGeom>
        </p:spPr>
      </p:pic>
      <p:pic>
        <p:nvPicPr>
          <p:cNvPr id="102" name="Picture 10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3504" y="5432190"/>
            <a:ext cx="211626" cy="155885"/>
          </a:xfrm>
          <a:prstGeom prst="rect">
            <a:avLst/>
          </a:prstGeom>
        </p:spPr>
      </p:pic>
      <p:pic>
        <p:nvPicPr>
          <p:cNvPr id="103" name="Picture 10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9031" y="4914624"/>
            <a:ext cx="244378" cy="186691"/>
          </a:xfrm>
          <a:prstGeom prst="rect">
            <a:avLst/>
          </a:prstGeom>
        </p:spPr>
      </p:pic>
      <p:pic>
        <p:nvPicPr>
          <p:cNvPr id="104" name="Picture 10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6449" y="5926833"/>
            <a:ext cx="211626" cy="211626"/>
          </a:xfrm>
          <a:prstGeom prst="rect">
            <a:avLst/>
          </a:prstGeom>
        </p:spPr>
      </p:pic>
      <p:pic>
        <p:nvPicPr>
          <p:cNvPr id="105" name="Picture 10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6486" y="5630741"/>
            <a:ext cx="182880" cy="271850"/>
          </a:xfrm>
          <a:prstGeom prst="rect">
            <a:avLst/>
          </a:prstGeom>
        </p:spPr>
      </p:pic>
      <p:grpSp>
        <p:nvGrpSpPr>
          <p:cNvPr id="55" name="Group 54"/>
          <p:cNvGrpSpPr/>
          <p:nvPr/>
        </p:nvGrpSpPr>
        <p:grpSpPr>
          <a:xfrm>
            <a:off x="1230330" y="9491493"/>
            <a:ext cx="5710232" cy="538617"/>
            <a:chOff x="1230330" y="9491493"/>
            <a:chExt cx="5710232" cy="538617"/>
          </a:xfrm>
        </p:grpSpPr>
        <p:pic>
          <p:nvPicPr>
            <p:cNvPr id="57" name="Picture 6" descr="MUS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0330" y="9491493"/>
              <a:ext cx="823102" cy="50758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63" name="Picture 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1685431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625</TotalTime>
  <Words>1475</Words>
  <Application>Microsoft Office PowerPoint</Application>
  <PresentationFormat>Custom</PresentationFormat>
  <Paragraphs>106</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Segoe UI</vt:lpstr>
      <vt:lpstr>Calibri</vt:lpstr>
      <vt:lpstr>Gotham</vt:lpstr>
      <vt:lpstr>Times New Roman</vt:lpstr>
      <vt:lpstr>Century Gothic</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56</cp:revision>
  <dcterms:created xsi:type="dcterms:W3CDTF">2016-05-09T18:27:19Z</dcterms:created>
  <dcterms:modified xsi:type="dcterms:W3CDTF">2016-08-16T19:21:10Z</dcterms:modified>
</cp:coreProperties>
</file>