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58" r:id="rId3"/>
  </p:sldIdLst>
  <p:sldSz cx="8001000" cy="10287000"/>
  <p:notesSz cx="6858000" cy="9144000"/>
  <p:embeddedFontLst>
    <p:embeddedFont>
      <p:font typeface="Segoe UI" panose="020B0502040204020203"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Gotham Book" panose="02000603040000020004" pitchFamily="2" charset="0"/>
      <p:regular r:id="rId12"/>
    </p:embeddedFont>
    <p:embeddedFont>
      <p:font typeface="Gotham" panose="02000504050000020004" pitchFamily="2" charset="0"/>
      <p:regular r:id="rId13"/>
      <p:bold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guide id="9" orient="horz" pos="840" userDrawn="1">
          <p15:clr>
            <a:srgbClr val="A4A3A4"/>
          </p15:clr>
        </p15:guide>
        <p15:guide id="10" orient="horz" pos="10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Laura M" initials="LLM" lastIdx="6" clrIdx="0">
    <p:extLst>
      <p:ext uri="{19B8F6BF-5375-455C-9EA6-DF929625EA0E}">
        <p15:presenceInfo xmlns:p15="http://schemas.microsoft.com/office/powerpoint/2012/main" userId="S-1-5-21-4279633407-28481931-2677731258-33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AF2FA"/>
    <a:srgbClr val="F7F7F7"/>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p:scale>
          <a:sx n="70" d="100"/>
          <a:sy n="70" d="100"/>
        </p:scale>
        <p:origin x="2010" y="102"/>
      </p:cViewPr>
      <p:guideLst>
        <p:guide orient="horz" pos="6336"/>
        <p:guide pos="2520"/>
        <p:guide pos="144"/>
        <p:guide pos="4896"/>
        <p:guide orient="horz" pos="3240"/>
        <p:guide orient="horz" pos="144"/>
        <p:guide orient="horz" pos="2568"/>
        <p:guide orient="horz" pos="840"/>
        <p:guide orient="horz" pos="10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694984"/>
            <a:ext cx="7691195" cy="707886"/>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mission of the Region IV Public Health Training Center (R-IV PHTC) is to strengthen competence of the current and future public health workforce in HHS Region IV (R-IV), develop a learning community within the Central Office and the Local Performance Sites (LPSs), expose public health students to the value of working in underserved areas, advocate for public health systems and policies, and contribute to the work of the national Public Health Training Center (PHTC) program.</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UB6HP27875-01-00, Affordable Care Act (ACA) Public Health Training Centers for $975,634.00. This information or content and conclusions are those of the author and should not be construed as the official position or policy of, nor should any endorsements be inferred by HRSA, HHS or the U.S. Government</a:t>
            </a:r>
            <a:r>
              <a:rPr lang="en-US" sz="500" i="1" dirty="0" smtClean="0">
                <a:latin typeface="+mj-lt"/>
                <a:cs typeface="Times New Roman" panose="02020603050405020304" pitchFamily="18" charset="0"/>
              </a:rPr>
              <a:t>.</a:t>
            </a:r>
            <a:endParaRPr lang="en-US" sz="500" i="1" dirty="0">
              <a:latin typeface="+mj-lt"/>
              <a:cs typeface="Times New Roman" panose="02020603050405020304" pitchFamily="18" charset="0"/>
            </a:endParaRPr>
          </a:p>
        </p:txBody>
      </p:sp>
      <p:sp>
        <p:nvSpPr>
          <p:cNvPr id="20" name="Freeform 7"/>
          <p:cNvSpPr>
            <a:spLocks/>
          </p:cNvSpPr>
          <p:nvPr/>
        </p:nvSpPr>
        <p:spPr bwMode="auto">
          <a:xfrm>
            <a:off x="906463" y="395288"/>
            <a:ext cx="685800" cy="871538"/>
          </a:xfrm>
          <a:custGeom>
            <a:avLst/>
            <a:gdLst>
              <a:gd name="T0" fmla="*/ 91 w 432"/>
              <a:gd name="T1" fmla="*/ 0 h 549"/>
              <a:gd name="T2" fmla="*/ 0 w 432"/>
              <a:gd name="T3" fmla="*/ 147 h 549"/>
              <a:gd name="T4" fmla="*/ 249 w 432"/>
              <a:gd name="T5" fmla="*/ 549 h 549"/>
              <a:gd name="T6" fmla="*/ 432 w 432"/>
              <a:gd name="T7" fmla="*/ 549 h 549"/>
              <a:gd name="T8" fmla="*/ 182 w 432"/>
              <a:gd name="T9" fmla="*/ 147 h 549"/>
              <a:gd name="T10" fmla="*/ 182 w 432"/>
              <a:gd name="T11" fmla="*/ 147 h 549"/>
              <a:gd name="T12" fmla="*/ 91 w 432"/>
              <a:gd name="T13" fmla="*/ 0 h 549"/>
            </a:gdLst>
            <a:ahLst/>
            <a:cxnLst>
              <a:cxn ang="0">
                <a:pos x="T0" y="T1"/>
              </a:cxn>
              <a:cxn ang="0">
                <a:pos x="T2" y="T3"/>
              </a:cxn>
              <a:cxn ang="0">
                <a:pos x="T4" y="T5"/>
              </a:cxn>
              <a:cxn ang="0">
                <a:pos x="T6" y="T7"/>
              </a:cxn>
              <a:cxn ang="0">
                <a:pos x="T8" y="T9"/>
              </a:cxn>
              <a:cxn ang="0">
                <a:pos x="T10" y="T11"/>
              </a:cxn>
              <a:cxn ang="0">
                <a:pos x="T12" y="T13"/>
              </a:cxn>
            </a:cxnLst>
            <a:rect l="0" t="0" r="r" b="b"/>
            <a:pathLst>
              <a:path w="432" h="549">
                <a:moveTo>
                  <a:pt x="91" y="0"/>
                </a:moveTo>
                <a:lnTo>
                  <a:pt x="0" y="147"/>
                </a:lnTo>
                <a:lnTo>
                  <a:pt x="249" y="549"/>
                </a:lnTo>
                <a:lnTo>
                  <a:pt x="432" y="549"/>
                </a:lnTo>
                <a:lnTo>
                  <a:pt x="182" y="147"/>
                </a:lnTo>
                <a:lnTo>
                  <a:pt x="182" y="147"/>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4327469" y="469921"/>
            <a:ext cx="3699297" cy="430129"/>
            <a:chOff x="4327469" y="532398"/>
            <a:chExt cx="3699297" cy="430129"/>
          </a:xfrm>
        </p:grpSpPr>
        <p:sp>
          <p:nvSpPr>
            <p:cNvPr id="15" name="Rectangle 14"/>
            <p:cNvSpPr/>
            <p:nvPr/>
          </p:nvSpPr>
          <p:spPr>
            <a:xfrm>
              <a:off x="4327469" y="532398"/>
              <a:ext cx="3699297"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327469" y="576622"/>
              <a:ext cx="3542609"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Educating Professionals.  Elevating Practice.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grpSp>
        <p:nvGrpSpPr>
          <p:cNvPr id="32" name="Group 31"/>
          <p:cNvGrpSpPr/>
          <p:nvPr/>
        </p:nvGrpSpPr>
        <p:grpSpPr>
          <a:xfrm>
            <a:off x="419188" y="6656272"/>
            <a:ext cx="7117341" cy="2798492"/>
            <a:chOff x="397922" y="6222951"/>
            <a:chExt cx="7117341" cy="2798492"/>
          </a:xfrm>
        </p:grpSpPr>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429" y="6222951"/>
              <a:ext cx="2550955" cy="2798492"/>
            </a:xfrm>
            <a:prstGeom prst="rect">
              <a:avLst/>
            </a:prstGeom>
          </p:spPr>
        </p:pic>
        <p:cxnSp>
          <p:nvCxnSpPr>
            <p:cNvPr id="92" name="Straight Arrow Connector 91"/>
            <p:cNvCxnSpPr/>
            <p:nvPr/>
          </p:nvCxnSpPr>
          <p:spPr>
            <a:xfrm rot="5400000" flipH="1">
              <a:off x="3038191" y="8202757"/>
              <a:ext cx="194273" cy="0"/>
            </a:xfrm>
            <a:prstGeom prst="straightConnector1">
              <a:avLst/>
            </a:prstGeom>
            <a:ln>
              <a:solidFill>
                <a:srgbClr val="5998D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477359" y="7029677"/>
              <a:ext cx="1920240" cy="0"/>
            </a:xfrm>
            <a:prstGeom prst="straightConnector1">
              <a:avLst/>
            </a:prstGeom>
            <a:ln>
              <a:solidFill>
                <a:srgbClr val="3E506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4500363" y="8416474"/>
              <a:ext cx="2103120" cy="0"/>
            </a:xfrm>
            <a:prstGeom prst="straightConnector1">
              <a:avLst/>
            </a:prstGeom>
            <a:ln>
              <a:solidFill>
                <a:srgbClr val="62C4D9"/>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4009162" y="7765289"/>
              <a:ext cx="1463040" cy="0"/>
            </a:xfrm>
            <a:prstGeom prst="straightConnector1">
              <a:avLst/>
            </a:prstGeom>
            <a:ln>
              <a:solidFill>
                <a:srgbClr val="222B6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905217" y="8376419"/>
              <a:ext cx="2481013" cy="553998"/>
            </a:xfrm>
            <a:prstGeom prst="rect">
              <a:avLst/>
            </a:prstGeom>
          </p:spPr>
          <p:txBody>
            <a:bodyPr wrap="square">
              <a:spAutoFit/>
            </a:bodyPr>
            <a:lstStyle/>
            <a:p>
              <a:pPr algn="ctr"/>
              <a:r>
                <a:rPr lang="en-US" sz="1000" b="1" dirty="0">
                  <a:solidFill>
                    <a:schemeClr val="tx1">
                      <a:lumMod val="65000"/>
                      <a:lumOff val="35000"/>
                    </a:schemeClr>
                  </a:solidFill>
                </a:rPr>
                <a:t>Alabama and Mississippi LPS:  </a:t>
              </a:r>
              <a:r>
                <a:rPr lang="en-US" sz="1000" b="1" dirty="0" smtClean="0">
                  <a:solidFill>
                    <a:schemeClr val="tx1">
                      <a:lumMod val="65000"/>
                      <a:lumOff val="35000"/>
                    </a:schemeClr>
                  </a:solidFill>
                </a:rPr>
                <a:t/>
              </a:r>
              <a:br>
                <a:rPr lang="en-US" sz="1000" b="1" dirty="0" smtClean="0">
                  <a:solidFill>
                    <a:schemeClr val="tx1">
                      <a:lumMod val="65000"/>
                      <a:lumOff val="35000"/>
                    </a:schemeClr>
                  </a:solidFill>
                </a:rPr>
              </a:br>
              <a:r>
                <a:rPr lang="en-US" sz="1000" dirty="0" smtClean="0">
                  <a:solidFill>
                    <a:schemeClr val="tx1">
                      <a:lumMod val="65000"/>
                      <a:lumOff val="35000"/>
                    </a:schemeClr>
                  </a:solidFill>
                </a:rPr>
                <a:t>School </a:t>
              </a:r>
              <a:r>
                <a:rPr lang="en-US" sz="1000" dirty="0">
                  <a:solidFill>
                    <a:schemeClr val="tx1">
                      <a:lumMod val="65000"/>
                      <a:lumOff val="35000"/>
                    </a:schemeClr>
                  </a:solidFill>
                </a:rPr>
                <a:t>of Public Health, </a:t>
              </a:r>
              <a:r>
                <a:rPr lang="en-US" sz="1000" dirty="0" smtClean="0">
                  <a:solidFill>
                    <a:schemeClr val="tx1">
                      <a:lumMod val="65000"/>
                      <a:lumOff val="35000"/>
                    </a:schemeClr>
                  </a:solidFill>
                </a:rPr>
                <a:t/>
              </a:r>
              <a:br>
                <a:rPr lang="en-US" sz="1000" dirty="0" smtClean="0">
                  <a:solidFill>
                    <a:schemeClr val="tx1">
                      <a:lumMod val="65000"/>
                      <a:lumOff val="35000"/>
                    </a:schemeClr>
                  </a:solidFill>
                </a:rPr>
              </a:br>
              <a:r>
                <a:rPr lang="en-US" sz="1000" dirty="0" smtClean="0">
                  <a:solidFill>
                    <a:schemeClr val="tx1">
                      <a:lumMod val="65000"/>
                      <a:lumOff val="35000"/>
                    </a:schemeClr>
                  </a:solidFill>
                </a:rPr>
                <a:t>University </a:t>
              </a:r>
              <a:r>
                <a:rPr lang="en-US" sz="1000" dirty="0">
                  <a:solidFill>
                    <a:schemeClr val="tx1">
                      <a:lumMod val="65000"/>
                      <a:lumOff val="35000"/>
                    </a:schemeClr>
                  </a:solidFill>
                </a:rPr>
                <a:t>of Alabama at Birmingham</a:t>
              </a:r>
            </a:p>
          </p:txBody>
        </p:sp>
        <p:cxnSp>
          <p:nvCxnSpPr>
            <p:cNvPr id="97" name="Straight Arrow Connector 96"/>
            <p:cNvCxnSpPr/>
            <p:nvPr/>
          </p:nvCxnSpPr>
          <p:spPr>
            <a:xfrm>
              <a:off x="1477359" y="6377973"/>
              <a:ext cx="2103120" cy="0"/>
            </a:xfrm>
            <a:prstGeom prst="straightConnector1">
              <a:avLst/>
            </a:prstGeom>
            <a:ln>
              <a:solidFill>
                <a:srgbClr val="2C3F4C"/>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97922" y="6257704"/>
              <a:ext cx="2433424" cy="553998"/>
            </a:xfrm>
            <a:prstGeom prst="rect">
              <a:avLst/>
            </a:prstGeom>
          </p:spPr>
          <p:txBody>
            <a:bodyPr wrap="square">
              <a:spAutoFit/>
            </a:bodyPr>
            <a:lstStyle/>
            <a:p>
              <a:r>
                <a:rPr lang="en-US" sz="1000" b="1" dirty="0">
                  <a:solidFill>
                    <a:schemeClr val="tx1">
                      <a:lumMod val="65000"/>
                      <a:lumOff val="35000"/>
                    </a:schemeClr>
                  </a:solidFill>
                </a:rPr>
                <a:t>Kentucky LPS:  </a:t>
              </a:r>
              <a:endParaRPr lang="en-US" sz="1000" b="1" dirty="0" smtClean="0">
                <a:solidFill>
                  <a:schemeClr val="tx1">
                    <a:lumMod val="65000"/>
                    <a:lumOff val="35000"/>
                  </a:schemeClr>
                </a:solidFill>
              </a:endParaRPr>
            </a:p>
            <a:p>
              <a:r>
                <a:rPr lang="en-US" sz="1000" dirty="0">
                  <a:solidFill>
                    <a:schemeClr val="tx1">
                      <a:lumMod val="65000"/>
                      <a:lumOff val="35000"/>
                    </a:schemeClr>
                  </a:solidFill>
                </a:rPr>
                <a:t>School of Public Health and Information Sciences, University of Louisville</a:t>
              </a:r>
            </a:p>
          </p:txBody>
        </p:sp>
        <p:sp>
          <p:nvSpPr>
            <p:cNvPr id="99" name="Rectangle 98"/>
            <p:cNvSpPr/>
            <p:nvPr/>
          </p:nvSpPr>
          <p:spPr>
            <a:xfrm>
              <a:off x="397922" y="6912218"/>
              <a:ext cx="1994712" cy="553998"/>
            </a:xfrm>
            <a:prstGeom prst="rect">
              <a:avLst/>
            </a:prstGeom>
          </p:spPr>
          <p:txBody>
            <a:bodyPr wrap="square">
              <a:spAutoFit/>
            </a:bodyPr>
            <a:lstStyle/>
            <a:p>
              <a:r>
                <a:rPr lang="en-US" sz="1000" b="1" dirty="0">
                  <a:solidFill>
                    <a:schemeClr val="tx1">
                      <a:lumMod val="65000"/>
                      <a:lumOff val="35000"/>
                    </a:schemeClr>
                  </a:solidFill>
                </a:rPr>
                <a:t>Tennessee LPS:  </a:t>
              </a:r>
              <a:r>
                <a:rPr lang="en-US" sz="1000" b="1" dirty="0" smtClean="0">
                  <a:solidFill>
                    <a:schemeClr val="tx1">
                      <a:lumMod val="65000"/>
                      <a:lumOff val="35000"/>
                    </a:schemeClr>
                  </a:solidFill>
                </a:rPr>
                <a:t/>
              </a:r>
              <a:br>
                <a:rPr lang="en-US" sz="1000" b="1" dirty="0" smtClean="0">
                  <a:solidFill>
                    <a:schemeClr val="tx1">
                      <a:lumMod val="65000"/>
                      <a:lumOff val="35000"/>
                    </a:schemeClr>
                  </a:solidFill>
                </a:rPr>
              </a:br>
              <a:r>
                <a:rPr lang="en-US" sz="1000" dirty="0">
                  <a:solidFill>
                    <a:schemeClr val="tx1">
                      <a:lumMod val="65000"/>
                      <a:lumOff val="35000"/>
                    </a:schemeClr>
                  </a:solidFill>
                </a:rPr>
                <a:t>College of Public Health, </a:t>
              </a:r>
              <a:r>
                <a:rPr lang="en-US" sz="1000" dirty="0" smtClean="0">
                  <a:solidFill>
                    <a:schemeClr val="tx1">
                      <a:lumMod val="65000"/>
                      <a:lumOff val="35000"/>
                    </a:schemeClr>
                  </a:solidFill>
                </a:rPr>
                <a:t/>
              </a:r>
              <a:br>
                <a:rPr lang="en-US" sz="1000" dirty="0" smtClean="0">
                  <a:solidFill>
                    <a:schemeClr val="tx1">
                      <a:lumMod val="65000"/>
                      <a:lumOff val="35000"/>
                    </a:schemeClr>
                  </a:solidFill>
                </a:rPr>
              </a:br>
              <a:r>
                <a:rPr lang="en-US" sz="1000" dirty="0" smtClean="0">
                  <a:solidFill>
                    <a:schemeClr val="tx1">
                      <a:lumMod val="65000"/>
                      <a:lumOff val="35000"/>
                    </a:schemeClr>
                  </a:solidFill>
                </a:rPr>
                <a:t>East </a:t>
              </a:r>
              <a:r>
                <a:rPr lang="en-US" sz="1000" dirty="0">
                  <a:solidFill>
                    <a:schemeClr val="tx1">
                      <a:lumMod val="65000"/>
                      <a:lumOff val="35000"/>
                    </a:schemeClr>
                  </a:solidFill>
                </a:rPr>
                <a:t>Tennessee State University</a:t>
              </a:r>
            </a:p>
          </p:txBody>
        </p:sp>
        <p:sp>
          <p:nvSpPr>
            <p:cNvPr id="100" name="Rectangle 99"/>
            <p:cNvSpPr/>
            <p:nvPr/>
          </p:nvSpPr>
          <p:spPr>
            <a:xfrm>
              <a:off x="4764495" y="7046731"/>
              <a:ext cx="2750767" cy="553998"/>
            </a:xfrm>
            <a:prstGeom prst="rect">
              <a:avLst/>
            </a:prstGeom>
          </p:spPr>
          <p:txBody>
            <a:bodyPr wrap="square">
              <a:spAutoFit/>
            </a:bodyPr>
            <a:lstStyle/>
            <a:p>
              <a:pPr algn="r"/>
              <a:r>
                <a:rPr lang="en-US" sz="1000" b="1" dirty="0">
                  <a:solidFill>
                    <a:schemeClr val="tx1">
                      <a:lumMod val="65000"/>
                      <a:lumOff val="35000"/>
                    </a:schemeClr>
                  </a:solidFill>
                </a:rPr>
                <a:t>South Carolina LPS:  </a:t>
              </a:r>
              <a:r>
                <a:rPr lang="en-US" sz="1000" b="1" dirty="0" smtClean="0">
                  <a:solidFill>
                    <a:schemeClr val="tx1">
                      <a:lumMod val="65000"/>
                      <a:lumOff val="35000"/>
                    </a:schemeClr>
                  </a:solidFill>
                </a:rPr>
                <a:t/>
              </a:r>
              <a:br>
                <a:rPr lang="en-US" sz="1000" b="1" dirty="0" smtClean="0">
                  <a:solidFill>
                    <a:schemeClr val="tx1">
                      <a:lumMod val="65000"/>
                      <a:lumOff val="35000"/>
                    </a:schemeClr>
                  </a:solidFill>
                </a:rPr>
              </a:br>
              <a:r>
                <a:rPr lang="en-US" sz="1000" dirty="0">
                  <a:solidFill>
                    <a:schemeClr val="tx1">
                      <a:lumMod val="65000"/>
                      <a:lumOff val="35000"/>
                    </a:schemeClr>
                  </a:solidFill>
                </a:rPr>
                <a:t>Department of Public Health Sciences, Medical University of South Carolina</a:t>
              </a:r>
            </a:p>
          </p:txBody>
        </p:sp>
        <p:sp>
          <p:nvSpPr>
            <p:cNvPr id="101" name="Rectangle 100"/>
            <p:cNvSpPr/>
            <p:nvPr/>
          </p:nvSpPr>
          <p:spPr>
            <a:xfrm>
              <a:off x="5742950" y="8308729"/>
              <a:ext cx="1772312" cy="553998"/>
            </a:xfrm>
            <a:prstGeom prst="rect">
              <a:avLst/>
            </a:prstGeom>
          </p:spPr>
          <p:txBody>
            <a:bodyPr wrap="square">
              <a:spAutoFit/>
            </a:bodyPr>
            <a:lstStyle/>
            <a:p>
              <a:pPr algn="r"/>
              <a:r>
                <a:rPr lang="en-US" sz="1000" b="1" dirty="0">
                  <a:solidFill>
                    <a:schemeClr val="tx1">
                      <a:lumMod val="65000"/>
                      <a:lumOff val="35000"/>
                    </a:schemeClr>
                  </a:solidFill>
                </a:rPr>
                <a:t>Florida LPS:  </a:t>
              </a:r>
              <a:r>
                <a:rPr lang="en-US" sz="1000" b="1" dirty="0" smtClean="0">
                  <a:solidFill>
                    <a:schemeClr val="tx1">
                      <a:lumMod val="65000"/>
                      <a:lumOff val="35000"/>
                    </a:schemeClr>
                  </a:solidFill>
                </a:rPr>
                <a:t/>
              </a:r>
              <a:br>
                <a:rPr lang="en-US" sz="1000" b="1" dirty="0" smtClean="0">
                  <a:solidFill>
                    <a:schemeClr val="tx1">
                      <a:lumMod val="65000"/>
                      <a:lumOff val="35000"/>
                    </a:schemeClr>
                  </a:solidFill>
                </a:rPr>
              </a:br>
              <a:r>
                <a:rPr lang="en-US" sz="1000" dirty="0">
                  <a:solidFill>
                    <a:schemeClr val="tx1">
                      <a:lumMod val="65000"/>
                      <a:lumOff val="35000"/>
                    </a:schemeClr>
                  </a:solidFill>
                </a:rPr>
                <a:t>Institute of Public Health, Florida A&amp;M University</a:t>
              </a:r>
            </a:p>
          </p:txBody>
        </p:sp>
        <p:sp>
          <p:nvSpPr>
            <p:cNvPr id="102" name="Rectangle 101"/>
            <p:cNvSpPr/>
            <p:nvPr/>
          </p:nvSpPr>
          <p:spPr>
            <a:xfrm>
              <a:off x="4499801" y="7649898"/>
              <a:ext cx="3015462" cy="553998"/>
            </a:xfrm>
            <a:prstGeom prst="rect">
              <a:avLst/>
            </a:prstGeom>
          </p:spPr>
          <p:txBody>
            <a:bodyPr wrap="square">
              <a:spAutoFit/>
            </a:bodyPr>
            <a:lstStyle/>
            <a:p>
              <a:pPr algn="r"/>
              <a:r>
                <a:rPr lang="en-US" sz="1000" b="1" dirty="0">
                  <a:solidFill>
                    <a:schemeClr val="tx1">
                      <a:lumMod val="65000"/>
                      <a:lumOff val="35000"/>
                    </a:schemeClr>
                  </a:solidFill>
                </a:rPr>
                <a:t>Region IV PHTC Central Office: </a:t>
              </a:r>
              <a:r>
                <a:rPr lang="en-US" sz="1000" b="1" dirty="0" smtClean="0">
                  <a:solidFill>
                    <a:schemeClr val="tx1">
                      <a:lumMod val="65000"/>
                      <a:lumOff val="35000"/>
                    </a:schemeClr>
                  </a:solidFill>
                </a:rPr>
                <a:t/>
              </a:r>
              <a:br>
                <a:rPr lang="en-US" sz="1000" b="1" dirty="0" smtClean="0">
                  <a:solidFill>
                    <a:schemeClr val="tx1">
                      <a:lumMod val="65000"/>
                      <a:lumOff val="35000"/>
                    </a:schemeClr>
                  </a:solidFill>
                </a:rPr>
              </a:br>
              <a:r>
                <a:rPr lang="en-US" sz="1000" dirty="0">
                  <a:solidFill>
                    <a:schemeClr val="tx1">
                      <a:lumMod val="65000"/>
                      <a:lumOff val="35000"/>
                    </a:schemeClr>
                  </a:solidFill>
                </a:rPr>
                <a:t>Rollins School of Public Health, </a:t>
              </a:r>
              <a:r>
                <a:rPr lang="en-US" sz="1000" dirty="0" smtClean="0">
                  <a:solidFill>
                    <a:schemeClr val="tx1">
                      <a:lumMod val="65000"/>
                      <a:lumOff val="35000"/>
                    </a:schemeClr>
                  </a:solidFill>
                </a:rPr>
                <a:t/>
              </a:r>
              <a:br>
                <a:rPr lang="en-US" sz="1000" dirty="0" smtClean="0">
                  <a:solidFill>
                    <a:schemeClr val="tx1">
                      <a:lumMod val="65000"/>
                      <a:lumOff val="35000"/>
                    </a:schemeClr>
                  </a:solidFill>
                </a:rPr>
              </a:br>
              <a:r>
                <a:rPr lang="en-US" sz="1000" dirty="0" smtClean="0">
                  <a:solidFill>
                    <a:schemeClr val="tx1">
                      <a:lumMod val="65000"/>
                      <a:lumOff val="35000"/>
                    </a:schemeClr>
                  </a:solidFill>
                </a:rPr>
                <a:t>Emory </a:t>
              </a:r>
              <a:r>
                <a:rPr lang="en-US" sz="1000" dirty="0">
                  <a:solidFill>
                    <a:schemeClr val="tx1">
                      <a:lumMod val="65000"/>
                      <a:lumOff val="35000"/>
                    </a:schemeClr>
                  </a:solidFill>
                </a:rPr>
                <a:t>University</a:t>
              </a:r>
            </a:p>
          </p:txBody>
        </p:sp>
        <p:sp>
          <p:nvSpPr>
            <p:cNvPr id="105" name="Rectangle 104"/>
            <p:cNvSpPr/>
            <p:nvPr/>
          </p:nvSpPr>
          <p:spPr>
            <a:xfrm>
              <a:off x="4954898" y="6444832"/>
              <a:ext cx="2560364" cy="553998"/>
            </a:xfrm>
            <a:prstGeom prst="rect">
              <a:avLst/>
            </a:prstGeom>
          </p:spPr>
          <p:txBody>
            <a:bodyPr wrap="square">
              <a:spAutoFit/>
            </a:bodyPr>
            <a:lstStyle/>
            <a:p>
              <a:pPr algn="r"/>
              <a:r>
                <a:rPr lang="en-US" sz="1000" b="1" dirty="0" smtClean="0">
                  <a:solidFill>
                    <a:schemeClr val="tx1">
                      <a:lumMod val="65000"/>
                      <a:lumOff val="35000"/>
                    </a:schemeClr>
                  </a:solidFill>
                </a:rPr>
                <a:t>North Carolina LPS:  </a:t>
              </a:r>
            </a:p>
            <a:p>
              <a:pPr algn="r"/>
              <a:r>
                <a:rPr lang="en-US" sz="1000" dirty="0">
                  <a:solidFill>
                    <a:schemeClr val="tx1">
                      <a:lumMod val="65000"/>
                      <a:lumOff val="35000"/>
                    </a:schemeClr>
                  </a:solidFill>
                </a:rPr>
                <a:t>College of Health and Human Services, University of North Carolina Wilmington</a:t>
              </a:r>
            </a:p>
          </p:txBody>
        </p:sp>
        <p:cxnSp>
          <p:nvCxnSpPr>
            <p:cNvPr id="106" name="Straight Arrow Connector 105"/>
            <p:cNvCxnSpPr/>
            <p:nvPr/>
          </p:nvCxnSpPr>
          <p:spPr>
            <a:xfrm flipH="1">
              <a:off x="4847636" y="6566859"/>
              <a:ext cx="1280160" cy="0"/>
            </a:xfrm>
            <a:prstGeom prst="straightConnector1">
              <a:avLst/>
            </a:prstGeom>
            <a:ln>
              <a:solidFill>
                <a:srgbClr val="56758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4573316" y="7166309"/>
              <a:ext cx="1554480" cy="0"/>
            </a:xfrm>
            <a:prstGeom prst="straightConnector1">
              <a:avLst/>
            </a:prstGeom>
            <a:ln>
              <a:solidFill>
                <a:srgbClr val="3986AB"/>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7430" y="5056641"/>
            <a:ext cx="7571678" cy="1516913"/>
            <a:chOff x="227430" y="5987083"/>
            <a:chExt cx="7571678" cy="1516913"/>
          </a:xfrm>
        </p:grpSpPr>
        <p:grpSp>
          <p:nvGrpSpPr>
            <p:cNvPr id="120" name="Group 119"/>
            <p:cNvGrpSpPr/>
            <p:nvPr/>
          </p:nvGrpSpPr>
          <p:grpSpPr>
            <a:xfrm>
              <a:off x="227430" y="5987083"/>
              <a:ext cx="7571678" cy="1516913"/>
              <a:chOff x="227430" y="1957712"/>
              <a:chExt cx="7571678" cy="1516913"/>
            </a:xfrm>
          </p:grpSpPr>
          <p:sp>
            <p:nvSpPr>
              <p:cNvPr id="123" name="Rectangle 122"/>
              <p:cNvSpPr/>
              <p:nvPr/>
            </p:nvSpPr>
            <p:spPr>
              <a:xfrm>
                <a:off x="227430" y="2305074"/>
                <a:ext cx="7571678" cy="1169551"/>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The R-IV PHTC Central Office is located in the Rollins School of Public Health (RSPH) at Emory University in Atlanta, GA. The designated service area for the R-IV PHTC is the eight states (GA, FL, AL, MS, TN, KY, NC, SC) in HHS Region IV. The priority populations for the R-IV PHTC services are public health and other health professionals in governmental organizations that serve medically underserved populations. The services, provided by the Central Office and six LPSs within the R-IV states, include workforce trainings, faculty and student collaborative projects, and student placements. Together, the Central Office and the six LPSs will assess the training needs, identify training priorities, develop and implement a region-wide training and marketing plan, and evaluate the impact of their collaborative efforts. </a:t>
                </a:r>
              </a:p>
            </p:txBody>
          </p:sp>
          <p:grpSp>
            <p:nvGrpSpPr>
              <p:cNvPr id="124" name="Group 123"/>
              <p:cNvGrpSpPr/>
              <p:nvPr/>
            </p:nvGrpSpPr>
            <p:grpSpPr>
              <a:xfrm>
                <a:off x="237877" y="1957712"/>
                <a:ext cx="7534523" cy="374087"/>
                <a:chOff x="237877" y="5698969"/>
                <a:chExt cx="7534523" cy="374087"/>
              </a:xfrm>
            </p:grpSpPr>
            <p:sp>
              <p:nvSpPr>
                <p:cNvPr id="125" name="Rectangle 124"/>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2" name="Rectangle 131"/>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72944" y="5698969"/>
                  <a:ext cx="329320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Region IV PHTC Learning Community</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7" name="Pentagon 136"/>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1" name="Picture 1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38" y="6055569"/>
              <a:ext cx="253022" cy="192906"/>
            </a:xfrm>
            <a:prstGeom prst="rect">
              <a:avLst/>
            </a:prstGeom>
          </p:spPr>
        </p:pic>
      </p:grpSp>
      <p:grpSp>
        <p:nvGrpSpPr>
          <p:cNvPr id="30" name="Group 29"/>
          <p:cNvGrpSpPr/>
          <p:nvPr/>
        </p:nvGrpSpPr>
        <p:grpSpPr>
          <a:xfrm>
            <a:off x="237877" y="1348106"/>
            <a:ext cx="7534523" cy="374087"/>
            <a:chOff x="237877" y="1837392"/>
            <a:chExt cx="7534523" cy="374087"/>
          </a:xfrm>
        </p:grpSpPr>
        <p:grpSp>
          <p:nvGrpSpPr>
            <p:cNvPr id="146" name="Group 145"/>
            <p:cNvGrpSpPr/>
            <p:nvPr/>
          </p:nvGrpSpPr>
          <p:grpSpPr>
            <a:xfrm>
              <a:off x="237877" y="1837392"/>
              <a:ext cx="7534523" cy="374087"/>
              <a:chOff x="237877" y="5698969"/>
              <a:chExt cx="7534523" cy="374087"/>
            </a:xfrm>
          </p:grpSpPr>
          <p:sp>
            <p:nvSpPr>
              <p:cNvPr id="147" name="Rectangle 146"/>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8" name="Rectangle 147"/>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572944" y="56989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Mission and Goals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50" name="Pentagon 149"/>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 name="Picture 1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38" y="1892144"/>
              <a:ext cx="253022" cy="220374"/>
            </a:xfrm>
            <a:prstGeom prst="rect">
              <a:avLst/>
            </a:prstGeom>
          </p:spPr>
        </p:pic>
      </p:grpSp>
      <p:grpSp>
        <p:nvGrpSpPr>
          <p:cNvPr id="33" name="Group 32"/>
          <p:cNvGrpSpPr/>
          <p:nvPr/>
        </p:nvGrpSpPr>
        <p:grpSpPr>
          <a:xfrm>
            <a:off x="227430" y="2649980"/>
            <a:ext cx="7544970" cy="2477601"/>
            <a:chOff x="227430" y="2457468"/>
            <a:chExt cx="7544970" cy="2477601"/>
          </a:xfrm>
        </p:grpSpPr>
        <p:sp>
          <p:nvSpPr>
            <p:cNvPr id="145" name="Rectangle 144"/>
            <p:cNvSpPr/>
            <p:nvPr/>
          </p:nvSpPr>
          <p:spPr>
            <a:xfrm>
              <a:off x="227430" y="2457468"/>
              <a:ext cx="7544970" cy="2477601"/>
            </a:xfrm>
            <a:prstGeom prst="rect">
              <a:avLst/>
            </a:prstGeom>
          </p:spPr>
          <p:txBody>
            <a:bodyPr wrap="square" numCol="2" spcCol="274320">
              <a:spAutoFit/>
            </a:bodyPr>
            <a:lstStyle/>
            <a:p>
              <a:pPr marL="233363" fontAlgn="base">
                <a:spcBef>
                  <a:spcPts val="600"/>
                </a:spcBef>
                <a:buClr>
                  <a:schemeClr val="accent1">
                    <a:lumMod val="75000"/>
                  </a:schemeClr>
                </a:buClr>
                <a:buSzPct val="125000"/>
                <a:tabLst>
                  <a:tab pos="233363" algn="l"/>
                </a:tabLst>
              </a:pPr>
              <a:r>
                <a:rPr lang="en-US" sz="1000" dirty="0" smtClean="0">
                  <a:solidFill>
                    <a:srgbClr val="666666"/>
                  </a:solidFill>
                  <a:cs typeface="Arial" panose="020B0604020202020204" pitchFamily="34" charset="0"/>
                </a:rPr>
                <a:t>Develop </a:t>
              </a:r>
              <a:r>
                <a:rPr lang="en-US" sz="1000" dirty="0">
                  <a:solidFill>
                    <a:srgbClr val="666666"/>
                  </a:solidFill>
                  <a:cs typeface="Arial" panose="020B0604020202020204" pitchFamily="34" charset="0"/>
                </a:rPr>
                <a:t>a system of Continuous Quality Improvement (CQI) to ensure provision of relevant, practical programming to meet the training needs of current and future public health professionals throughout Region </a:t>
              </a:r>
              <a:r>
                <a:rPr lang="en-US" sz="1000" dirty="0" smtClean="0">
                  <a:solidFill>
                    <a:srgbClr val="666666"/>
                  </a:solidFill>
                  <a:cs typeface="Arial" panose="020B0604020202020204" pitchFamily="34" charset="0"/>
                </a:rPr>
                <a:t>IV</a:t>
              </a:r>
              <a:endParaRPr lang="en-US" sz="1000" dirty="0">
                <a:solidFill>
                  <a:srgbClr val="666666"/>
                </a:solidFill>
                <a:cs typeface="Arial" panose="020B0604020202020204" pitchFamily="34" charset="0"/>
              </a:endParaRPr>
            </a:p>
            <a:p>
              <a:pPr marL="233363" fontAlgn="base">
                <a:spcBef>
                  <a:spcPts val="600"/>
                </a:spcBef>
                <a:buClr>
                  <a:schemeClr val="accent1">
                    <a:lumMod val="75000"/>
                  </a:schemeClr>
                </a:buClr>
                <a:buSzPct val="125000"/>
                <a:tabLst>
                  <a:tab pos="233363" algn="l"/>
                </a:tabLst>
              </a:pPr>
              <a:r>
                <a:rPr lang="en-US" sz="1000" dirty="0">
                  <a:solidFill>
                    <a:srgbClr val="666666"/>
                  </a:solidFill>
                  <a:cs typeface="Arial" panose="020B0604020202020204" pitchFamily="34" charset="0"/>
                </a:rPr>
                <a:t>Establish a governance structure for the work of the R-IV PHTC and LPSs</a:t>
              </a:r>
            </a:p>
            <a:p>
              <a:pPr marL="233363" fontAlgn="base">
                <a:spcBef>
                  <a:spcPts val="600"/>
                </a:spcBef>
                <a:buClr>
                  <a:schemeClr val="accent1">
                    <a:lumMod val="75000"/>
                  </a:schemeClr>
                </a:buClr>
                <a:buSzPct val="125000"/>
                <a:tabLst>
                  <a:tab pos="233363" algn="l"/>
                </a:tabLst>
              </a:pPr>
              <a:r>
                <a:rPr lang="en-US" sz="1000" dirty="0">
                  <a:solidFill>
                    <a:srgbClr val="666666"/>
                  </a:solidFill>
                  <a:cs typeface="Arial" panose="020B0604020202020204" pitchFamily="34" charset="0"/>
                </a:rPr>
                <a:t>Develop and implement distance-based programming to train and educate public health professionals using a variety of modalities</a:t>
              </a:r>
            </a:p>
            <a:p>
              <a:pPr marL="233363" fontAlgn="base">
                <a:spcBef>
                  <a:spcPts val="600"/>
                </a:spcBef>
                <a:buClr>
                  <a:schemeClr val="accent1">
                    <a:lumMod val="75000"/>
                  </a:schemeClr>
                </a:buClr>
                <a:buSzPct val="125000"/>
                <a:tabLst>
                  <a:tab pos="233363" algn="l"/>
                </a:tabLst>
              </a:pPr>
              <a:r>
                <a:rPr lang="en-US" sz="1000" dirty="0">
                  <a:solidFill>
                    <a:srgbClr val="666666"/>
                  </a:solidFill>
                  <a:cs typeface="Arial" panose="020B0604020202020204" pitchFamily="34" charset="0"/>
                </a:rPr>
                <a:t>Work with other Regional PHTCs to formalize a nationwide PHTC network, and develop and implement cross-cutting public health trainings to increase the knowledge and skills of public health </a:t>
              </a:r>
              <a:r>
                <a:rPr lang="en-US" sz="1000" dirty="0" smtClean="0">
                  <a:solidFill>
                    <a:srgbClr val="666666"/>
                  </a:solidFill>
                  <a:cs typeface="Arial" panose="020B0604020202020204" pitchFamily="34" charset="0"/>
                </a:rPr>
                <a:t>workers</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233363" fontAlgn="base">
                <a:spcBef>
                  <a:spcPts val="600"/>
                </a:spcBef>
                <a:buClr>
                  <a:schemeClr val="accent1">
                    <a:lumMod val="75000"/>
                  </a:schemeClr>
                </a:buClr>
                <a:buSzPct val="125000"/>
                <a:tabLst>
                  <a:tab pos="233363" algn="l"/>
                </a:tabLst>
              </a:pPr>
              <a:r>
                <a:rPr lang="en-US" sz="1000" dirty="0" smtClean="0">
                  <a:solidFill>
                    <a:srgbClr val="666666"/>
                  </a:solidFill>
                  <a:cs typeface="Arial" panose="020B0604020202020204" pitchFamily="34" charset="0"/>
                </a:rPr>
                <a:t>Develop </a:t>
              </a:r>
              <a:r>
                <a:rPr lang="en-US" sz="1000" dirty="0">
                  <a:solidFill>
                    <a:srgbClr val="666666"/>
                  </a:solidFill>
                  <a:cs typeface="Arial" panose="020B0604020202020204" pitchFamily="34" charset="0"/>
                </a:rPr>
                <a:t>and implement plans to establish or strengthen faculty-student collaborative projects and field placements</a:t>
              </a:r>
            </a:p>
            <a:p>
              <a:pPr marL="233363" fontAlgn="base">
                <a:spcBef>
                  <a:spcPts val="600"/>
                </a:spcBef>
                <a:buClr>
                  <a:schemeClr val="accent1">
                    <a:lumMod val="75000"/>
                  </a:schemeClr>
                </a:buClr>
                <a:buSzPct val="125000"/>
                <a:tabLst>
                  <a:tab pos="233363" algn="l"/>
                </a:tabLst>
              </a:pPr>
              <a:r>
                <a:rPr lang="en-US" sz="1000" dirty="0">
                  <a:solidFill>
                    <a:srgbClr val="666666"/>
                  </a:solidFill>
                  <a:cs typeface="Arial" panose="020B0604020202020204" pitchFamily="34" charset="0"/>
                </a:rPr>
                <a:t>Enhance collaborations and linkages with other federal agency programs, local, state, Tribal and national partners</a:t>
              </a:r>
            </a:p>
            <a:p>
              <a:pPr marL="233363" fontAlgn="base">
                <a:spcBef>
                  <a:spcPts val="600"/>
                </a:spcBef>
                <a:buClr>
                  <a:schemeClr val="accent1">
                    <a:lumMod val="75000"/>
                  </a:schemeClr>
                </a:buClr>
                <a:buSzPct val="125000"/>
                <a:tabLst>
                  <a:tab pos="233363" algn="l"/>
                </a:tabLst>
              </a:pPr>
              <a:r>
                <a:rPr lang="en-US" sz="1000" dirty="0">
                  <a:solidFill>
                    <a:srgbClr val="666666"/>
                  </a:solidFill>
                  <a:cs typeface="Arial" panose="020B0604020202020204" pitchFamily="34" charset="0"/>
                </a:rPr>
                <a:t>Establish and implement strategies to promote and market the work of the R-IV PHTC as well as recruit participants for all activities</a:t>
              </a:r>
            </a:p>
            <a:p>
              <a:pPr marL="233363" fontAlgn="base">
                <a:spcBef>
                  <a:spcPts val="600"/>
                </a:spcBef>
                <a:buClr>
                  <a:schemeClr val="accent1">
                    <a:lumMod val="75000"/>
                  </a:schemeClr>
                </a:buClr>
                <a:buSzPct val="125000"/>
                <a:tabLst>
                  <a:tab pos="233363" algn="l"/>
                </a:tabLst>
              </a:pPr>
              <a:r>
                <a:rPr lang="en-US" sz="1000" dirty="0">
                  <a:solidFill>
                    <a:srgbClr val="666666"/>
                  </a:solidFill>
                  <a:cs typeface="Arial" panose="020B0604020202020204" pitchFamily="34" charset="0"/>
                </a:rPr>
                <a:t>Work with governmental public health agencies to develop policies and implement systems changes to motivate public health workers to participate in trainings and to create a culture of learning within the agencies</a:t>
              </a:r>
            </a:p>
            <a:p>
              <a:pPr marL="233363" fontAlgn="base">
                <a:spcBef>
                  <a:spcPts val="600"/>
                </a:spcBef>
                <a:buClr>
                  <a:schemeClr val="accent1">
                    <a:lumMod val="75000"/>
                  </a:schemeClr>
                </a:buClr>
                <a:buSzPct val="125000"/>
                <a:tabLst>
                  <a:tab pos="233363" algn="l"/>
                </a:tabLst>
              </a:pPr>
              <a:r>
                <a:rPr lang="en-US" sz="1000" dirty="0">
                  <a:solidFill>
                    <a:srgbClr val="666666"/>
                  </a:solidFill>
                  <a:cs typeface="Arial" panose="020B0604020202020204" pitchFamily="34" charset="0"/>
                </a:rPr>
                <a:t>Assist and support the implementation of the ACA</a:t>
              </a:r>
            </a:p>
          </p:txBody>
        </p:sp>
        <p:grpSp>
          <p:nvGrpSpPr>
            <p:cNvPr id="26" name="Group 25"/>
            <p:cNvGrpSpPr/>
            <p:nvPr/>
          </p:nvGrpSpPr>
          <p:grpSpPr>
            <a:xfrm>
              <a:off x="283426" y="2523920"/>
              <a:ext cx="228600" cy="228600"/>
              <a:chOff x="-826159" y="2124612"/>
              <a:chExt cx="228600" cy="228600"/>
            </a:xfrm>
          </p:grpSpPr>
          <p:sp>
            <p:nvSpPr>
              <p:cNvPr id="23" name="Oval 22"/>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1</a:t>
                </a:r>
                <a:endParaRPr lang="en-US" sz="1000" dirty="0">
                  <a:solidFill>
                    <a:schemeClr val="bg1"/>
                  </a:solidFill>
                </a:endParaRPr>
              </a:p>
            </p:txBody>
          </p:sp>
        </p:grpSp>
        <p:grpSp>
          <p:nvGrpSpPr>
            <p:cNvPr id="151" name="Group 150"/>
            <p:cNvGrpSpPr/>
            <p:nvPr/>
          </p:nvGrpSpPr>
          <p:grpSpPr>
            <a:xfrm>
              <a:off x="283426" y="3204730"/>
              <a:ext cx="228600" cy="228600"/>
              <a:chOff x="-826159" y="2124612"/>
              <a:chExt cx="228600" cy="228600"/>
            </a:xfrm>
          </p:grpSpPr>
          <p:sp>
            <p:nvSpPr>
              <p:cNvPr id="152" name="Oval 151"/>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2</a:t>
                </a:r>
                <a:endParaRPr lang="en-US" sz="1000" dirty="0">
                  <a:solidFill>
                    <a:schemeClr val="bg1"/>
                  </a:solidFill>
                </a:endParaRPr>
              </a:p>
            </p:txBody>
          </p:sp>
        </p:grpSp>
        <p:grpSp>
          <p:nvGrpSpPr>
            <p:cNvPr id="154" name="Group 153"/>
            <p:cNvGrpSpPr/>
            <p:nvPr/>
          </p:nvGrpSpPr>
          <p:grpSpPr>
            <a:xfrm>
              <a:off x="283426" y="3589706"/>
              <a:ext cx="228600" cy="228600"/>
              <a:chOff x="-826159" y="2124612"/>
              <a:chExt cx="228600" cy="228600"/>
            </a:xfrm>
          </p:grpSpPr>
          <p:sp>
            <p:nvSpPr>
              <p:cNvPr id="155" name="Oval 154"/>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3</a:t>
                </a:r>
                <a:endParaRPr lang="en-US" sz="1000" dirty="0">
                  <a:solidFill>
                    <a:schemeClr val="bg1"/>
                  </a:solidFill>
                </a:endParaRPr>
              </a:p>
            </p:txBody>
          </p:sp>
        </p:grpSp>
        <p:grpSp>
          <p:nvGrpSpPr>
            <p:cNvPr id="157" name="Group 156"/>
            <p:cNvGrpSpPr/>
            <p:nvPr/>
          </p:nvGrpSpPr>
          <p:grpSpPr>
            <a:xfrm>
              <a:off x="283426" y="4090261"/>
              <a:ext cx="228600" cy="228600"/>
              <a:chOff x="-826159" y="2124612"/>
              <a:chExt cx="228600" cy="228600"/>
            </a:xfrm>
          </p:grpSpPr>
          <p:sp>
            <p:nvSpPr>
              <p:cNvPr id="158" name="Oval 157"/>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4</a:t>
                </a:r>
                <a:endParaRPr lang="en-US" sz="1000" dirty="0">
                  <a:solidFill>
                    <a:schemeClr val="bg1"/>
                  </a:solidFill>
                </a:endParaRPr>
              </a:p>
            </p:txBody>
          </p:sp>
        </p:grpSp>
        <p:grpSp>
          <p:nvGrpSpPr>
            <p:cNvPr id="160" name="Group 159"/>
            <p:cNvGrpSpPr/>
            <p:nvPr/>
          </p:nvGrpSpPr>
          <p:grpSpPr>
            <a:xfrm>
              <a:off x="4066970" y="2523920"/>
              <a:ext cx="228600" cy="228600"/>
              <a:chOff x="-826159" y="2124612"/>
              <a:chExt cx="228600" cy="228600"/>
            </a:xfrm>
          </p:grpSpPr>
          <p:sp>
            <p:nvSpPr>
              <p:cNvPr id="161" name="Oval 160"/>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5</a:t>
                </a:r>
                <a:endParaRPr lang="en-US" sz="1000" dirty="0">
                  <a:solidFill>
                    <a:schemeClr val="bg1"/>
                  </a:solidFill>
                </a:endParaRPr>
              </a:p>
            </p:txBody>
          </p:sp>
        </p:grpSp>
        <p:grpSp>
          <p:nvGrpSpPr>
            <p:cNvPr id="164" name="Group 163"/>
            <p:cNvGrpSpPr/>
            <p:nvPr/>
          </p:nvGrpSpPr>
          <p:grpSpPr>
            <a:xfrm>
              <a:off x="4066970" y="2858359"/>
              <a:ext cx="228600" cy="228600"/>
              <a:chOff x="-826159" y="2124612"/>
              <a:chExt cx="228600" cy="228600"/>
            </a:xfrm>
          </p:grpSpPr>
          <p:sp>
            <p:nvSpPr>
              <p:cNvPr id="165" name="Oval 164"/>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6</a:t>
                </a:r>
                <a:endParaRPr lang="en-US" sz="1000" dirty="0">
                  <a:solidFill>
                    <a:schemeClr val="bg1"/>
                  </a:solidFill>
                </a:endParaRPr>
              </a:p>
            </p:txBody>
          </p:sp>
        </p:grpSp>
        <p:grpSp>
          <p:nvGrpSpPr>
            <p:cNvPr id="167" name="Group 166"/>
            <p:cNvGrpSpPr/>
            <p:nvPr/>
          </p:nvGrpSpPr>
          <p:grpSpPr>
            <a:xfrm>
              <a:off x="4066970" y="3247412"/>
              <a:ext cx="228600" cy="228600"/>
              <a:chOff x="-826159" y="2124612"/>
              <a:chExt cx="228600" cy="228600"/>
            </a:xfrm>
          </p:grpSpPr>
          <p:sp>
            <p:nvSpPr>
              <p:cNvPr id="168" name="Oval 167"/>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7</a:t>
                </a:r>
                <a:endParaRPr lang="en-US" sz="1000" dirty="0">
                  <a:solidFill>
                    <a:schemeClr val="bg1"/>
                  </a:solidFill>
                </a:endParaRPr>
              </a:p>
            </p:txBody>
          </p:sp>
        </p:grpSp>
        <p:grpSp>
          <p:nvGrpSpPr>
            <p:cNvPr id="170" name="Group 169"/>
            <p:cNvGrpSpPr/>
            <p:nvPr/>
          </p:nvGrpSpPr>
          <p:grpSpPr>
            <a:xfrm>
              <a:off x="4066970" y="3764324"/>
              <a:ext cx="228600" cy="228600"/>
              <a:chOff x="-826159" y="2124612"/>
              <a:chExt cx="228600" cy="228600"/>
            </a:xfrm>
          </p:grpSpPr>
          <p:sp>
            <p:nvSpPr>
              <p:cNvPr id="171" name="Oval 170"/>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8</a:t>
                </a:r>
                <a:endParaRPr lang="en-US" sz="1000" dirty="0">
                  <a:solidFill>
                    <a:schemeClr val="bg1"/>
                  </a:solidFill>
                </a:endParaRPr>
              </a:p>
            </p:txBody>
          </p:sp>
        </p:grpSp>
        <p:grpSp>
          <p:nvGrpSpPr>
            <p:cNvPr id="173" name="Group 172"/>
            <p:cNvGrpSpPr/>
            <p:nvPr/>
          </p:nvGrpSpPr>
          <p:grpSpPr>
            <a:xfrm>
              <a:off x="4066970" y="4425410"/>
              <a:ext cx="228600" cy="228600"/>
              <a:chOff x="-826159" y="2124612"/>
              <a:chExt cx="228600" cy="228600"/>
            </a:xfrm>
          </p:grpSpPr>
          <p:sp>
            <p:nvSpPr>
              <p:cNvPr id="174" name="Oval 173"/>
              <p:cNvSpPr/>
              <p:nvPr/>
            </p:nvSpPr>
            <p:spPr>
              <a:xfrm>
                <a:off x="-826159" y="2124612"/>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748728" y="2161968"/>
                <a:ext cx="73738" cy="153888"/>
              </a:xfrm>
              <a:prstGeom prst="rect">
                <a:avLst/>
              </a:prstGeom>
            </p:spPr>
            <p:txBody>
              <a:bodyPr wrap="none" lIns="0" tIns="0" rIns="0" bIns="0">
                <a:spAutoFit/>
              </a:bodyPr>
              <a:lstStyle/>
              <a:p>
                <a:r>
                  <a:rPr lang="en-US" sz="1000" b="1" dirty="0" smtClean="0">
                    <a:solidFill>
                      <a:schemeClr val="bg1"/>
                    </a:solidFill>
                    <a:cs typeface="Arial" panose="020B0604020202020204" pitchFamily="34" charset="0"/>
                  </a:rPr>
                  <a:t>9</a:t>
                </a:r>
                <a:endParaRPr lang="en-US" sz="1000" dirty="0">
                  <a:solidFill>
                    <a:schemeClr val="bg1"/>
                  </a:solidFill>
                </a:endParaRPr>
              </a:p>
            </p:txBody>
          </p:sp>
        </p:grpSp>
      </p:grpSp>
      <p:sp>
        <p:nvSpPr>
          <p:cNvPr id="177" name="Rectangle 176"/>
          <p:cNvSpPr/>
          <p:nvPr/>
        </p:nvSpPr>
        <p:spPr>
          <a:xfrm>
            <a:off x="224216" y="2417031"/>
            <a:ext cx="2932377" cy="246221"/>
          </a:xfrm>
          <a:prstGeom prst="rect">
            <a:avLst/>
          </a:prstGeom>
        </p:spPr>
        <p:txBody>
          <a:bodyPr wrap="square">
            <a:spAutoFit/>
          </a:bodyPr>
          <a:lstStyle/>
          <a:p>
            <a:pPr fontAlgn="base">
              <a:buClr>
                <a:schemeClr val="accent1">
                  <a:lumMod val="75000"/>
                </a:schemeClr>
              </a:buClr>
              <a:buSzPct val="60000"/>
            </a:pPr>
            <a:r>
              <a:rPr lang="en-US" sz="1000" b="1" dirty="0">
                <a:solidFill>
                  <a:srgbClr val="666666"/>
                </a:solidFill>
                <a:cs typeface="Arial" panose="020B0604020202020204" pitchFamily="34" charset="0"/>
              </a:rPr>
              <a:t>The goals of the Region IV PHTC are to:</a:t>
            </a:r>
          </a:p>
        </p:txBody>
      </p:sp>
      <p:grpSp>
        <p:nvGrpSpPr>
          <p:cNvPr id="2" name="Group 1"/>
          <p:cNvGrpSpPr/>
          <p:nvPr/>
        </p:nvGrpSpPr>
        <p:grpSpPr>
          <a:xfrm>
            <a:off x="192889" y="9498226"/>
            <a:ext cx="7606217" cy="515990"/>
            <a:chOff x="192889" y="9498226"/>
            <a:chExt cx="7606217" cy="515990"/>
          </a:xfrm>
        </p:grpSpPr>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2637" y="9498226"/>
              <a:ext cx="1256469" cy="515990"/>
            </a:xfrm>
            <a:prstGeom prst="rect">
              <a:avLst/>
            </a:prstGeom>
          </p:spPr>
        </p:pic>
        <p:sp>
          <p:nvSpPr>
            <p:cNvPr id="176" name="Rectangle 175"/>
            <p:cNvSpPr/>
            <p:nvPr/>
          </p:nvSpPr>
          <p:spPr>
            <a:xfrm>
              <a:off x="3163608" y="9621569"/>
              <a:ext cx="2277437" cy="269304"/>
            </a:xfrm>
            <a:prstGeom prst="rect">
              <a:avLst/>
            </a:prstGeom>
          </p:spPr>
          <p:txBody>
            <a:bodyPr wrap="square">
              <a:spAutoFit/>
            </a:bodyPr>
            <a:lstStyle/>
            <a:p>
              <a:pPr algn="ctr">
                <a:lnSpc>
                  <a:spcPct val="115000"/>
                </a:lnSpc>
              </a:pPr>
              <a:r>
                <a:rPr lang="en-US" sz="1000" dirty="0" smtClean="0">
                  <a:solidFill>
                    <a:srgbClr val="1F4E79"/>
                  </a:solidFill>
                  <a:effectLst/>
                  <a:latin typeface="Gotham Book" panose="02000603040000020004" pitchFamily="2" charset="0"/>
                  <a:ea typeface="Calibri" panose="020F0502020204030204" pitchFamily="34" charset="0"/>
                  <a:cs typeface="Arial" panose="020B0604020202020204" pitchFamily="34" charset="0"/>
                </a:rPr>
                <a:t>www.sph.emory.edu/r4phtc</a:t>
              </a:r>
              <a:endParaRPr lang="en-US" sz="1000" dirty="0">
                <a:solidFill>
                  <a:srgbClr val="1F4E79"/>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889" y="9509517"/>
              <a:ext cx="2485529" cy="493409"/>
            </a:xfrm>
            <a:prstGeom prst="rect">
              <a:avLst/>
            </a:prstGeom>
          </p:spPr>
        </p:pic>
      </p:grpSp>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772" y="299322"/>
            <a:ext cx="3974598" cy="789008"/>
          </a:xfrm>
          <a:prstGeom prst="rect">
            <a:avLst/>
          </a:prstGeom>
        </p:spPr>
      </p:pic>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670914"/>
            <a:ext cx="7691195" cy="553998"/>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Region IV PHTC has organized its training and educational activities into categories that align with the Region IV PHTC primary target audiences: 1.) Training activities for the current public health workforce and 2.) Field placements for the future public health workforce.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i="1" dirty="0" smtClean="0">
                <a:latin typeface="+mj-lt"/>
                <a:cs typeface="Times New Roman" panose="02020603050405020304" pitchFamily="18" charset="0"/>
              </a:rPr>
              <a:t>UB6HP27875-02-01, </a:t>
            </a:r>
            <a:r>
              <a:rPr lang="en-US" sz="500" i="1" dirty="0">
                <a:latin typeface="+mj-lt"/>
                <a:cs typeface="Times New Roman" panose="02020603050405020304" pitchFamily="18" charset="0"/>
              </a:rPr>
              <a:t>Affordable Care Act (ACA) Public Health Training </a:t>
            </a:r>
            <a:r>
              <a:rPr lang="en-US" sz="500" i="1" dirty="0" smtClean="0">
                <a:latin typeface="+mj-lt"/>
                <a:cs typeface="Times New Roman" panose="02020603050405020304" pitchFamily="18" charset="0"/>
              </a:rPr>
              <a:t>Centers. </a:t>
            </a:r>
            <a:r>
              <a:rPr lang="en-US" sz="500" i="1" dirty="0">
                <a:latin typeface="+mj-lt"/>
                <a:cs typeface="Times New Roman" panose="02020603050405020304" pitchFamily="18" charset="0"/>
              </a:rPr>
              <a:t>This information or content and conclusions are those of the author and should not be construed as the official position or policy of, nor should any endorsements be inferred by HRSA, HHS or the U.S. Government</a:t>
            </a:r>
            <a:r>
              <a:rPr lang="en-US" sz="500" i="1" dirty="0" smtClean="0">
                <a:latin typeface="+mj-lt"/>
                <a:cs typeface="Times New Roman" panose="02020603050405020304" pitchFamily="18" charset="0"/>
              </a:rPr>
              <a:t>.</a:t>
            </a:r>
            <a:endParaRPr lang="en-US" sz="500" i="1" dirty="0">
              <a:latin typeface="+mj-lt"/>
              <a:cs typeface="Times New Roman" panose="02020603050405020304" pitchFamily="18" charset="0"/>
            </a:endParaRPr>
          </a:p>
        </p:txBody>
      </p:sp>
      <p:sp>
        <p:nvSpPr>
          <p:cNvPr id="20" name="Freeform 7"/>
          <p:cNvSpPr>
            <a:spLocks/>
          </p:cNvSpPr>
          <p:nvPr/>
        </p:nvSpPr>
        <p:spPr bwMode="auto">
          <a:xfrm>
            <a:off x="906463" y="395288"/>
            <a:ext cx="685800" cy="871538"/>
          </a:xfrm>
          <a:custGeom>
            <a:avLst/>
            <a:gdLst>
              <a:gd name="T0" fmla="*/ 91 w 432"/>
              <a:gd name="T1" fmla="*/ 0 h 549"/>
              <a:gd name="T2" fmla="*/ 0 w 432"/>
              <a:gd name="T3" fmla="*/ 147 h 549"/>
              <a:gd name="T4" fmla="*/ 249 w 432"/>
              <a:gd name="T5" fmla="*/ 549 h 549"/>
              <a:gd name="T6" fmla="*/ 432 w 432"/>
              <a:gd name="T7" fmla="*/ 549 h 549"/>
              <a:gd name="T8" fmla="*/ 182 w 432"/>
              <a:gd name="T9" fmla="*/ 147 h 549"/>
              <a:gd name="T10" fmla="*/ 182 w 432"/>
              <a:gd name="T11" fmla="*/ 147 h 549"/>
              <a:gd name="T12" fmla="*/ 91 w 432"/>
              <a:gd name="T13" fmla="*/ 0 h 549"/>
            </a:gdLst>
            <a:ahLst/>
            <a:cxnLst>
              <a:cxn ang="0">
                <a:pos x="T0" y="T1"/>
              </a:cxn>
              <a:cxn ang="0">
                <a:pos x="T2" y="T3"/>
              </a:cxn>
              <a:cxn ang="0">
                <a:pos x="T4" y="T5"/>
              </a:cxn>
              <a:cxn ang="0">
                <a:pos x="T6" y="T7"/>
              </a:cxn>
              <a:cxn ang="0">
                <a:pos x="T8" y="T9"/>
              </a:cxn>
              <a:cxn ang="0">
                <a:pos x="T10" y="T11"/>
              </a:cxn>
              <a:cxn ang="0">
                <a:pos x="T12" y="T13"/>
              </a:cxn>
            </a:cxnLst>
            <a:rect l="0" t="0" r="r" b="b"/>
            <a:pathLst>
              <a:path w="432" h="549">
                <a:moveTo>
                  <a:pt x="91" y="0"/>
                </a:moveTo>
                <a:lnTo>
                  <a:pt x="0" y="147"/>
                </a:lnTo>
                <a:lnTo>
                  <a:pt x="249" y="549"/>
                </a:lnTo>
                <a:lnTo>
                  <a:pt x="432" y="549"/>
                </a:lnTo>
                <a:lnTo>
                  <a:pt x="182" y="147"/>
                </a:lnTo>
                <a:lnTo>
                  <a:pt x="182" y="147"/>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4327469" y="469921"/>
            <a:ext cx="3699297" cy="430129"/>
            <a:chOff x="4327469" y="532398"/>
            <a:chExt cx="3699297" cy="430129"/>
          </a:xfrm>
        </p:grpSpPr>
        <p:sp>
          <p:nvSpPr>
            <p:cNvPr id="15" name="Rectangle 14"/>
            <p:cNvSpPr/>
            <p:nvPr/>
          </p:nvSpPr>
          <p:spPr>
            <a:xfrm>
              <a:off x="4327469" y="532398"/>
              <a:ext cx="3699297"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327469" y="576622"/>
              <a:ext cx="3542609"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Educating Professionals.  Elevating Practice.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grpSp>
        <p:nvGrpSpPr>
          <p:cNvPr id="2" name="Group 1"/>
          <p:cNvGrpSpPr/>
          <p:nvPr/>
        </p:nvGrpSpPr>
        <p:grpSpPr>
          <a:xfrm>
            <a:off x="237877" y="1336069"/>
            <a:ext cx="7534523" cy="374087"/>
            <a:chOff x="237877" y="2045938"/>
            <a:chExt cx="7534523" cy="374087"/>
          </a:xfrm>
        </p:grpSpPr>
        <p:grpSp>
          <p:nvGrpSpPr>
            <p:cNvPr id="146" name="Group 145"/>
            <p:cNvGrpSpPr/>
            <p:nvPr/>
          </p:nvGrpSpPr>
          <p:grpSpPr>
            <a:xfrm>
              <a:off x="237877" y="2045938"/>
              <a:ext cx="7534523" cy="374087"/>
              <a:chOff x="237877" y="5698969"/>
              <a:chExt cx="7534523" cy="374087"/>
            </a:xfrm>
          </p:grpSpPr>
          <p:sp>
            <p:nvSpPr>
              <p:cNvPr id="147" name="Rectangle 146"/>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8" name="Rectangle 147"/>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572944" y="56989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50" name="Pentagon 149"/>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70" y="2117625"/>
              <a:ext cx="192614" cy="192614"/>
            </a:xfrm>
            <a:prstGeom prst="rect">
              <a:avLst/>
            </a:prstGeom>
          </p:spPr>
        </p:pic>
      </p:grpSp>
      <p:grpSp>
        <p:nvGrpSpPr>
          <p:cNvPr id="6" name="Group 5"/>
          <p:cNvGrpSpPr/>
          <p:nvPr/>
        </p:nvGrpSpPr>
        <p:grpSpPr>
          <a:xfrm>
            <a:off x="224216" y="2212487"/>
            <a:ext cx="7548184" cy="3814987"/>
            <a:chOff x="224216" y="2922356"/>
            <a:chExt cx="7548184" cy="3814987"/>
          </a:xfrm>
        </p:grpSpPr>
        <p:sp>
          <p:nvSpPr>
            <p:cNvPr id="76" name="Rectangle 75"/>
            <p:cNvSpPr/>
            <p:nvPr/>
          </p:nvSpPr>
          <p:spPr>
            <a:xfrm>
              <a:off x="224216" y="2922356"/>
              <a:ext cx="2932377" cy="246221"/>
            </a:xfrm>
            <a:prstGeom prst="rect">
              <a:avLst/>
            </a:prstGeom>
          </p:spPr>
          <p:txBody>
            <a:bodyPr wrap="square">
              <a:spAutoFit/>
            </a:bodyPr>
            <a:lstStyle/>
            <a:p>
              <a:pPr fontAlgn="base">
                <a:buClr>
                  <a:schemeClr val="accent1">
                    <a:lumMod val="75000"/>
                  </a:schemeClr>
                </a:buClr>
                <a:buSzPct val="60000"/>
              </a:pPr>
              <a:r>
                <a:rPr lang="en-US" sz="1000" b="1" dirty="0" smtClean="0">
                  <a:solidFill>
                    <a:srgbClr val="666666"/>
                  </a:solidFill>
                  <a:cs typeface="Arial" panose="020B0604020202020204" pitchFamily="34" charset="0"/>
                </a:rPr>
                <a:t>Trainings:</a:t>
              </a:r>
              <a:endParaRPr lang="en-US" sz="1000" b="1" dirty="0">
                <a:solidFill>
                  <a:srgbClr val="666666"/>
                </a:solidFill>
                <a:cs typeface="Arial" panose="020B0604020202020204" pitchFamily="34" charset="0"/>
              </a:endParaRPr>
            </a:p>
          </p:txBody>
        </p:sp>
        <p:sp>
          <p:nvSpPr>
            <p:cNvPr id="79" name="Rectangle 78"/>
            <p:cNvSpPr/>
            <p:nvPr/>
          </p:nvSpPr>
          <p:spPr>
            <a:xfrm>
              <a:off x="227430" y="3155305"/>
              <a:ext cx="7544970" cy="3582038"/>
            </a:xfrm>
            <a:prstGeom prst="rect">
              <a:avLst/>
            </a:prstGeom>
          </p:spPr>
          <p:txBody>
            <a:bodyPr wrap="square" numCol="2" spcCol="274320">
              <a:noAutofit/>
            </a:bodyPr>
            <a:lstStyle/>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Webinars</a:t>
              </a:r>
              <a:r>
                <a:rPr lang="en-US" sz="1000" b="1" dirty="0">
                  <a:solidFill>
                    <a:srgbClr val="666666"/>
                  </a:solidFill>
                  <a:cs typeface="Arial" panose="020B0604020202020204" pitchFamily="34" charset="0"/>
                </a:rPr>
                <a:t>: </a:t>
              </a:r>
              <a:r>
                <a:rPr lang="en-US" sz="1000" dirty="0">
                  <a:solidFill>
                    <a:srgbClr val="666666"/>
                  </a:solidFill>
                  <a:cs typeface="Arial" panose="020B0604020202020204" pitchFamily="34" charset="0"/>
                </a:rPr>
                <a:t>These presentations are designed to introduce content areas and skills to the participants in shorter, web-based formats. </a:t>
              </a:r>
              <a:endParaRPr lang="en-US" sz="1000" dirty="0" smtClean="0">
                <a:solidFill>
                  <a:srgbClr val="666666"/>
                </a:solidFill>
                <a:cs typeface="Arial" panose="020B0604020202020204" pitchFamily="34" charset="0"/>
              </a:endParaRPr>
            </a:p>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Interactive </a:t>
              </a:r>
              <a:r>
                <a:rPr lang="en-US" sz="1000" b="1" dirty="0">
                  <a:solidFill>
                    <a:srgbClr val="666666"/>
                  </a:solidFill>
                  <a:cs typeface="Arial" panose="020B0604020202020204" pitchFamily="34" charset="0"/>
                </a:rPr>
                <a:t>Lectures (includes satellite, archived, and </a:t>
              </a:r>
              <a:r>
                <a:rPr lang="en-US" sz="1000" b="1" dirty="0" smtClean="0">
                  <a:solidFill>
                    <a:srgbClr val="666666"/>
                  </a:solidFill>
                  <a:cs typeface="Arial" panose="020B0604020202020204" pitchFamily="34" charset="0"/>
                </a:rPr>
                <a:t/>
              </a:r>
              <a:br>
                <a:rPr lang="en-US" sz="1000" b="1" dirty="0" smtClean="0">
                  <a:solidFill>
                    <a:srgbClr val="666666"/>
                  </a:solidFill>
                  <a:cs typeface="Arial" panose="020B0604020202020204" pitchFamily="34" charset="0"/>
                </a:rPr>
              </a:br>
              <a:r>
                <a:rPr lang="en-US" sz="1000" b="1" dirty="0" smtClean="0">
                  <a:solidFill>
                    <a:srgbClr val="666666"/>
                  </a:solidFill>
                  <a:cs typeface="Arial" panose="020B0604020202020204" pitchFamily="34" charset="0"/>
                </a:rPr>
                <a:t>in-person</a:t>
              </a:r>
              <a:r>
                <a:rPr lang="en-US" sz="1000" b="1" dirty="0">
                  <a:solidFill>
                    <a:srgbClr val="666666"/>
                  </a:solidFill>
                  <a:cs typeface="Arial" panose="020B0604020202020204" pitchFamily="34" charset="0"/>
                </a:rPr>
                <a:t>): </a:t>
              </a:r>
              <a:r>
                <a:rPr lang="en-US" sz="1000" dirty="0">
                  <a:solidFill>
                    <a:srgbClr val="666666"/>
                  </a:solidFill>
                  <a:cs typeface="Arial" panose="020B0604020202020204" pitchFamily="34" charset="0"/>
                </a:rPr>
                <a:t>These lectures are designed to introduce content areas and skills to the participants. In contrast to the webinars, these lectures provide a greater opportunity for interaction with the presenter and allow for in-person </a:t>
              </a:r>
              <a:r>
                <a:rPr lang="en-US" sz="1000" dirty="0" smtClean="0">
                  <a:solidFill>
                    <a:srgbClr val="666666"/>
                  </a:solidFill>
                  <a:cs typeface="Arial" panose="020B0604020202020204" pitchFamily="34" charset="0"/>
                </a:rPr>
                <a:t>attendance.</a:t>
              </a:r>
            </a:p>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Virtual Skill-based trainings: </a:t>
              </a:r>
              <a:r>
                <a:rPr lang="en-US" sz="1000" dirty="0" smtClean="0">
                  <a:solidFill>
                    <a:srgbClr val="666666"/>
                  </a:solidFill>
                  <a:cs typeface="Arial" panose="020B0604020202020204" pitchFamily="34" charset="0"/>
                </a:rPr>
                <a:t>The virtual skill-based trainings are in-depth opportunities for the learner to develop needed priority skills and will typically be offered in sessions of 2-3 hours.</a:t>
              </a:r>
            </a:p>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a:solidFill>
                    <a:srgbClr val="666666"/>
                  </a:solidFill>
                  <a:cs typeface="Arial" panose="020B0604020202020204" pitchFamily="34" charset="0"/>
                </a:rPr>
                <a:t>Skill-based trainings</a:t>
              </a:r>
              <a:r>
                <a:rPr lang="en-US" sz="1000" dirty="0">
                  <a:solidFill>
                    <a:srgbClr val="666666"/>
                  </a:solidFill>
                  <a:cs typeface="Arial" panose="020B0604020202020204" pitchFamily="34" charset="0"/>
                </a:rPr>
                <a:t>: Like the virtual skill-based trainings, these trainings provide the opportunity for learners to engage with the material and develop a variety of different skills. Unlike the virtual skill-based trainings, these are developed for in-person attendance. </a:t>
              </a:r>
              <a:endParaRPr lang="en-US" sz="1000" dirty="0" smtClean="0">
                <a:solidFill>
                  <a:srgbClr val="666666"/>
                </a:solidFill>
                <a:cs typeface="Arial" panose="020B0604020202020204" pitchFamily="34" charset="0"/>
              </a:endParaRPr>
            </a:p>
            <a:p>
              <a:pPr marL="171450" indent="-171450" fontAlgn="base">
                <a:spcBef>
                  <a:spcPts val="600"/>
                </a:spcBef>
                <a:buClr>
                  <a:schemeClr val="accent1">
                    <a:lumMod val="75000"/>
                  </a:schemeClr>
                </a:buClr>
                <a:buSzPct val="100000"/>
                <a:buFont typeface="Century Gothic" panose="020B0502020202020204" pitchFamily="34" charset="0"/>
                <a:buChar char="►"/>
              </a:pPr>
              <a:endParaRPr lang="en-US" sz="1000" b="1" dirty="0">
                <a:solidFill>
                  <a:srgbClr val="666666"/>
                </a:solidFill>
                <a:cs typeface="Arial" panose="020B0604020202020204" pitchFamily="34" charset="0"/>
              </a:endParaRPr>
            </a:p>
            <a:p>
              <a:pPr marL="171450" indent="-171450" fontAlgn="base">
                <a:spcBef>
                  <a:spcPts val="600"/>
                </a:spcBef>
                <a:buClr>
                  <a:schemeClr val="accent1">
                    <a:lumMod val="75000"/>
                  </a:schemeClr>
                </a:buClr>
                <a:buSzPct val="100000"/>
                <a:buFont typeface="Century Gothic" panose="020B0502020202020204" pitchFamily="34" charset="0"/>
                <a:buChar char="►"/>
              </a:pPr>
              <a:endParaRPr lang="en-US" sz="1000" b="1" dirty="0" smtClean="0">
                <a:solidFill>
                  <a:srgbClr val="666666"/>
                </a:solidFill>
                <a:cs typeface="Arial" panose="020B0604020202020204" pitchFamily="34" charset="0"/>
              </a:endParaRPr>
            </a:p>
            <a:p>
              <a:pPr marL="171450" indent="-171450" fontAlgn="base">
                <a:spcBef>
                  <a:spcPts val="600"/>
                </a:spcBef>
                <a:buClr>
                  <a:schemeClr val="accent1">
                    <a:lumMod val="75000"/>
                  </a:schemeClr>
                </a:buClr>
                <a:buSzPct val="100000"/>
                <a:buFont typeface="Century Gothic" panose="020B0502020202020204" pitchFamily="34" charset="0"/>
                <a:buChar char="►"/>
              </a:pPr>
              <a:endParaRPr lang="en-US" sz="1000" b="1" dirty="0">
                <a:solidFill>
                  <a:srgbClr val="666666"/>
                </a:solidFill>
                <a:cs typeface="Arial" panose="020B0604020202020204" pitchFamily="34" charset="0"/>
              </a:endParaRPr>
            </a:p>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Inter-professional </a:t>
              </a:r>
              <a:r>
                <a:rPr lang="en-US" sz="1000" b="1" dirty="0">
                  <a:solidFill>
                    <a:srgbClr val="666666"/>
                  </a:solidFill>
                  <a:cs typeface="Arial" panose="020B0604020202020204" pitchFamily="34" charset="0"/>
                </a:rPr>
                <a:t>Trainings: </a:t>
              </a:r>
              <a:r>
                <a:rPr lang="en-US" sz="1000" dirty="0">
                  <a:solidFill>
                    <a:srgbClr val="666666"/>
                  </a:solidFill>
                  <a:cs typeface="Arial" panose="020B0604020202020204" pitchFamily="34" charset="0"/>
                </a:rPr>
                <a:t>The inter-professional in-person trainings support the priority training needs in Region IV relating to ACA implementation. </a:t>
              </a:r>
              <a:endParaRPr lang="en-US" sz="1000" dirty="0" smtClean="0">
                <a:solidFill>
                  <a:srgbClr val="666666"/>
                </a:solidFill>
                <a:cs typeface="Arial" panose="020B0604020202020204" pitchFamily="34" charset="0"/>
              </a:endParaRPr>
            </a:p>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Distance Education And Learning (DEAL): </a:t>
              </a:r>
              <a:r>
                <a:rPr lang="en-US" sz="1000" dirty="0">
                  <a:solidFill>
                    <a:srgbClr val="666666"/>
                  </a:solidFill>
                  <a:cs typeface="Arial" panose="020B0604020202020204" pitchFamily="34" charset="0"/>
                </a:rPr>
                <a:t>This 4-part online course is designed for experienced public health educators who are currently delivering live, in-person trainings and want to adapt existing curricula for a distance-based audience. This training is a pre-requisite for participation in the DEALT course (see below</a:t>
              </a:r>
              <a:r>
                <a:rPr lang="en-US" sz="1000" dirty="0" smtClean="0">
                  <a:solidFill>
                    <a:srgbClr val="666666"/>
                  </a:solidFill>
                  <a:cs typeface="Arial" panose="020B0604020202020204" pitchFamily="34" charset="0"/>
                </a:rPr>
                <a:t>).</a:t>
              </a:r>
            </a:p>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Distance Education And Learning Trainings (DEALT): </a:t>
              </a:r>
              <a:r>
                <a:rPr lang="en-US" sz="1000" dirty="0">
                  <a:solidFill>
                    <a:srgbClr val="666666"/>
                  </a:solidFill>
                  <a:cs typeface="Arial" panose="020B0604020202020204" pitchFamily="34" charset="0"/>
                </a:rPr>
                <a:t>In an effort to build training capacity throughout Region IV, the DEALT course is designed to teach a subset of the DEAL completers how to implement R-IV PHTC trainings in their own states. The DEALT course will include consultation with participants and didactic interactions.  DEALT participants are expected to fully develop a distance-based course at the conclusion of the course.  Those implementing a training will receive a Master Trainer Certificate</a:t>
              </a:r>
              <a:r>
                <a:rPr lang="en-US" sz="1000" dirty="0" smtClean="0">
                  <a:solidFill>
                    <a:srgbClr val="666666"/>
                  </a:solidFill>
                  <a:cs typeface="Arial" panose="020B0604020202020204" pitchFamily="34" charset="0"/>
                </a:rPr>
                <a:t>.</a:t>
              </a:r>
            </a:p>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Master </a:t>
              </a:r>
              <a:r>
                <a:rPr lang="en-US" sz="1000" b="1" dirty="0">
                  <a:solidFill>
                    <a:srgbClr val="666666"/>
                  </a:solidFill>
                  <a:cs typeface="Arial" panose="020B0604020202020204" pitchFamily="34" charset="0"/>
                </a:rPr>
                <a:t>Trainer Network: </a:t>
              </a:r>
              <a:r>
                <a:rPr lang="en-US" sz="1000" dirty="0">
                  <a:solidFill>
                    <a:srgbClr val="666666"/>
                  </a:solidFill>
                  <a:cs typeface="Arial" panose="020B0604020202020204" pitchFamily="34" charset="0"/>
                </a:rPr>
                <a:t>The Master Trainer Network is comprised of individuals who have completed the DEALT course and implemented a training.  The master trainers will implement courses in their own states.</a:t>
              </a:r>
              <a:endParaRPr lang="en-US" sz="1000" dirty="0" smtClean="0">
                <a:solidFill>
                  <a:srgbClr val="666666"/>
                </a:solidFill>
                <a:cs typeface="Arial" panose="020B0604020202020204" pitchFamily="34" charset="0"/>
              </a:endParaRPr>
            </a:p>
          </p:txBody>
        </p:sp>
      </p:grpSp>
      <p:grpSp>
        <p:nvGrpSpPr>
          <p:cNvPr id="8" name="Group 7"/>
          <p:cNvGrpSpPr/>
          <p:nvPr/>
        </p:nvGrpSpPr>
        <p:grpSpPr>
          <a:xfrm>
            <a:off x="236183" y="6300744"/>
            <a:ext cx="7548184" cy="1149570"/>
            <a:chOff x="224216" y="6016889"/>
            <a:chExt cx="7548184" cy="1149570"/>
          </a:xfrm>
        </p:grpSpPr>
        <p:sp>
          <p:nvSpPr>
            <p:cNvPr id="129" name="Rectangle 128"/>
            <p:cNvSpPr/>
            <p:nvPr/>
          </p:nvSpPr>
          <p:spPr>
            <a:xfrm>
              <a:off x="224216" y="6016889"/>
              <a:ext cx="2932377" cy="246221"/>
            </a:xfrm>
            <a:prstGeom prst="rect">
              <a:avLst/>
            </a:prstGeom>
          </p:spPr>
          <p:txBody>
            <a:bodyPr wrap="square">
              <a:spAutoFit/>
            </a:bodyPr>
            <a:lstStyle/>
            <a:p>
              <a:pPr fontAlgn="base">
                <a:buClr>
                  <a:schemeClr val="accent1">
                    <a:lumMod val="75000"/>
                  </a:schemeClr>
                </a:buClr>
                <a:buSzPct val="60000"/>
              </a:pPr>
              <a:r>
                <a:rPr lang="en-US" sz="1000" b="1" dirty="0" smtClean="0">
                  <a:solidFill>
                    <a:srgbClr val="666666"/>
                  </a:solidFill>
                  <a:cs typeface="Arial" panose="020B0604020202020204" pitchFamily="34" charset="0"/>
                </a:rPr>
                <a:t>Field Placements:</a:t>
              </a:r>
              <a:endParaRPr lang="en-US" sz="1000" b="1" dirty="0">
                <a:solidFill>
                  <a:srgbClr val="666666"/>
                </a:solidFill>
                <a:cs typeface="Arial" panose="020B0604020202020204" pitchFamily="34" charset="0"/>
              </a:endParaRPr>
            </a:p>
          </p:txBody>
        </p:sp>
        <p:sp>
          <p:nvSpPr>
            <p:cNvPr id="130" name="Rectangle 129"/>
            <p:cNvSpPr/>
            <p:nvPr/>
          </p:nvSpPr>
          <p:spPr>
            <a:xfrm>
              <a:off x="227430" y="6249838"/>
              <a:ext cx="7544970" cy="916621"/>
            </a:xfrm>
            <a:prstGeom prst="rect">
              <a:avLst/>
            </a:prstGeom>
          </p:spPr>
          <p:txBody>
            <a:bodyPr wrap="square" numCol="1" spcCol="274320">
              <a:noAutofit/>
            </a:bodyPr>
            <a:lstStyle/>
            <a:p>
              <a:pPr marL="171450" indent="-171450" fontAlgn="base">
                <a:spcBef>
                  <a:spcPts val="600"/>
                </a:spcBef>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Field </a:t>
              </a:r>
              <a:r>
                <a:rPr lang="en-US" sz="1000" b="1" dirty="0">
                  <a:solidFill>
                    <a:srgbClr val="666666"/>
                  </a:solidFill>
                  <a:cs typeface="Arial" panose="020B0604020202020204" pitchFamily="34" charset="0"/>
                </a:rPr>
                <a:t>Placements (FPs)/Collaborative Projects (CPs): </a:t>
              </a:r>
              <a:r>
                <a:rPr lang="en-US" sz="1000" dirty="0">
                  <a:solidFill>
                    <a:srgbClr val="666666"/>
                  </a:solidFill>
                  <a:cs typeface="Arial" panose="020B0604020202020204" pitchFamily="34" charset="0"/>
                </a:rPr>
                <a:t>Each year, the R-IV PHTC selects 20 students as Pathways to Practice Scholars to work with public health agencies in Region IV. A subset of these (CPs) engage academic faculty to work with students and agencies.  Placements include a pre-, mid- and post-assessment, work plan based on Council on Linkages competencies, executive summary/reflection, and an abstract worthy of submission to a professional conference.</a:t>
              </a:r>
            </a:p>
          </p:txBody>
        </p:sp>
      </p:grpSp>
      <p:pic>
        <p:nvPicPr>
          <p:cNvPr id="131" name="Picture 1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7406790"/>
            <a:ext cx="209676" cy="209676"/>
          </a:xfrm>
          <a:prstGeom prst="rect">
            <a:avLst/>
          </a:prstGeom>
        </p:spPr>
      </p:pic>
      <p:sp>
        <p:nvSpPr>
          <p:cNvPr id="134" name="Rectangle 133"/>
          <p:cNvSpPr/>
          <p:nvPr/>
        </p:nvSpPr>
        <p:spPr>
          <a:xfrm>
            <a:off x="227429" y="7769027"/>
            <a:ext cx="3860565" cy="1631216"/>
          </a:xfrm>
          <a:prstGeom prst="rect">
            <a:avLst/>
          </a:prstGeom>
        </p:spPr>
        <p:txBody>
          <a:bodyPr wrap="square">
            <a:spAutoFit/>
          </a:bodyPr>
          <a:lstStyle/>
          <a:p>
            <a:pPr marL="168275" indent="-168275" fontAlgn="base">
              <a:buClr>
                <a:schemeClr val="accent1">
                  <a:lumMod val="75000"/>
                </a:schemeClr>
              </a:buClr>
              <a:buSzPct val="100000"/>
              <a:buFont typeface="Century Gothic" panose="020B0502020202020204" pitchFamily="34" charset="0"/>
              <a:buChar char="►"/>
            </a:pPr>
            <a:r>
              <a:rPr lang="en-US" sz="1000" b="1" dirty="0">
                <a:solidFill>
                  <a:srgbClr val="666666"/>
                </a:solidFill>
                <a:cs typeface="Arial" panose="020B0604020202020204" pitchFamily="34" charset="0"/>
              </a:rPr>
              <a:t>Kathleen R. Miner, PhD, MPH, </a:t>
            </a:r>
            <a:r>
              <a:rPr lang="en-US" sz="1000" b="1" dirty="0" smtClean="0">
                <a:solidFill>
                  <a:srgbClr val="666666"/>
                </a:solidFill>
                <a:cs typeface="Arial" panose="020B0604020202020204" pitchFamily="34" charset="0"/>
              </a:rPr>
              <a:t>MCHES, </a:t>
            </a:r>
            <a:r>
              <a:rPr lang="en-US" sz="1000" dirty="0" smtClean="0">
                <a:solidFill>
                  <a:srgbClr val="666666"/>
                </a:solidFill>
                <a:cs typeface="Arial" panose="020B0604020202020204" pitchFamily="34" charset="0"/>
              </a:rPr>
              <a:t>PI, Project Director,</a:t>
            </a:r>
            <a:br>
              <a:rPr lang="en-US" sz="1000" dirty="0" smtClean="0">
                <a:solidFill>
                  <a:srgbClr val="666666"/>
                </a:solidFill>
                <a:cs typeface="Arial" panose="020B0604020202020204" pitchFamily="34" charset="0"/>
              </a:rPr>
            </a:br>
            <a:r>
              <a:rPr lang="en-US" sz="1000" b="1" dirty="0" smtClean="0">
                <a:solidFill>
                  <a:schemeClr val="accent1">
                    <a:lumMod val="75000"/>
                  </a:schemeClr>
                </a:solidFill>
                <a:cs typeface="Arial" panose="020B0604020202020204" pitchFamily="34" charset="0"/>
              </a:rPr>
              <a:t>kminer@emory.edu </a:t>
            </a:r>
          </a:p>
          <a:p>
            <a:pPr marL="168275" indent="-168275" fontAlgn="base">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Melissa (Moose) </a:t>
            </a:r>
            <a:r>
              <a:rPr lang="en-US" sz="1000" b="1" dirty="0" err="1" smtClean="0">
                <a:solidFill>
                  <a:srgbClr val="666666"/>
                </a:solidFill>
                <a:cs typeface="Arial" panose="020B0604020202020204" pitchFamily="34" charset="0"/>
              </a:rPr>
              <a:t>Alperin</a:t>
            </a:r>
            <a:r>
              <a:rPr lang="en-US" sz="1000" b="1" dirty="0">
                <a:solidFill>
                  <a:srgbClr val="666666"/>
                </a:solidFill>
                <a:cs typeface="Arial" panose="020B0604020202020204" pitchFamily="34" charset="0"/>
              </a:rPr>
              <a:t>, </a:t>
            </a:r>
            <a:r>
              <a:rPr lang="en-US" sz="1000" b="1" dirty="0" err="1">
                <a:solidFill>
                  <a:srgbClr val="666666"/>
                </a:solidFill>
                <a:cs typeface="Arial" panose="020B0604020202020204" pitchFamily="34" charset="0"/>
              </a:rPr>
              <a:t>EdD</a:t>
            </a:r>
            <a:r>
              <a:rPr lang="en-US" sz="1000" b="1" dirty="0">
                <a:solidFill>
                  <a:srgbClr val="666666"/>
                </a:solidFill>
                <a:cs typeface="Arial" panose="020B0604020202020204" pitchFamily="34" charset="0"/>
              </a:rPr>
              <a:t>, MPH, MCHES, </a:t>
            </a:r>
            <a:r>
              <a:rPr lang="en-US" sz="1000" dirty="0" smtClean="0">
                <a:solidFill>
                  <a:srgbClr val="666666"/>
                </a:solidFill>
                <a:cs typeface="Arial" panose="020B0604020202020204" pitchFamily="34" charset="0"/>
              </a:rPr>
              <a:t>Director of Operations, </a:t>
            </a:r>
            <a:r>
              <a:rPr lang="en-US" sz="1000" b="1" dirty="0" smtClean="0">
                <a:solidFill>
                  <a:schemeClr val="accent1">
                    <a:lumMod val="75000"/>
                  </a:schemeClr>
                </a:solidFill>
                <a:cs typeface="Arial" panose="020B0604020202020204" pitchFamily="34" charset="0"/>
              </a:rPr>
              <a:t>malperi@emory.edu </a:t>
            </a:r>
            <a:endParaRPr lang="en-US" sz="1000" b="1" dirty="0">
              <a:solidFill>
                <a:schemeClr val="accent1">
                  <a:lumMod val="75000"/>
                </a:schemeClr>
              </a:solidFill>
              <a:cs typeface="Arial" panose="020B0604020202020204" pitchFamily="34" charset="0"/>
            </a:endParaRPr>
          </a:p>
          <a:p>
            <a:pPr marL="168275" indent="-168275" fontAlgn="base">
              <a:buClr>
                <a:schemeClr val="accent1">
                  <a:lumMod val="75000"/>
                </a:schemeClr>
              </a:buClr>
              <a:buSzPct val="100000"/>
              <a:buFont typeface="Century Gothic" panose="020B0502020202020204" pitchFamily="34" charset="0"/>
              <a:buChar char="►"/>
            </a:pPr>
            <a:r>
              <a:rPr lang="en-US" sz="1000" b="1" dirty="0">
                <a:solidFill>
                  <a:srgbClr val="666666"/>
                </a:solidFill>
                <a:cs typeface="Arial" panose="020B0604020202020204" pitchFamily="34" charset="0"/>
              </a:rPr>
              <a:t>Laura M. Lloyd, MPH, MCHES, </a:t>
            </a:r>
            <a:r>
              <a:rPr lang="en-US" sz="1000" dirty="0" smtClean="0">
                <a:solidFill>
                  <a:srgbClr val="666666"/>
                </a:solidFill>
                <a:cs typeface="Arial" panose="020B0604020202020204" pitchFamily="34" charset="0"/>
              </a:rPr>
              <a:t>Director of Programming,</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b="1" dirty="0" smtClean="0">
                <a:solidFill>
                  <a:schemeClr val="accent1">
                    <a:lumMod val="75000"/>
                  </a:schemeClr>
                </a:solidFill>
                <a:cs typeface="Arial" panose="020B0604020202020204" pitchFamily="34" charset="0"/>
              </a:rPr>
              <a:t>lmlloyd@emory.edu </a:t>
            </a:r>
          </a:p>
          <a:p>
            <a:pPr marL="168275" indent="-168275" fontAlgn="base">
              <a:buClr>
                <a:schemeClr val="accent1">
                  <a:lumMod val="75000"/>
                </a:schemeClr>
              </a:buClr>
              <a:buSzPct val="100000"/>
              <a:buFont typeface="Century Gothic" panose="020B0502020202020204" pitchFamily="34" charset="0"/>
              <a:buChar char="►"/>
            </a:pPr>
            <a:r>
              <a:rPr lang="en-US" sz="1000" b="1" dirty="0">
                <a:solidFill>
                  <a:srgbClr val="666666"/>
                </a:solidFill>
                <a:cs typeface="Arial" panose="020B0604020202020204" pitchFamily="34" charset="0"/>
              </a:rPr>
              <a:t>Lisa C. McCormick, </a:t>
            </a:r>
            <a:r>
              <a:rPr lang="en-US" sz="1000" b="1" dirty="0" err="1">
                <a:solidFill>
                  <a:srgbClr val="666666"/>
                </a:solidFill>
                <a:cs typeface="Arial" panose="020B0604020202020204" pitchFamily="34" charset="0"/>
              </a:rPr>
              <a:t>DrPH</a:t>
            </a:r>
            <a:r>
              <a:rPr lang="en-US" sz="1000" b="1" dirty="0">
                <a:solidFill>
                  <a:srgbClr val="666666"/>
                </a:solidFill>
                <a:cs typeface="Arial" panose="020B0604020202020204" pitchFamily="34" charset="0"/>
              </a:rPr>
              <a:t>, MPH, </a:t>
            </a:r>
            <a:r>
              <a:rPr lang="en-US" sz="1000" dirty="0" smtClean="0">
                <a:solidFill>
                  <a:srgbClr val="666666"/>
                </a:solidFill>
                <a:cs typeface="Arial" panose="020B0604020202020204" pitchFamily="34" charset="0"/>
              </a:rPr>
              <a:t>Evaluator,</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b="1" dirty="0">
                <a:solidFill>
                  <a:schemeClr val="accent1">
                    <a:lumMod val="75000"/>
                  </a:schemeClr>
                </a:solidFill>
                <a:cs typeface="Arial" panose="020B0604020202020204" pitchFamily="34" charset="0"/>
              </a:rPr>
              <a:t>lisa.ann.mccormick@emory.edu </a:t>
            </a:r>
            <a:endParaRPr lang="en-US" sz="1000" b="1" dirty="0" smtClean="0">
              <a:solidFill>
                <a:schemeClr val="accent1">
                  <a:lumMod val="75000"/>
                </a:schemeClr>
              </a:solidFill>
              <a:cs typeface="Arial" panose="020B0604020202020204" pitchFamily="34" charset="0"/>
            </a:endParaRPr>
          </a:p>
          <a:p>
            <a:pPr marL="168275" indent="-168275" fontAlgn="base">
              <a:buClr>
                <a:schemeClr val="accent1">
                  <a:lumMod val="75000"/>
                </a:schemeClr>
              </a:buClr>
              <a:buSzPct val="100000"/>
              <a:buFont typeface="Century Gothic" panose="020B0502020202020204" pitchFamily="34" charset="0"/>
              <a:buChar char="►"/>
            </a:pPr>
            <a:r>
              <a:rPr lang="en-US" sz="1000" b="1" dirty="0">
                <a:solidFill>
                  <a:srgbClr val="666666"/>
                </a:solidFill>
                <a:cs typeface="Arial" panose="020B0604020202020204" pitchFamily="34" charset="0"/>
              </a:rPr>
              <a:t>Michelle </a:t>
            </a:r>
            <a:r>
              <a:rPr lang="en-US" sz="1000" b="1" dirty="0" err="1">
                <a:solidFill>
                  <a:srgbClr val="666666"/>
                </a:solidFill>
                <a:cs typeface="Arial" panose="020B0604020202020204" pitchFamily="34" charset="0"/>
              </a:rPr>
              <a:t>Carvalho</a:t>
            </a:r>
            <a:r>
              <a:rPr lang="en-US" sz="1000" b="1" dirty="0">
                <a:solidFill>
                  <a:srgbClr val="666666"/>
                </a:solidFill>
                <a:cs typeface="Arial" panose="020B0604020202020204" pitchFamily="34" charset="0"/>
              </a:rPr>
              <a:t>, MPH, CHES, </a:t>
            </a:r>
            <a:r>
              <a:rPr lang="en-US" sz="1000" dirty="0" smtClean="0">
                <a:solidFill>
                  <a:srgbClr val="666666"/>
                </a:solidFill>
                <a:cs typeface="Arial" panose="020B0604020202020204" pitchFamily="34" charset="0"/>
              </a:rPr>
              <a:t>Program Manager/Project</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Coordinator, </a:t>
            </a:r>
            <a:r>
              <a:rPr lang="en-US" sz="1000" b="1" dirty="0">
                <a:solidFill>
                  <a:schemeClr val="accent1">
                    <a:lumMod val="75000"/>
                  </a:schemeClr>
                </a:solidFill>
                <a:cs typeface="Arial" panose="020B0604020202020204" pitchFamily="34" charset="0"/>
              </a:rPr>
              <a:t>mlcarva@emory.edu </a:t>
            </a:r>
            <a:endParaRPr lang="en-US" sz="1000" b="1" dirty="0" smtClean="0">
              <a:solidFill>
                <a:schemeClr val="accent1">
                  <a:lumMod val="75000"/>
                </a:schemeClr>
              </a:solidFill>
              <a:cs typeface="Arial" panose="020B0604020202020204" pitchFamily="34" charset="0"/>
            </a:endParaRPr>
          </a:p>
        </p:txBody>
      </p:sp>
      <p:sp>
        <p:nvSpPr>
          <p:cNvPr id="135" name="Rectangle 134"/>
          <p:cNvSpPr/>
          <p:nvPr/>
        </p:nvSpPr>
        <p:spPr>
          <a:xfrm>
            <a:off x="4079113" y="7450213"/>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399736" y="7443208"/>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Pentagon 137"/>
          <p:cNvSpPr/>
          <p:nvPr/>
        </p:nvSpPr>
        <p:spPr>
          <a:xfrm>
            <a:off x="4076700" y="7450439"/>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40290" y="7450214"/>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572944" y="7443209"/>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745044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Picture 1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7494864"/>
            <a:ext cx="178385" cy="205144"/>
          </a:xfrm>
          <a:prstGeom prst="rect">
            <a:avLst/>
          </a:prstGeom>
        </p:spPr>
      </p:pic>
      <p:sp>
        <p:nvSpPr>
          <p:cNvPr id="144" name="Rounded Rectangular Callout 143"/>
          <p:cNvSpPr/>
          <p:nvPr/>
        </p:nvSpPr>
        <p:spPr>
          <a:xfrm>
            <a:off x="4128122" y="7506659"/>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087994" y="7769027"/>
            <a:ext cx="3696373" cy="1169551"/>
          </a:xfrm>
          <a:prstGeom prst="rect">
            <a:avLst/>
          </a:prstGeom>
        </p:spPr>
        <p:txBody>
          <a:bodyPr wrap="square">
            <a:spAutoFit/>
          </a:bodyPr>
          <a:lstStyle/>
          <a:p>
            <a:pPr marL="168275" indent="-168275" fontAlgn="base">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www.sph.emory.edu/r4phtc</a:t>
            </a:r>
            <a:r>
              <a:rPr lang="en-US" sz="1000" dirty="0" smtClean="0">
                <a:solidFill>
                  <a:schemeClr val="accent1">
                    <a:lumMod val="75000"/>
                  </a:schemeClr>
                </a:solidFill>
                <a:cs typeface="Arial" panose="020B0604020202020204" pitchFamily="34" charset="0"/>
              </a:rPr>
              <a:t/>
            </a:r>
            <a:br>
              <a:rPr lang="en-US" sz="1000"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68275" indent="-168275" fontAlgn="base">
              <a:buClr>
                <a:schemeClr val="accent1">
                  <a:lumMod val="75000"/>
                </a:schemeClr>
              </a:buClr>
              <a:buSzPct val="10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Region IV Public Health Training Center</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dirty="0" smtClean="0">
                <a:solidFill>
                  <a:srgbClr val="666666"/>
                </a:solidFill>
                <a:cs typeface="Arial" panose="020B0604020202020204" pitchFamily="34" charset="0"/>
              </a:rPr>
              <a:t>Rollins School of Public Health</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dirty="0" smtClean="0">
                <a:solidFill>
                  <a:srgbClr val="666666"/>
                </a:solidFill>
                <a:cs typeface="Arial" panose="020B0604020202020204" pitchFamily="34" charset="0"/>
              </a:rPr>
              <a:t>1518 Clifton Road</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Atlanta, GA 30322</a:t>
            </a:r>
          </a:p>
        </p:txBody>
      </p:sp>
      <p:grpSp>
        <p:nvGrpSpPr>
          <p:cNvPr id="36" name="Group 35"/>
          <p:cNvGrpSpPr/>
          <p:nvPr/>
        </p:nvGrpSpPr>
        <p:grpSpPr>
          <a:xfrm>
            <a:off x="192889" y="9498226"/>
            <a:ext cx="7606217" cy="515990"/>
            <a:chOff x="192889" y="9498226"/>
            <a:chExt cx="7606217" cy="515990"/>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2637" y="9498226"/>
              <a:ext cx="1256469" cy="515990"/>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889" y="9509517"/>
              <a:ext cx="2485529" cy="493409"/>
            </a:xfrm>
            <a:prstGeom prst="rect">
              <a:avLst/>
            </a:prstGeom>
          </p:spPr>
        </p:pic>
      </p:gr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772" y="299322"/>
            <a:ext cx="3974598" cy="789008"/>
          </a:xfrm>
          <a:prstGeom prst="rect">
            <a:avLst/>
          </a:prstGeom>
        </p:spPr>
      </p:pic>
    </p:spTree>
    <p:extLst>
      <p:ext uri="{BB962C8B-B14F-4D97-AF65-F5344CB8AC3E}">
        <p14:creationId xmlns:p14="http://schemas.microsoft.com/office/powerpoint/2010/main" val="3883501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2133</TotalTime>
  <Words>787</Words>
  <Application>Microsoft Office PowerPoint</Application>
  <PresentationFormat>Custom</PresentationFormat>
  <Paragraphs>65</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Segoe UI</vt:lpstr>
      <vt:lpstr>Calibri</vt:lpstr>
      <vt:lpstr>Gotham Book</vt:lpstr>
      <vt:lpstr>Gotham</vt:lpstr>
      <vt:lpstr>Times New Roman</vt:lpstr>
      <vt:lpstr>Century Gothic</vt:lpstr>
      <vt:lpstr>Arial</vt:lpstr>
      <vt:lpstr>R4PHTC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73</cp:revision>
  <dcterms:created xsi:type="dcterms:W3CDTF">2016-05-09T18:27:19Z</dcterms:created>
  <dcterms:modified xsi:type="dcterms:W3CDTF">2016-08-16T21:26:29Z</dcterms:modified>
</cp:coreProperties>
</file>