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60" r:id="rId3"/>
    <p:sldId id="256"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varScale="1">
        <p:scale>
          <a:sx n="45" d="100"/>
          <a:sy n="45" d="100"/>
        </p:scale>
        <p:origin x="2640" y="66"/>
      </p:cViewPr>
      <p:guideLst>
        <p:guide orient="horz" pos="6336"/>
        <p:guide pos="2520"/>
        <p:guide pos="144"/>
        <p:guide pos="4896"/>
        <p:guide orient="horz" pos="3240"/>
        <p:guide orient="horz" pos="144"/>
        <p:guide orient="horz" pos="312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4.png"/><Relationship Id="rId9" Type="http://schemas.openxmlformats.org/officeDocument/2006/relationships/image" Target="../media/image9.emf"/><Relationship Id="rId14" Type="http://schemas.openxmlformats.org/officeDocument/2006/relationships/image" Target="../media/image14.emf"/></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2.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png"/><Relationship Id="rId2" Type="http://schemas.openxmlformats.org/officeDocument/2006/relationships/image" Target="../media/image4.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336377"/>
            <a:ext cx="7691195" cy="2246769"/>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North Carolina Public Health Training Center (PHTC) is housed within the College of Health and Human Services’ Center for Healthy Communities at the University of North Carolina Wilmington. The purpose of the North Carolina PHTC is to strengthen the competencies of the current and future public health workforce, expose public health students to the value of working in underserved areas, advocate for public health systems and policies and contribute to the work of the national PHTC program.  This mission is achieved through the provision of workforce trainings in collaboration with partners, faculty and student collaborative projects and student placements</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University of North Carolina Wilmington (UNCW), the state’s coastal university, is committed to innovation in its operation and activities; diversity in enrollment and employment; enhancing the ties between faculty and student research; expanding the international character of the student body and curriculum; interdisciplinary approaches; and increasing the integration of teaching and research.  The College of Health and Human Services (CHHS) consists of three professional schools (health and applied human sciences, nursing, social work) and was established in 2010 as the doorway for UNCW to make a positive impact on the health and quality of life of residents of the state of North Carolina and beyond.  The over-arching goal of the CHHS is to help individuals, families and communities live healthier, more prosperous and more productive lives.</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sp>
        <p:nvSpPr>
          <p:cNvPr id="20" name="Freeform 7"/>
          <p:cNvSpPr>
            <a:spLocks/>
          </p:cNvSpPr>
          <p:nvPr/>
        </p:nvSpPr>
        <p:spPr bwMode="auto">
          <a:xfrm>
            <a:off x="906463" y="395288"/>
            <a:ext cx="685800" cy="871538"/>
          </a:xfrm>
          <a:custGeom>
            <a:avLst/>
            <a:gdLst>
              <a:gd name="T0" fmla="*/ 91 w 432"/>
              <a:gd name="T1" fmla="*/ 0 h 549"/>
              <a:gd name="T2" fmla="*/ 0 w 432"/>
              <a:gd name="T3" fmla="*/ 147 h 549"/>
              <a:gd name="T4" fmla="*/ 249 w 432"/>
              <a:gd name="T5" fmla="*/ 549 h 549"/>
              <a:gd name="T6" fmla="*/ 432 w 432"/>
              <a:gd name="T7" fmla="*/ 549 h 549"/>
              <a:gd name="T8" fmla="*/ 182 w 432"/>
              <a:gd name="T9" fmla="*/ 147 h 549"/>
              <a:gd name="T10" fmla="*/ 182 w 432"/>
              <a:gd name="T11" fmla="*/ 147 h 549"/>
              <a:gd name="T12" fmla="*/ 91 w 432"/>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432" h="549">
                <a:moveTo>
                  <a:pt x="91" y="0"/>
                </a:moveTo>
                <a:lnTo>
                  <a:pt x="0" y="147"/>
                </a:lnTo>
                <a:lnTo>
                  <a:pt x="249" y="549"/>
                </a:lnTo>
                <a:lnTo>
                  <a:pt x="432" y="549"/>
                </a:lnTo>
                <a:lnTo>
                  <a:pt x="182" y="147"/>
                </a:lnTo>
                <a:lnTo>
                  <a:pt x="182" y="147"/>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344775" y="507465"/>
            <a:ext cx="4681991" cy="461665"/>
            <a:chOff x="3332743" y="507465"/>
            <a:chExt cx="4694023" cy="461665"/>
          </a:xfrm>
        </p:grpSpPr>
        <p:sp>
          <p:nvSpPr>
            <p:cNvPr id="15" name="Rectangle 14"/>
            <p:cNvSpPr/>
            <p:nvPr/>
          </p:nvSpPr>
          <p:spPr>
            <a:xfrm>
              <a:off x="3332743" y="523233"/>
              <a:ext cx="4694023"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32743" y="507465"/>
              <a:ext cx="4668257" cy="461665"/>
            </a:xfrm>
            <a:prstGeom prst="rect">
              <a:avLst/>
            </a:prstGeom>
          </p:spPr>
          <p:txBody>
            <a:bodyPr wrap="square">
              <a:spAutoFit/>
            </a:bodyPr>
            <a:lstStyle/>
            <a:p>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North Carolina Public Health Training 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b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b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University of North Carolina, Wilmington</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9" name="Group 8"/>
          <p:cNvGrpSpPr/>
          <p:nvPr/>
        </p:nvGrpSpPr>
        <p:grpSpPr>
          <a:xfrm>
            <a:off x="240289" y="5901292"/>
            <a:ext cx="7517181" cy="1852097"/>
            <a:chOff x="244967" y="5755869"/>
            <a:chExt cx="7517181" cy="1852097"/>
          </a:xfrm>
        </p:grpSpPr>
        <p:pic>
          <p:nvPicPr>
            <p:cNvPr id="163" name="Picture 1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7370937"/>
              <a:ext cx="209676" cy="209676"/>
            </a:xfrm>
            <a:prstGeom prst="rect">
              <a:avLst/>
            </a:prstGeom>
          </p:spPr>
        </p:pic>
        <p:sp>
          <p:nvSpPr>
            <p:cNvPr id="4" name="Rounded Rectangular Callout 3"/>
            <p:cNvSpPr/>
            <p:nvPr/>
          </p:nvSpPr>
          <p:spPr>
            <a:xfrm>
              <a:off x="4128122" y="7470806"/>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47380" y="5762874"/>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68003" y="57558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244967" y="57631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56261" y="6109518"/>
              <a:ext cx="7505887" cy="147732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North Carolina Division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Southeastern North Carolina Regional Health Collaborative (SENCRHC)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Brunswick County Health Department, Columbus County Health Department, New Hanover County Health Department, Onslow County Health Department, Pender County Health Department, South East Area Health Education Center (SEAHEC) and the CHHS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North Carolina Institute for Public Health, </a:t>
              </a:r>
              <a:r>
                <a:rPr lang="en-US" sz="1000" dirty="0" err="1">
                  <a:solidFill>
                    <a:srgbClr val="666666"/>
                  </a:solidFill>
                  <a:cs typeface="Arial" panose="020B0604020202020204" pitchFamily="34" charset="0"/>
                </a:rPr>
                <a:t>Gillings</a:t>
              </a:r>
              <a:r>
                <a:rPr lang="en-US" sz="1000" dirty="0">
                  <a:solidFill>
                    <a:srgbClr val="666666"/>
                  </a:solidFill>
                  <a:cs typeface="Arial" panose="020B0604020202020204" pitchFamily="34" charset="0"/>
                </a:rPr>
                <a:t> School of Global Public Health, University of North Carolina Chapel Hill</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Department of Public Health, Brody School of Medicine, East Carolina University</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Blue Cross and Blue Shield of North Carolina Institute for Health and Human Services, College of Health Sciences, Appalachian State University</a:t>
              </a: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999" y="5813353"/>
              <a:ext cx="278586" cy="214467"/>
            </a:xfrm>
            <a:prstGeom prst="rect">
              <a:avLst/>
            </a:prstGeom>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83" y="239218"/>
            <a:ext cx="3219192" cy="1053764"/>
          </a:xfrm>
          <a:prstGeom prst="rect">
            <a:avLst/>
          </a:prstGeom>
        </p:spPr>
      </p:pic>
      <p:grpSp>
        <p:nvGrpSpPr>
          <p:cNvPr id="13" name="Group 12"/>
          <p:cNvGrpSpPr/>
          <p:nvPr/>
        </p:nvGrpSpPr>
        <p:grpSpPr>
          <a:xfrm>
            <a:off x="227429" y="7888620"/>
            <a:ext cx="7549920" cy="1525623"/>
            <a:chOff x="227429" y="7864556"/>
            <a:chExt cx="7549920" cy="1525623"/>
          </a:xfrm>
        </p:grpSpPr>
        <p:sp>
          <p:nvSpPr>
            <p:cNvPr id="44" name="Rectangle 43"/>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Charles J. Hardy,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LPS </a:t>
              </a:r>
              <a:r>
                <a:rPr lang="en-US" sz="1000" dirty="0">
                  <a:solidFill>
                    <a:srgbClr val="666666"/>
                  </a:solidFill>
                  <a:cs typeface="Arial" panose="020B0604020202020204" pitchFamily="34" charset="0"/>
                </a:rPr>
                <a:t>Director, </a:t>
              </a:r>
              <a:r>
                <a:rPr lang="en-US" sz="1000" b="1" dirty="0">
                  <a:solidFill>
                    <a:schemeClr val="accent1">
                      <a:lumMod val="75000"/>
                    </a:schemeClr>
                  </a:solidFill>
                  <a:cs typeface="Arial" panose="020B0604020202020204" pitchFamily="34" charset="0"/>
                </a:rPr>
                <a:t>hardyc@uncw.edu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Randy Cottrell, </a:t>
              </a:r>
              <a:r>
                <a:rPr lang="en-US" sz="1000" b="1" dirty="0" err="1" smtClean="0">
                  <a:solidFill>
                    <a:srgbClr val="666666"/>
                  </a:solidFill>
                  <a:cs typeface="Arial" panose="020B0604020202020204" pitchFamily="34" charset="0"/>
                </a:rPr>
                <a:t>Ded</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NCPHTC Co-Director, </a:t>
              </a:r>
              <a:r>
                <a:rPr lang="en-US" sz="1000" b="1" dirty="0" smtClean="0">
                  <a:solidFill>
                    <a:schemeClr val="accent1">
                      <a:lumMod val="75000"/>
                    </a:schemeClr>
                  </a:solidFill>
                  <a:cs typeface="Arial" panose="020B0604020202020204" pitchFamily="34" charset="0"/>
                </a:rPr>
                <a:t>cottrellr@uncw.edu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Justine Reel, PhD, LPC, </a:t>
              </a:r>
              <a:r>
                <a:rPr lang="en-US" sz="1000" b="1" dirty="0" smtClean="0">
                  <a:solidFill>
                    <a:srgbClr val="666666"/>
                  </a:solidFill>
                  <a:cs typeface="Arial" panose="020B0604020202020204" pitchFamily="34" charset="0"/>
                </a:rPr>
                <a:t>CC-AASP, </a:t>
              </a:r>
              <a:r>
                <a:rPr lang="en-US" sz="1000" dirty="0" smtClean="0">
                  <a:solidFill>
                    <a:srgbClr val="666666"/>
                  </a:solidFill>
                  <a:cs typeface="Arial" panose="020B0604020202020204" pitchFamily="34" charset="0"/>
                </a:rPr>
                <a:t>NCPHTC </a:t>
              </a:r>
              <a:r>
                <a:rPr lang="en-US" sz="1000" dirty="0">
                  <a:solidFill>
                    <a:srgbClr val="666666"/>
                  </a:solidFill>
                  <a:cs typeface="Arial" panose="020B0604020202020204" pitchFamily="34" charset="0"/>
                </a:rPr>
                <a:t>Performance Accountability and Research </a:t>
              </a:r>
              <a:r>
                <a:rPr lang="en-US" sz="1000" dirty="0" smtClean="0">
                  <a:solidFill>
                    <a:srgbClr val="666666"/>
                  </a:solidFill>
                  <a:cs typeface="Arial" panose="020B0604020202020204" pitchFamily="34" charset="0"/>
                </a:rPr>
                <a:t>Coordinator</a:t>
              </a:r>
              <a:r>
                <a:rPr lang="en-US" sz="1000" dirty="0" smtClean="0">
                  <a:solidFill>
                    <a:schemeClr val="accent1">
                      <a:lumMod val="75000"/>
                    </a:schemeClr>
                  </a:solidFill>
                  <a:cs typeface="Arial" panose="020B0604020202020204" pitchFamily="34" charset="0"/>
                </a:rPr>
                <a:t>, </a:t>
              </a:r>
              <a:r>
                <a:rPr lang="en-US" sz="1000" b="1" dirty="0" smtClean="0">
                  <a:solidFill>
                    <a:schemeClr val="accent1">
                      <a:lumMod val="75000"/>
                    </a:schemeClr>
                  </a:solidFill>
                  <a:cs typeface="Arial" panose="020B0604020202020204" pitchFamily="34" charset="0"/>
                </a:rPr>
                <a:t>reelj@uncw.edu</a:t>
              </a: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Katelyn </a:t>
              </a:r>
              <a:r>
                <a:rPr lang="en-US" sz="1000" b="1" dirty="0" err="1" smtClean="0">
                  <a:solidFill>
                    <a:srgbClr val="666666"/>
                  </a:solidFill>
                  <a:cs typeface="Arial" panose="020B0604020202020204" pitchFamily="34" charset="0"/>
                </a:rPr>
                <a:t>Matney</a:t>
              </a:r>
              <a:r>
                <a:rPr lang="en-US" sz="1000" dirty="0" smtClean="0">
                  <a:solidFill>
                    <a:srgbClr val="666666"/>
                  </a:solidFill>
                  <a:cs typeface="Arial" panose="020B0604020202020204" pitchFamily="34" charset="0"/>
                </a:rPr>
                <a:t>, NCPHTC Program Coordinator, </a:t>
              </a:r>
              <a:r>
                <a:rPr lang="en-US" sz="1000" b="1" dirty="0" smtClean="0">
                  <a:solidFill>
                    <a:schemeClr val="accent1">
                      <a:lumMod val="75000"/>
                    </a:schemeClr>
                  </a:solidFill>
                  <a:cs typeface="Arial" panose="020B0604020202020204" pitchFamily="34" charset="0"/>
                </a:rPr>
                <a:t>matneyk@uncw.edu</a:t>
              </a:r>
              <a:endParaRPr lang="en-US" sz="1000" b="1" dirty="0">
                <a:solidFill>
                  <a:schemeClr val="accent1">
                    <a:lumMod val="75000"/>
                  </a:schemeClr>
                </a:solidFill>
                <a:cs typeface="Arial" panose="020B0604020202020204" pitchFamily="34" charset="0"/>
              </a:endParaRPr>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7" name="Rectangle 46"/>
            <p:cNvSpPr/>
            <p:nvPr/>
          </p:nvSpPr>
          <p:spPr>
            <a:xfrm>
              <a:off x="4087995" y="8220628"/>
              <a:ext cx="3564090"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www.uncw.edu/chhs/community/healthtrainingcenter.html</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601 South College Road</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Wilmington, NC 28403</a:t>
              </a:r>
              <a:endParaRPr lang="en-US" sz="1000" dirty="0">
                <a:solidFill>
                  <a:srgbClr val="666666"/>
                </a:solidFill>
                <a:cs typeface="Arial" panose="020B0604020202020204" pitchFamily="34" charset="0"/>
              </a:endParaRPr>
            </a:p>
          </p:txBody>
        </p:sp>
        <p:grpSp>
          <p:nvGrpSpPr>
            <p:cNvPr id="12" name="Group 11"/>
            <p:cNvGrpSpPr/>
            <p:nvPr/>
          </p:nvGrpSpPr>
          <p:grpSpPr>
            <a:xfrm>
              <a:off x="4076700" y="7864556"/>
              <a:ext cx="3700649" cy="303157"/>
              <a:chOff x="4076700" y="7864556"/>
              <a:chExt cx="3700649" cy="303157"/>
            </a:xfrm>
          </p:grpSpPr>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5" name="Rounded Rectangular Callout 64"/>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227429" y="3742465"/>
            <a:ext cx="7544969" cy="1957034"/>
            <a:chOff x="227429" y="3742465"/>
            <a:chExt cx="7544969" cy="1957034"/>
          </a:xfrm>
        </p:grpSpPr>
        <p:sp>
          <p:nvSpPr>
            <p:cNvPr id="68" name="Rectangle 67"/>
            <p:cNvSpPr/>
            <p:nvPr/>
          </p:nvSpPr>
          <p:spPr>
            <a:xfrm>
              <a:off x="227429" y="4068283"/>
              <a:ext cx="3696373" cy="163121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err="1">
                  <a:solidFill>
                    <a:srgbClr val="666666"/>
                  </a:solidFill>
                  <a:cs typeface="Arial" panose="020B0604020202020204" pitchFamily="34" charset="0"/>
                </a:rPr>
                <a:t>Interprofessional</a:t>
              </a:r>
              <a:r>
                <a:rPr lang="en-US" sz="1000" dirty="0">
                  <a:solidFill>
                    <a:srgbClr val="666666"/>
                  </a:solidFill>
                  <a:cs typeface="Arial" panose="020B0604020202020204" pitchFamily="34" charset="0"/>
                </a:rPr>
                <a:t> Collaborative Education and Practice</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Community-Based Participatory Research (CBPR)</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Collective Impact, Asset Based Community Development </a:t>
              </a: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 Health Assessment and Program Evaluation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Chronic Disease Prevention and Management</a:t>
              </a:r>
            </a:p>
            <a:p>
              <a:pPr fontAlgn="base">
                <a:lnSpc>
                  <a:spcPts val="2000"/>
                </a:lnSpc>
                <a:buClr>
                  <a:schemeClr val="accent1">
                    <a:lumMod val="75000"/>
                  </a:schemeClr>
                </a:buClr>
                <a:buSzPct val="60000"/>
                <a:tabLst>
                  <a:tab pos="228600" algn="l"/>
                </a:tabLst>
              </a:pPr>
              <a:r>
                <a:rPr lang="en-US" sz="1000" b="0" i="0" dirty="0">
                  <a:solidFill>
                    <a:srgbClr val="666666"/>
                  </a:solidFill>
                  <a:effectLst/>
                  <a:cs typeface="Arial" panose="020B0604020202020204" pitchFamily="34" charset="0"/>
                </a:rPr>
                <a:t>	</a:t>
              </a:r>
              <a:r>
                <a:rPr lang="en-US" sz="1000" dirty="0">
                  <a:solidFill>
                    <a:srgbClr val="666666"/>
                  </a:solidFill>
                  <a:cs typeface="Arial" panose="020B0604020202020204" pitchFamily="34" charset="0"/>
                </a:rPr>
                <a:t>Healthy Aging and Gerontology</a:t>
              </a:r>
            </a:p>
          </p:txBody>
        </p:sp>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615" y="4402722"/>
              <a:ext cx="167122" cy="210312"/>
            </a:xfrm>
            <a:prstGeom prst="rect">
              <a:avLst/>
            </a:prstGeom>
          </p:spPr>
        </p:pic>
        <p:sp>
          <p:nvSpPr>
            <p:cNvPr id="127" name="Rectangle 126"/>
            <p:cNvSpPr/>
            <p:nvPr/>
          </p:nvSpPr>
          <p:spPr>
            <a:xfrm>
              <a:off x="240289" y="3749470"/>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3742465"/>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3749696"/>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4065775" y="4068283"/>
              <a:ext cx="3696373" cy="163121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Coastal Health – Environmental Health Issues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Cultural Competency Training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 and Public Health Nursing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Social Work – Solution-Focused </a:t>
              </a:r>
              <a:r>
                <a:rPr lang="en-US" sz="1000" dirty="0" smtClean="0">
                  <a:solidFill>
                    <a:srgbClr val="666666"/>
                  </a:solidFill>
                  <a:cs typeface="Arial" panose="020B0604020202020204" pitchFamily="34" charset="0"/>
                </a:rPr>
                <a:t>Approach</a:t>
              </a:r>
            </a:p>
            <a:p>
              <a:pPr fontAlgn="base">
                <a:lnSpc>
                  <a:spcPts val="2000"/>
                </a:lnSpc>
                <a:buClr>
                  <a:schemeClr val="accent1">
                    <a:lumMod val="75000"/>
                  </a:schemeClr>
                </a:buClr>
                <a:buSzPct val="60000"/>
                <a:tabLst>
                  <a:tab pos="228600" algn="l"/>
                </a:tabLst>
              </a:pPr>
              <a:r>
                <a:rPr lang="en-US" sz="1000" dirty="0">
                  <a:solidFill>
                    <a:srgbClr val="666666"/>
                  </a:solidFill>
                  <a:cs typeface="Arial" panose="020B0604020202020204" pitchFamily="34" charset="0"/>
                </a:rPr>
                <a:t>	Health Promotion and Education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Recreation Therapy</a:t>
              </a:r>
              <a:endParaRPr lang="en-US" sz="1000" dirty="0">
                <a:solidFill>
                  <a:srgbClr val="666666"/>
                </a:solidFill>
                <a:cs typeface="Arial" panose="020B0604020202020204" pitchFamily="34" charset="0"/>
              </a:endParaRPr>
            </a:p>
          </p:txBody>
        </p:sp>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4389" y="4127365"/>
              <a:ext cx="178402" cy="265193"/>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4897" y="4921980"/>
              <a:ext cx="183526" cy="210430"/>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5527" y="4665082"/>
              <a:ext cx="182266" cy="209301"/>
            </a:xfrm>
            <a:prstGeom prst="rect">
              <a:avLst/>
            </a:prstGeom>
          </p:spPr>
        </p:pic>
        <p:pic>
          <p:nvPicPr>
            <p:cNvPr id="76" name="Picture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031" y="4173643"/>
              <a:ext cx="244378" cy="186691"/>
            </a:xfrm>
            <a:prstGeom prst="rect">
              <a:avLst/>
            </a:prstGeom>
          </p:spPr>
        </p:pic>
        <p:pic>
          <p:nvPicPr>
            <p:cNvPr id="78" name="Picture 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112" y="5158729"/>
              <a:ext cx="93576" cy="274320"/>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740" y="5451056"/>
              <a:ext cx="211626" cy="210608"/>
            </a:xfrm>
            <a:prstGeom prst="rect">
              <a:avLst/>
            </a:prstGeom>
          </p:spPr>
        </p:pic>
        <p:pic>
          <p:nvPicPr>
            <p:cNvPr id="64" name="Picture 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9556" y="5424420"/>
              <a:ext cx="211626" cy="211626"/>
            </a:xfrm>
            <a:prstGeom prst="rect">
              <a:avLst/>
            </a:prstGeom>
          </p:spPr>
        </p:pic>
        <p:grpSp>
          <p:nvGrpSpPr>
            <p:cNvPr id="26" name="Group 25"/>
            <p:cNvGrpSpPr/>
            <p:nvPr/>
          </p:nvGrpSpPr>
          <p:grpSpPr>
            <a:xfrm>
              <a:off x="4135680" y="4398956"/>
              <a:ext cx="235605" cy="228800"/>
              <a:chOff x="6819900" y="3689350"/>
              <a:chExt cx="439738" cy="427038"/>
            </a:xfrm>
          </p:grpSpPr>
          <p:sp>
            <p:nvSpPr>
              <p:cNvPr id="21"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Freeform 11"/>
            <p:cNvSpPr>
              <a:spLocks noEditPoints="1"/>
            </p:cNvSpPr>
            <p:nvPr/>
          </p:nvSpPr>
          <p:spPr bwMode="auto">
            <a:xfrm>
              <a:off x="4110943" y="5203053"/>
              <a:ext cx="232458" cy="178679"/>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Lightning Bolt 29"/>
            <p:cNvSpPr/>
            <p:nvPr/>
          </p:nvSpPr>
          <p:spPr>
            <a:xfrm rot="19800000" flipH="1">
              <a:off x="295076" y="4642940"/>
              <a:ext cx="185913" cy="198077"/>
            </a:xfrm>
            <a:prstGeom prst="lightningBol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325" y="4916528"/>
              <a:ext cx="179703" cy="210312"/>
            </a:xfrm>
            <a:prstGeom prst="rect">
              <a:avLst/>
            </a:prstGeom>
          </p:spPr>
        </p:pic>
      </p:grpSp>
      <p:grpSp>
        <p:nvGrpSpPr>
          <p:cNvPr id="2" name="Group 1"/>
          <p:cNvGrpSpPr/>
          <p:nvPr/>
        </p:nvGrpSpPr>
        <p:grpSpPr>
          <a:xfrm>
            <a:off x="671883" y="9501258"/>
            <a:ext cx="6268679" cy="602549"/>
            <a:chOff x="671883" y="9501258"/>
            <a:chExt cx="6268679" cy="602549"/>
          </a:xfrm>
        </p:grpSpPr>
        <p:pic>
          <p:nvPicPr>
            <p:cNvPr id="62" name="Picture 6"/>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71883" y="9501258"/>
              <a:ext cx="1840759" cy="60254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9" name="Picture 6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336377"/>
            <a:ext cx="7691195" cy="2246769"/>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North Carolina Public Health Training Center (PHTC) is housed within the College of Health and Human Services’ Center for Healthy Communities at the University of North Carolina Wilmington. The purpose of the North Carolina PHTC is to strengthen the competencies of the current and future public health workforce, expose public health students to the value of working in underserved areas, advocate for public health systems and policies and contribute to the work of the national PHTC program.  This mission is achieved through the provision of workforce trainings in collaboration with partners, faculty and student collaborative projects and student placements</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University of North Carolina Wilmington (UNCW), the state’s coastal university, is committed to innovation in its operation and activities; diversity in enrollment and employment; enhancing the ties between faculty and student research; expanding the international character of the student body and curriculum; interdisciplinary approaches; and increasing the integration of teaching and research.  The College of Health and Human Services (CHHS) consists of three professional schools (health and applied human sciences, nursing, social work) and was established in 2010 as the doorway for UNCW to make a positive impact on the health and quality of life of residents of the state of North Carolina and beyond.  The over-arching goal of the CHHS is to help individuals, families and communities live healthier, more prosperous and more productive lives.</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sp>
        <p:nvSpPr>
          <p:cNvPr id="20" name="Freeform 7"/>
          <p:cNvSpPr>
            <a:spLocks/>
          </p:cNvSpPr>
          <p:nvPr/>
        </p:nvSpPr>
        <p:spPr bwMode="auto">
          <a:xfrm>
            <a:off x="906463" y="395288"/>
            <a:ext cx="685800" cy="871538"/>
          </a:xfrm>
          <a:custGeom>
            <a:avLst/>
            <a:gdLst>
              <a:gd name="T0" fmla="*/ 91 w 432"/>
              <a:gd name="T1" fmla="*/ 0 h 549"/>
              <a:gd name="T2" fmla="*/ 0 w 432"/>
              <a:gd name="T3" fmla="*/ 147 h 549"/>
              <a:gd name="T4" fmla="*/ 249 w 432"/>
              <a:gd name="T5" fmla="*/ 549 h 549"/>
              <a:gd name="T6" fmla="*/ 432 w 432"/>
              <a:gd name="T7" fmla="*/ 549 h 549"/>
              <a:gd name="T8" fmla="*/ 182 w 432"/>
              <a:gd name="T9" fmla="*/ 147 h 549"/>
              <a:gd name="T10" fmla="*/ 182 w 432"/>
              <a:gd name="T11" fmla="*/ 147 h 549"/>
              <a:gd name="T12" fmla="*/ 91 w 432"/>
              <a:gd name="T13" fmla="*/ 0 h 549"/>
            </a:gdLst>
            <a:ahLst/>
            <a:cxnLst>
              <a:cxn ang="0">
                <a:pos x="T0" y="T1"/>
              </a:cxn>
              <a:cxn ang="0">
                <a:pos x="T2" y="T3"/>
              </a:cxn>
              <a:cxn ang="0">
                <a:pos x="T4" y="T5"/>
              </a:cxn>
              <a:cxn ang="0">
                <a:pos x="T6" y="T7"/>
              </a:cxn>
              <a:cxn ang="0">
                <a:pos x="T8" y="T9"/>
              </a:cxn>
              <a:cxn ang="0">
                <a:pos x="T10" y="T11"/>
              </a:cxn>
              <a:cxn ang="0">
                <a:pos x="T12" y="T13"/>
              </a:cxn>
            </a:cxnLst>
            <a:rect l="0" t="0" r="r" b="b"/>
            <a:pathLst>
              <a:path w="432" h="549">
                <a:moveTo>
                  <a:pt x="91" y="0"/>
                </a:moveTo>
                <a:lnTo>
                  <a:pt x="0" y="147"/>
                </a:lnTo>
                <a:lnTo>
                  <a:pt x="249" y="549"/>
                </a:lnTo>
                <a:lnTo>
                  <a:pt x="432" y="549"/>
                </a:lnTo>
                <a:lnTo>
                  <a:pt x="182" y="147"/>
                </a:lnTo>
                <a:lnTo>
                  <a:pt x="182" y="147"/>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344775" y="507465"/>
            <a:ext cx="4681991" cy="461665"/>
            <a:chOff x="3332743" y="507465"/>
            <a:chExt cx="4694023" cy="461665"/>
          </a:xfrm>
        </p:grpSpPr>
        <p:sp>
          <p:nvSpPr>
            <p:cNvPr id="15" name="Rectangle 14"/>
            <p:cNvSpPr/>
            <p:nvPr/>
          </p:nvSpPr>
          <p:spPr>
            <a:xfrm>
              <a:off x="3332743" y="523233"/>
              <a:ext cx="4694023"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332743" y="507465"/>
              <a:ext cx="4668257" cy="461665"/>
            </a:xfrm>
            <a:prstGeom prst="rect">
              <a:avLst/>
            </a:prstGeom>
          </p:spPr>
          <p:txBody>
            <a:bodyPr wrap="square">
              <a:spAutoFit/>
            </a:bodyPr>
            <a:lstStyle/>
            <a:p>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North Carolina Public Health Training Center </a:t>
              </a:r>
              <a: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br>
                <a:rPr lang="en-US" sz="9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b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University of North Carolina, Wilmington</a:t>
              </a:r>
              <a:endParaRPr lang="en-US" sz="20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grpSp>
        <p:nvGrpSpPr>
          <p:cNvPr id="9" name="Group 8"/>
          <p:cNvGrpSpPr/>
          <p:nvPr/>
        </p:nvGrpSpPr>
        <p:grpSpPr>
          <a:xfrm>
            <a:off x="240289" y="5901292"/>
            <a:ext cx="7517181" cy="1852097"/>
            <a:chOff x="244967" y="5755869"/>
            <a:chExt cx="7517181" cy="1852097"/>
          </a:xfrm>
        </p:grpSpPr>
        <p:pic>
          <p:nvPicPr>
            <p:cNvPr id="163" name="Picture 1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733" y="7370937"/>
              <a:ext cx="209676" cy="209676"/>
            </a:xfrm>
            <a:prstGeom prst="rect">
              <a:avLst/>
            </a:prstGeom>
          </p:spPr>
        </p:pic>
        <p:sp>
          <p:nvSpPr>
            <p:cNvPr id="4" name="Rounded Rectangular Callout 3"/>
            <p:cNvSpPr/>
            <p:nvPr/>
          </p:nvSpPr>
          <p:spPr>
            <a:xfrm>
              <a:off x="4128122" y="7470806"/>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47380" y="5762874"/>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68003" y="57558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244967" y="57631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256261" y="6109518"/>
              <a:ext cx="7505887" cy="147732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North Carolina Division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Southeastern North Carolina Regional Health Collaborative (SENCRHC)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Brunswick County Health Department, Columbus County Health Department, New Hanover County Health Department, Onslow County Health Department, Pender County Health Department, South East Area Health Education Center (SEAHEC) and the CHHS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North Carolina Institute for Public Health, </a:t>
              </a:r>
              <a:r>
                <a:rPr lang="en-US" sz="1000" dirty="0" err="1">
                  <a:solidFill>
                    <a:srgbClr val="666666"/>
                  </a:solidFill>
                  <a:cs typeface="Arial" panose="020B0604020202020204" pitchFamily="34" charset="0"/>
                </a:rPr>
                <a:t>Gillings</a:t>
              </a:r>
              <a:r>
                <a:rPr lang="en-US" sz="1000" dirty="0">
                  <a:solidFill>
                    <a:srgbClr val="666666"/>
                  </a:solidFill>
                  <a:cs typeface="Arial" panose="020B0604020202020204" pitchFamily="34" charset="0"/>
                </a:rPr>
                <a:t> School of Global Public Health, University of North Carolina Chapel Hill</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Department of Public Health, Brody School of Medicine, East Carolina University</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Blue Cross and Blue Shield of North Carolina Institute for Health and Human Services, College of Health Sciences, Appalachian State University</a:t>
              </a:r>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999" y="5813353"/>
              <a:ext cx="278586" cy="214467"/>
            </a:xfrm>
            <a:prstGeom prst="rect">
              <a:avLst/>
            </a:prstGeom>
          </p:spPr>
        </p:pic>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83" y="239218"/>
            <a:ext cx="3219192" cy="1053764"/>
          </a:xfrm>
          <a:prstGeom prst="rect">
            <a:avLst/>
          </a:prstGeom>
        </p:spPr>
      </p:pic>
      <p:grpSp>
        <p:nvGrpSpPr>
          <p:cNvPr id="13" name="Group 12"/>
          <p:cNvGrpSpPr/>
          <p:nvPr/>
        </p:nvGrpSpPr>
        <p:grpSpPr>
          <a:xfrm>
            <a:off x="227429" y="7888620"/>
            <a:ext cx="7549920" cy="1525623"/>
            <a:chOff x="227429" y="7864556"/>
            <a:chExt cx="7549920" cy="1525623"/>
          </a:xfrm>
        </p:grpSpPr>
        <p:sp>
          <p:nvSpPr>
            <p:cNvPr id="44" name="Rectangle 43"/>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Charles J. Hardy,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LPS </a:t>
              </a:r>
              <a:r>
                <a:rPr lang="en-US" sz="1000" dirty="0">
                  <a:solidFill>
                    <a:srgbClr val="666666"/>
                  </a:solidFill>
                  <a:cs typeface="Arial" panose="020B0604020202020204" pitchFamily="34" charset="0"/>
                </a:rPr>
                <a:t>Director, </a:t>
              </a:r>
              <a:r>
                <a:rPr lang="en-US" sz="1000" b="1" dirty="0">
                  <a:solidFill>
                    <a:schemeClr val="accent1">
                      <a:lumMod val="75000"/>
                    </a:schemeClr>
                  </a:solidFill>
                  <a:cs typeface="Arial" panose="020B0604020202020204" pitchFamily="34" charset="0"/>
                </a:rPr>
                <a:t>hardyc@uncw.edu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Randy Cottrell, </a:t>
              </a:r>
              <a:r>
                <a:rPr lang="en-US" sz="1000" b="1" dirty="0" err="1" smtClean="0">
                  <a:solidFill>
                    <a:srgbClr val="666666"/>
                  </a:solidFill>
                  <a:cs typeface="Arial" panose="020B0604020202020204" pitchFamily="34" charset="0"/>
                </a:rPr>
                <a:t>Ded</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NCPHTC Co-Director, </a:t>
              </a:r>
              <a:r>
                <a:rPr lang="en-US" sz="1000" b="1" dirty="0" smtClean="0">
                  <a:solidFill>
                    <a:schemeClr val="accent1">
                      <a:lumMod val="75000"/>
                    </a:schemeClr>
                  </a:solidFill>
                  <a:cs typeface="Arial" panose="020B0604020202020204" pitchFamily="34" charset="0"/>
                </a:rPr>
                <a:t>cottrellr@uncw.edu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Justine Reel, PhD, LPC, </a:t>
              </a:r>
              <a:r>
                <a:rPr lang="en-US" sz="1000" b="1" dirty="0" smtClean="0">
                  <a:solidFill>
                    <a:srgbClr val="666666"/>
                  </a:solidFill>
                  <a:cs typeface="Arial" panose="020B0604020202020204" pitchFamily="34" charset="0"/>
                </a:rPr>
                <a:t>CC-AASP, </a:t>
              </a:r>
              <a:r>
                <a:rPr lang="en-US" sz="1000" dirty="0" smtClean="0">
                  <a:solidFill>
                    <a:srgbClr val="666666"/>
                  </a:solidFill>
                  <a:cs typeface="Arial" panose="020B0604020202020204" pitchFamily="34" charset="0"/>
                </a:rPr>
                <a:t>NCPHTC </a:t>
              </a:r>
              <a:r>
                <a:rPr lang="en-US" sz="1000" dirty="0">
                  <a:solidFill>
                    <a:srgbClr val="666666"/>
                  </a:solidFill>
                  <a:cs typeface="Arial" panose="020B0604020202020204" pitchFamily="34" charset="0"/>
                </a:rPr>
                <a:t>Performance Accountability and Research </a:t>
              </a:r>
              <a:r>
                <a:rPr lang="en-US" sz="1000" dirty="0" smtClean="0">
                  <a:solidFill>
                    <a:srgbClr val="666666"/>
                  </a:solidFill>
                  <a:cs typeface="Arial" panose="020B0604020202020204" pitchFamily="34" charset="0"/>
                </a:rPr>
                <a:t>Coordinator</a:t>
              </a:r>
              <a:r>
                <a:rPr lang="en-US" sz="1000" dirty="0" smtClean="0">
                  <a:solidFill>
                    <a:schemeClr val="accent1">
                      <a:lumMod val="75000"/>
                    </a:schemeClr>
                  </a:solidFill>
                  <a:cs typeface="Arial" panose="020B0604020202020204" pitchFamily="34" charset="0"/>
                </a:rPr>
                <a:t>, </a:t>
              </a:r>
              <a:r>
                <a:rPr lang="en-US" sz="1000" b="1" dirty="0" smtClean="0">
                  <a:solidFill>
                    <a:schemeClr val="accent1">
                      <a:lumMod val="75000"/>
                    </a:schemeClr>
                  </a:solidFill>
                  <a:cs typeface="Arial" panose="020B0604020202020204" pitchFamily="34" charset="0"/>
                </a:rPr>
                <a:t>reelj@uncw.edu</a:t>
              </a: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Katelyn </a:t>
              </a:r>
              <a:r>
                <a:rPr lang="en-US" sz="1000" b="1" dirty="0" err="1" smtClean="0">
                  <a:solidFill>
                    <a:srgbClr val="666666"/>
                  </a:solidFill>
                  <a:cs typeface="Arial" panose="020B0604020202020204" pitchFamily="34" charset="0"/>
                </a:rPr>
                <a:t>Matney</a:t>
              </a:r>
              <a:r>
                <a:rPr lang="en-US" sz="1000" dirty="0" smtClean="0">
                  <a:solidFill>
                    <a:srgbClr val="666666"/>
                  </a:solidFill>
                  <a:cs typeface="Arial" panose="020B0604020202020204" pitchFamily="34" charset="0"/>
                </a:rPr>
                <a:t>, NCPHTC Program Coordinator, </a:t>
              </a:r>
              <a:r>
                <a:rPr lang="en-US" sz="1000" b="1" dirty="0" smtClean="0">
                  <a:solidFill>
                    <a:schemeClr val="accent1">
                      <a:lumMod val="75000"/>
                    </a:schemeClr>
                  </a:solidFill>
                  <a:cs typeface="Arial" panose="020B0604020202020204" pitchFamily="34" charset="0"/>
                </a:rPr>
                <a:t>matneyk@uncw.edu</a:t>
              </a:r>
              <a:endParaRPr lang="en-US" sz="1000" b="1" dirty="0">
                <a:solidFill>
                  <a:schemeClr val="accent1">
                    <a:lumMod val="75000"/>
                  </a:schemeClr>
                </a:solidFill>
                <a:cs typeface="Arial" panose="020B0604020202020204" pitchFamily="34" charset="0"/>
              </a:endParaRPr>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7" name="Rectangle 46"/>
            <p:cNvSpPr/>
            <p:nvPr/>
          </p:nvSpPr>
          <p:spPr>
            <a:xfrm>
              <a:off x="4087995" y="8220628"/>
              <a:ext cx="3564090"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www.uncw.edu/chhs/community/healthtrainingcenter.html</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601 South College Road</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Wilmington, NC 28403</a:t>
              </a:r>
              <a:endParaRPr lang="en-US" sz="1000" dirty="0">
                <a:solidFill>
                  <a:srgbClr val="666666"/>
                </a:solidFill>
                <a:cs typeface="Arial" panose="020B0604020202020204" pitchFamily="34" charset="0"/>
              </a:endParaRPr>
            </a:p>
          </p:txBody>
        </p:sp>
        <p:grpSp>
          <p:nvGrpSpPr>
            <p:cNvPr id="12" name="Group 11"/>
            <p:cNvGrpSpPr/>
            <p:nvPr/>
          </p:nvGrpSpPr>
          <p:grpSpPr>
            <a:xfrm>
              <a:off x="4076700" y="7864556"/>
              <a:ext cx="3700649" cy="303157"/>
              <a:chOff x="4076700" y="7864556"/>
              <a:chExt cx="3700649" cy="303157"/>
            </a:xfrm>
          </p:grpSpPr>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5" name="Rounded Rectangular Callout 64"/>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30"/>
          <p:cNvGrpSpPr/>
          <p:nvPr/>
        </p:nvGrpSpPr>
        <p:grpSpPr>
          <a:xfrm>
            <a:off x="227429" y="3742465"/>
            <a:ext cx="7544969" cy="1957034"/>
            <a:chOff x="227429" y="3742465"/>
            <a:chExt cx="7544969" cy="1957034"/>
          </a:xfrm>
        </p:grpSpPr>
        <p:sp>
          <p:nvSpPr>
            <p:cNvPr id="68" name="Rectangle 67"/>
            <p:cNvSpPr/>
            <p:nvPr/>
          </p:nvSpPr>
          <p:spPr>
            <a:xfrm>
              <a:off x="227429" y="4068283"/>
              <a:ext cx="3696373" cy="163121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err="1">
                  <a:solidFill>
                    <a:srgbClr val="666666"/>
                  </a:solidFill>
                  <a:cs typeface="Arial" panose="020B0604020202020204" pitchFamily="34" charset="0"/>
                </a:rPr>
                <a:t>Interprofessional</a:t>
              </a:r>
              <a:r>
                <a:rPr lang="en-US" sz="1000" dirty="0">
                  <a:solidFill>
                    <a:srgbClr val="666666"/>
                  </a:solidFill>
                  <a:cs typeface="Arial" panose="020B0604020202020204" pitchFamily="34" charset="0"/>
                </a:rPr>
                <a:t> Collaborative Education and Practice</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Community-Based Participatory Research (CBPR)</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Collective Impact, Asset Based Community Development </a:t>
              </a: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 Health Assessment and Program Evaluation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Chronic Disease Prevention and Management</a:t>
              </a:r>
            </a:p>
            <a:p>
              <a:pPr fontAlgn="base">
                <a:lnSpc>
                  <a:spcPts val="2000"/>
                </a:lnSpc>
                <a:buClr>
                  <a:schemeClr val="accent1">
                    <a:lumMod val="75000"/>
                  </a:schemeClr>
                </a:buClr>
                <a:buSzPct val="60000"/>
                <a:tabLst>
                  <a:tab pos="228600" algn="l"/>
                </a:tabLst>
              </a:pPr>
              <a:r>
                <a:rPr lang="en-US" sz="1000" b="0" i="0" dirty="0">
                  <a:solidFill>
                    <a:srgbClr val="666666"/>
                  </a:solidFill>
                  <a:effectLst/>
                  <a:cs typeface="Arial" panose="020B0604020202020204" pitchFamily="34" charset="0"/>
                </a:rPr>
                <a:t>	</a:t>
              </a:r>
              <a:r>
                <a:rPr lang="en-US" sz="1000" dirty="0">
                  <a:solidFill>
                    <a:srgbClr val="666666"/>
                  </a:solidFill>
                  <a:cs typeface="Arial" panose="020B0604020202020204" pitchFamily="34" charset="0"/>
                </a:rPr>
                <a:t>Healthy Aging and Gerontology</a:t>
              </a:r>
            </a:p>
          </p:txBody>
        </p:sp>
        <p:pic>
          <p:nvPicPr>
            <p:cNvPr id="77" name="Picture 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615" y="4402722"/>
              <a:ext cx="167122" cy="210312"/>
            </a:xfrm>
            <a:prstGeom prst="rect">
              <a:avLst/>
            </a:prstGeom>
          </p:spPr>
        </p:pic>
        <p:sp>
          <p:nvSpPr>
            <p:cNvPr id="127" name="Rectangle 126"/>
            <p:cNvSpPr/>
            <p:nvPr/>
          </p:nvSpPr>
          <p:spPr>
            <a:xfrm>
              <a:off x="240289" y="3749470"/>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72944" y="3742465"/>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237877" y="3749696"/>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6" name="Rectangle 65"/>
            <p:cNvSpPr/>
            <p:nvPr/>
          </p:nvSpPr>
          <p:spPr>
            <a:xfrm>
              <a:off x="4065775" y="4068283"/>
              <a:ext cx="3696373" cy="163121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Coastal Health – Environmental Health Issues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Cultural Competency Training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 and Public Health Nursing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Social Work – Solution-Focused </a:t>
              </a:r>
              <a:r>
                <a:rPr lang="en-US" sz="1000" dirty="0" smtClean="0">
                  <a:solidFill>
                    <a:srgbClr val="666666"/>
                  </a:solidFill>
                  <a:cs typeface="Arial" panose="020B0604020202020204" pitchFamily="34" charset="0"/>
                </a:rPr>
                <a:t>Approach</a:t>
              </a:r>
            </a:p>
            <a:p>
              <a:pPr fontAlgn="base">
                <a:lnSpc>
                  <a:spcPts val="2000"/>
                </a:lnSpc>
                <a:buClr>
                  <a:schemeClr val="accent1">
                    <a:lumMod val="75000"/>
                  </a:schemeClr>
                </a:buClr>
                <a:buSzPct val="60000"/>
                <a:tabLst>
                  <a:tab pos="228600" algn="l"/>
                </a:tabLst>
              </a:pPr>
              <a:r>
                <a:rPr lang="en-US" sz="1000" dirty="0">
                  <a:solidFill>
                    <a:srgbClr val="666666"/>
                  </a:solidFill>
                  <a:cs typeface="Arial" panose="020B0604020202020204" pitchFamily="34" charset="0"/>
                </a:rPr>
                <a:t>	Health Promotion and Education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Recreation Therapy</a:t>
              </a:r>
              <a:endParaRPr lang="en-US" sz="1000" dirty="0">
                <a:solidFill>
                  <a:srgbClr val="666666"/>
                </a:solidFill>
                <a:cs typeface="Arial" panose="020B0604020202020204" pitchFamily="34" charset="0"/>
              </a:endParaRPr>
            </a:p>
          </p:txBody>
        </p:sp>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4389" y="4127365"/>
              <a:ext cx="178402" cy="265193"/>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4897" y="4921980"/>
              <a:ext cx="183526" cy="210430"/>
            </a:xfrm>
            <a:prstGeom prst="rect">
              <a:avLst/>
            </a:prstGeom>
          </p:spPr>
        </p:pic>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5527" y="4665082"/>
              <a:ext cx="182266" cy="209301"/>
            </a:xfrm>
            <a:prstGeom prst="rect">
              <a:avLst/>
            </a:prstGeom>
          </p:spPr>
        </p:pic>
        <p:pic>
          <p:nvPicPr>
            <p:cNvPr id="76" name="Picture 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031" y="4173643"/>
              <a:ext cx="244378" cy="186691"/>
            </a:xfrm>
            <a:prstGeom prst="rect">
              <a:avLst/>
            </a:prstGeom>
          </p:spPr>
        </p:pic>
        <p:pic>
          <p:nvPicPr>
            <p:cNvPr id="78" name="Picture 7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112" y="5158729"/>
              <a:ext cx="93576" cy="274320"/>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740" y="5451056"/>
              <a:ext cx="211626" cy="210608"/>
            </a:xfrm>
            <a:prstGeom prst="rect">
              <a:avLst/>
            </a:prstGeom>
          </p:spPr>
        </p:pic>
        <p:pic>
          <p:nvPicPr>
            <p:cNvPr id="64" name="Picture 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9556" y="5424420"/>
              <a:ext cx="211626" cy="211626"/>
            </a:xfrm>
            <a:prstGeom prst="rect">
              <a:avLst/>
            </a:prstGeom>
          </p:spPr>
        </p:pic>
        <p:grpSp>
          <p:nvGrpSpPr>
            <p:cNvPr id="26" name="Group 25"/>
            <p:cNvGrpSpPr/>
            <p:nvPr/>
          </p:nvGrpSpPr>
          <p:grpSpPr>
            <a:xfrm>
              <a:off x="4135680" y="4398956"/>
              <a:ext cx="235605" cy="228800"/>
              <a:chOff x="6819900" y="3689350"/>
              <a:chExt cx="439738" cy="427038"/>
            </a:xfrm>
          </p:grpSpPr>
          <p:sp>
            <p:nvSpPr>
              <p:cNvPr id="21"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9" name="Freeform 11"/>
            <p:cNvSpPr>
              <a:spLocks noEditPoints="1"/>
            </p:cNvSpPr>
            <p:nvPr/>
          </p:nvSpPr>
          <p:spPr bwMode="auto">
            <a:xfrm>
              <a:off x="4110943" y="5203053"/>
              <a:ext cx="232458" cy="178679"/>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Lightning Bolt 29"/>
            <p:cNvSpPr/>
            <p:nvPr/>
          </p:nvSpPr>
          <p:spPr>
            <a:xfrm rot="19800000" flipH="1">
              <a:off x="295076" y="4642940"/>
              <a:ext cx="185913" cy="198077"/>
            </a:xfrm>
            <a:prstGeom prst="lightningBol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325" y="4916528"/>
              <a:ext cx="179703" cy="210312"/>
            </a:xfrm>
            <a:prstGeom prst="rect">
              <a:avLst/>
            </a:prstGeom>
          </p:spPr>
        </p:pic>
      </p:grpSp>
      <p:grpSp>
        <p:nvGrpSpPr>
          <p:cNvPr id="61" name="Group 60"/>
          <p:cNvGrpSpPr/>
          <p:nvPr/>
        </p:nvGrpSpPr>
        <p:grpSpPr>
          <a:xfrm>
            <a:off x="671883" y="9501258"/>
            <a:ext cx="6268679" cy="602549"/>
            <a:chOff x="671883" y="9501258"/>
            <a:chExt cx="6268679" cy="602549"/>
          </a:xfrm>
        </p:grpSpPr>
        <p:pic>
          <p:nvPicPr>
            <p:cNvPr id="63" name="Picture 6"/>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71883" y="9501258"/>
              <a:ext cx="1840759" cy="60254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70" name="Picture 6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3057861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9" name="Rectangle 48"/>
          <p:cNvSpPr/>
          <p:nvPr/>
        </p:nvSpPr>
        <p:spPr>
          <a:xfrm>
            <a:off x="0" y="1054049"/>
            <a:ext cx="8001001" cy="360206"/>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3409" y="1080271"/>
            <a:ext cx="6993380" cy="304699"/>
          </a:xfrm>
          <a:prstGeom prst="rect">
            <a:avLst/>
          </a:prstGeom>
        </p:spPr>
        <p:txBody>
          <a:bodyPr wrap="square">
            <a:spAutoFit/>
          </a:bodyPr>
          <a:lstStyle/>
          <a:p>
            <a:pPr algn="ctr">
              <a:lnSpc>
                <a:spcPct val="115000"/>
              </a:lnSpc>
            </a:pP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North Carolina Public Health Training Center </a:t>
            </a:r>
            <a:r>
              <a:rPr lang="en-US" sz="800" dirty="0">
                <a:solidFill>
                  <a:schemeClr val="bg1"/>
                </a:solidFill>
                <a:latin typeface="Gotham" panose="02000504050000020004" pitchFamily="2" charset="0"/>
                <a:ea typeface="Calibri" panose="020F0502020204030204" pitchFamily="34" charset="0"/>
                <a:cs typeface="Arial" panose="020B0604020202020204" pitchFamily="34" charset="0"/>
              </a:rPr>
              <a:t>AT </a:t>
            </a:r>
            <a:r>
              <a:rPr lang="en-US" sz="800" dirty="0" smtClean="0">
                <a:solidFill>
                  <a:schemeClr val="bg1"/>
                </a:solidFill>
                <a:latin typeface="Gotham" panose="02000504050000020004" pitchFamily="2" charset="0"/>
                <a:ea typeface="Calibri" panose="020F0502020204030204" pitchFamily="34" charset="0"/>
                <a:cs typeface="Arial" panose="020B0604020202020204" pitchFamily="34" charset="0"/>
              </a:rPr>
              <a:t>THE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University </a:t>
            </a:r>
            <a:r>
              <a:rPr lang="en-US" sz="1000" dirty="0">
                <a:solidFill>
                  <a:schemeClr val="bg1"/>
                </a:solidFill>
                <a:latin typeface="Gotham" panose="02000504050000020004" pitchFamily="2" charset="0"/>
                <a:ea typeface="Calibri" panose="020F0502020204030204" pitchFamily="34" charset="0"/>
                <a:cs typeface="Arial" panose="020B0604020202020204" pitchFamily="34" charset="0"/>
              </a:rPr>
              <a:t>of North Carolina,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Wilmington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sp>
        <p:nvSpPr>
          <p:cNvPr id="22" name="Freeform 9"/>
          <p:cNvSpPr>
            <a:spLocks/>
          </p:cNvSpPr>
          <p:nvPr/>
        </p:nvSpPr>
        <p:spPr bwMode="auto">
          <a:xfrm>
            <a:off x="1050925" y="-9525"/>
            <a:ext cx="541338" cy="638175"/>
          </a:xfrm>
          <a:custGeom>
            <a:avLst/>
            <a:gdLst>
              <a:gd name="T0" fmla="*/ 341 w 341"/>
              <a:gd name="T1" fmla="*/ 0 h 402"/>
              <a:gd name="T2" fmla="*/ 158 w 341"/>
              <a:gd name="T3" fmla="*/ 0 h 402"/>
              <a:gd name="T4" fmla="*/ 0 w 341"/>
              <a:gd name="T5" fmla="*/ 255 h 402"/>
              <a:gd name="T6" fmla="*/ 91 w 341"/>
              <a:gd name="T7" fmla="*/ 402 h 402"/>
              <a:gd name="T8" fmla="*/ 341 w 341"/>
              <a:gd name="T9" fmla="*/ 0 h 402"/>
            </a:gdLst>
            <a:ahLst/>
            <a:cxnLst>
              <a:cxn ang="0">
                <a:pos x="T0" y="T1"/>
              </a:cxn>
              <a:cxn ang="0">
                <a:pos x="T2" y="T3"/>
              </a:cxn>
              <a:cxn ang="0">
                <a:pos x="T4" y="T5"/>
              </a:cxn>
              <a:cxn ang="0">
                <a:pos x="T6" y="T7"/>
              </a:cxn>
              <a:cxn ang="0">
                <a:pos x="T8" y="T9"/>
              </a:cxn>
            </a:cxnLst>
            <a:rect l="0" t="0" r="r" b="b"/>
            <a:pathLst>
              <a:path w="341" h="402">
                <a:moveTo>
                  <a:pt x="341" y="0"/>
                </a:moveTo>
                <a:lnTo>
                  <a:pt x="158" y="0"/>
                </a:lnTo>
                <a:lnTo>
                  <a:pt x="0" y="255"/>
                </a:lnTo>
                <a:lnTo>
                  <a:pt x="91" y="402"/>
                </a:lnTo>
                <a:lnTo>
                  <a:pt x="3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263" y="203122"/>
            <a:ext cx="2492846" cy="816003"/>
          </a:xfrm>
          <a:prstGeom prst="rect">
            <a:avLst/>
          </a:prstGeom>
        </p:spPr>
      </p:pic>
      <p:sp>
        <p:nvSpPr>
          <p:cNvPr id="71" name="Rectangle 70"/>
          <p:cNvSpPr/>
          <p:nvPr/>
        </p:nvSpPr>
        <p:spPr>
          <a:xfrm>
            <a:off x="155630" y="1336377"/>
            <a:ext cx="7691195" cy="2246769"/>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North Carolina Public Health Training Center (PHTC) is housed within the College of Health and Human Services’ Center for Healthy Communities at the University of North Carolina Wilmington. The purpose of the North Carolina PHTC is to strengthen the competencies of the current and future public health workforce, expose public health students to the value of working in underserved areas, advocate for public health systems and policies and contribute to the work of the national PHTC program.  This mission is achieved through the provision of workforce trainings in collaboration with partners, faculty and student collaborative projects and student placements</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University of North Carolina Wilmington (UNCW), the state’s coastal university, is committed to innovation in its operation and activities; diversity in enrollment and employment; enhancing the ties between faculty and student research; expanding the international character of the student body and curriculum; interdisciplinary approaches; and increasing the integration of teaching and research.  The College of Health and Human Services (CHHS) consists of three professional schools (health and applied human sciences, nursing, social work) and was established in 2010 as the doorway for UNCW to make a positive impact on the health and quality of life of residents of the state of North Carolina and beyond.  The over-arching goal of the CHHS is to help individuals, families and communities live healthier, more prosperous and more productive lives.</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grpSp>
        <p:nvGrpSpPr>
          <p:cNvPr id="106" name="Group 105"/>
          <p:cNvGrpSpPr/>
          <p:nvPr/>
        </p:nvGrpSpPr>
        <p:grpSpPr>
          <a:xfrm>
            <a:off x="240289" y="5901292"/>
            <a:ext cx="7517181" cy="1852097"/>
            <a:chOff x="244967" y="5755869"/>
            <a:chExt cx="7517181" cy="1852097"/>
          </a:xfrm>
        </p:grpSpPr>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370937"/>
              <a:ext cx="209676" cy="209676"/>
            </a:xfrm>
            <a:prstGeom prst="rect">
              <a:avLst/>
            </a:prstGeom>
          </p:spPr>
        </p:pic>
        <p:sp>
          <p:nvSpPr>
            <p:cNvPr id="108" name="Rounded Rectangular Callout 107"/>
            <p:cNvSpPr/>
            <p:nvPr/>
          </p:nvSpPr>
          <p:spPr>
            <a:xfrm>
              <a:off x="4128122" y="7470806"/>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47380" y="5762874"/>
              <a:ext cx="7514768"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68003" y="57558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244967" y="57631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56261" y="6109518"/>
              <a:ext cx="7505887" cy="1477328"/>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North Carolina Division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Southeastern North Carolina Regional Health Collaborative (SENCRHC)</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Brunswick County Health Department, Columbus County Health Department, New Hanover County Health Department, Onslow County Health Department, Pender County Health Department, South East Area Health Education Center (SEAHEC) and the CHHS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North Carolina Institute for Public Health, </a:t>
              </a:r>
              <a:r>
                <a:rPr lang="en-US" sz="1000" dirty="0" err="1">
                  <a:solidFill>
                    <a:srgbClr val="666666"/>
                  </a:solidFill>
                  <a:cs typeface="Arial" panose="020B0604020202020204" pitchFamily="34" charset="0"/>
                </a:rPr>
                <a:t>Gillings</a:t>
              </a:r>
              <a:r>
                <a:rPr lang="en-US" sz="1000" dirty="0">
                  <a:solidFill>
                    <a:srgbClr val="666666"/>
                  </a:solidFill>
                  <a:cs typeface="Arial" panose="020B0604020202020204" pitchFamily="34" charset="0"/>
                </a:rPr>
                <a:t> School of Global Public Health, University of North Carolina Chapel Hill</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Department of Public Health, Brody School of Medicine, East Carolina University</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Blue Cross and Blue Shield of North Carolina Institute for Health and Human Services, College of Health Sciences, Appalachian State University</a:t>
              </a:r>
            </a:p>
          </p:txBody>
        </p:sp>
        <p:pic>
          <p:nvPicPr>
            <p:cNvPr id="113" name="Picture 1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999" y="5813353"/>
              <a:ext cx="278586" cy="214467"/>
            </a:xfrm>
            <a:prstGeom prst="rect">
              <a:avLst/>
            </a:prstGeom>
          </p:spPr>
        </p:pic>
      </p:grpSp>
      <p:grpSp>
        <p:nvGrpSpPr>
          <p:cNvPr id="114" name="Group 113"/>
          <p:cNvGrpSpPr/>
          <p:nvPr/>
        </p:nvGrpSpPr>
        <p:grpSpPr>
          <a:xfrm>
            <a:off x="227429" y="7888620"/>
            <a:ext cx="7549920" cy="1525623"/>
            <a:chOff x="227429" y="7864556"/>
            <a:chExt cx="7549920" cy="1525623"/>
          </a:xfrm>
        </p:grpSpPr>
        <p:sp>
          <p:nvSpPr>
            <p:cNvPr id="115" name="Rectangle 114"/>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Charles J. Hardy, </a:t>
              </a:r>
              <a:r>
                <a:rPr lang="en-US" sz="1000" b="1" dirty="0">
                  <a:solidFill>
                    <a:srgbClr val="666666"/>
                  </a:solidFill>
                  <a:cs typeface="Arial" panose="020B0604020202020204" pitchFamily="34" charset="0"/>
                </a:rPr>
                <a:t>PhD</a:t>
              </a:r>
              <a:r>
                <a:rPr lang="en-US" sz="1000" dirty="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LPS </a:t>
              </a:r>
              <a:r>
                <a:rPr lang="en-US" sz="1000" dirty="0">
                  <a:solidFill>
                    <a:srgbClr val="666666"/>
                  </a:solidFill>
                  <a:cs typeface="Arial" panose="020B0604020202020204" pitchFamily="34" charset="0"/>
                </a:rPr>
                <a:t>Director, </a:t>
              </a:r>
              <a:r>
                <a:rPr lang="en-US" sz="1000" b="1" dirty="0">
                  <a:solidFill>
                    <a:schemeClr val="accent1">
                      <a:lumMod val="75000"/>
                    </a:schemeClr>
                  </a:solidFill>
                  <a:cs typeface="Arial" panose="020B0604020202020204" pitchFamily="34" charset="0"/>
                </a:rPr>
                <a:t>hardyc@uncw.edu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Randy Cottrell, </a:t>
              </a:r>
              <a:r>
                <a:rPr lang="en-US" sz="1000" b="1" dirty="0" err="1" smtClean="0">
                  <a:solidFill>
                    <a:srgbClr val="666666"/>
                  </a:solidFill>
                  <a:cs typeface="Arial" panose="020B0604020202020204" pitchFamily="34" charset="0"/>
                </a:rPr>
                <a:t>Ded</a:t>
              </a:r>
              <a:r>
                <a:rPr lang="en-US" sz="1000" b="1" dirty="0" smtClean="0">
                  <a:solidFill>
                    <a:srgbClr val="666666"/>
                  </a:solidFill>
                  <a:cs typeface="Arial" panose="020B0604020202020204" pitchFamily="34" charset="0"/>
                </a:rPr>
                <a:t>, </a:t>
              </a:r>
              <a:r>
                <a:rPr lang="en-US" sz="1000" dirty="0" smtClean="0">
                  <a:solidFill>
                    <a:srgbClr val="666666"/>
                  </a:solidFill>
                  <a:cs typeface="Arial" panose="020B0604020202020204" pitchFamily="34" charset="0"/>
                </a:rPr>
                <a:t>NCPHTC Co-Director, </a:t>
              </a:r>
              <a:r>
                <a:rPr lang="en-US" sz="1000" b="1" dirty="0" smtClean="0">
                  <a:solidFill>
                    <a:schemeClr val="accent1">
                      <a:lumMod val="75000"/>
                    </a:schemeClr>
                  </a:solidFill>
                  <a:cs typeface="Arial" panose="020B0604020202020204" pitchFamily="34" charset="0"/>
                </a:rPr>
                <a:t>cottrellr@uncw.edu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Justine Reel, PhD, LPC, </a:t>
              </a:r>
              <a:r>
                <a:rPr lang="en-US" sz="1000" b="1" dirty="0" smtClean="0">
                  <a:solidFill>
                    <a:srgbClr val="666666"/>
                  </a:solidFill>
                  <a:cs typeface="Arial" panose="020B0604020202020204" pitchFamily="34" charset="0"/>
                </a:rPr>
                <a:t>CC-AASP, </a:t>
              </a:r>
              <a:r>
                <a:rPr lang="en-US" sz="1000" dirty="0" smtClean="0">
                  <a:solidFill>
                    <a:srgbClr val="666666"/>
                  </a:solidFill>
                  <a:cs typeface="Arial" panose="020B0604020202020204" pitchFamily="34" charset="0"/>
                </a:rPr>
                <a:t>NCPHTC </a:t>
              </a:r>
              <a:r>
                <a:rPr lang="en-US" sz="1000" dirty="0">
                  <a:solidFill>
                    <a:srgbClr val="666666"/>
                  </a:solidFill>
                  <a:cs typeface="Arial" panose="020B0604020202020204" pitchFamily="34" charset="0"/>
                </a:rPr>
                <a:t>Performance Accountability and Research </a:t>
              </a:r>
              <a:r>
                <a:rPr lang="en-US" sz="1000" dirty="0" smtClean="0">
                  <a:solidFill>
                    <a:srgbClr val="666666"/>
                  </a:solidFill>
                  <a:cs typeface="Arial" panose="020B0604020202020204" pitchFamily="34" charset="0"/>
                </a:rPr>
                <a:t>Coordinator</a:t>
              </a:r>
              <a:r>
                <a:rPr lang="en-US" sz="1000" dirty="0" smtClean="0">
                  <a:solidFill>
                    <a:schemeClr val="accent1">
                      <a:lumMod val="75000"/>
                    </a:schemeClr>
                  </a:solidFill>
                  <a:cs typeface="Arial" panose="020B0604020202020204" pitchFamily="34" charset="0"/>
                </a:rPr>
                <a:t>, </a:t>
              </a:r>
              <a:r>
                <a:rPr lang="en-US" sz="1000" b="1" dirty="0" smtClean="0">
                  <a:solidFill>
                    <a:schemeClr val="accent1">
                      <a:lumMod val="75000"/>
                    </a:schemeClr>
                  </a:solidFill>
                  <a:cs typeface="Arial" panose="020B0604020202020204" pitchFamily="34" charset="0"/>
                </a:rPr>
                <a:t>reelj@uncw.edu</a:t>
              </a: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Katelyn </a:t>
              </a:r>
              <a:r>
                <a:rPr lang="en-US" sz="1000" b="1" dirty="0" err="1" smtClean="0">
                  <a:solidFill>
                    <a:srgbClr val="666666"/>
                  </a:solidFill>
                  <a:cs typeface="Arial" panose="020B0604020202020204" pitchFamily="34" charset="0"/>
                </a:rPr>
                <a:t>Matney</a:t>
              </a:r>
              <a:r>
                <a:rPr lang="en-US" sz="1000" dirty="0" smtClean="0">
                  <a:solidFill>
                    <a:srgbClr val="666666"/>
                  </a:solidFill>
                  <a:cs typeface="Arial" panose="020B0604020202020204" pitchFamily="34" charset="0"/>
                </a:rPr>
                <a:t>, NCPHTC Program Coordinator, </a:t>
              </a:r>
              <a:r>
                <a:rPr lang="en-US" sz="1000" b="1" dirty="0" smtClean="0">
                  <a:solidFill>
                    <a:schemeClr val="accent1">
                      <a:lumMod val="75000"/>
                    </a:schemeClr>
                  </a:solidFill>
                  <a:cs typeface="Arial" panose="020B0604020202020204" pitchFamily="34" charset="0"/>
                </a:rPr>
                <a:t>matneyk@uncw.edu</a:t>
              </a:r>
              <a:endParaRPr lang="en-US" sz="1000" b="1" dirty="0">
                <a:solidFill>
                  <a:schemeClr val="accent1">
                    <a:lumMod val="75000"/>
                  </a:schemeClr>
                </a:solidFill>
                <a:cs typeface="Arial" panose="020B0604020202020204" pitchFamily="34" charset="0"/>
              </a:endParaRPr>
            </a:p>
          </p:txBody>
        </p:sp>
        <p:sp>
          <p:nvSpPr>
            <p:cNvPr id="116" name="Rectangle 115"/>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8" name="Pentagon 117"/>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120" name="Rectangle 119"/>
            <p:cNvSpPr/>
            <p:nvPr/>
          </p:nvSpPr>
          <p:spPr>
            <a:xfrm>
              <a:off x="4087995" y="8220628"/>
              <a:ext cx="3564090"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www.uncw.edu/chhs/community/healthtrainingcenter.html</a:t>
              </a:r>
              <a:br>
                <a:rPr lang="en-US" sz="1000" b="1"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Address:</a:t>
              </a:r>
              <a:br>
                <a:rPr lang="en-US" sz="1000" b="1"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601 South College Road</a:t>
              </a:r>
              <a:br>
                <a:rPr lang="en-US" sz="1000" dirty="0" smtClean="0">
                  <a:solidFill>
                    <a:srgbClr val="666666"/>
                  </a:solidFill>
                  <a:cs typeface="Arial" panose="020B0604020202020204" pitchFamily="34" charset="0"/>
                </a:rPr>
              </a:br>
              <a:r>
                <a:rPr lang="en-US" sz="1000" dirty="0" smtClean="0">
                  <a:solidFill>
                    <a:srgbClr val="666666"/>
                  </a:solidFill>
                  <a:cs typeface="Arial" panose="020B0604020202020204" pitchFamily="34" charset="0"/>
                </a:rPr>
                <a:t>Wilmington, NC 28403</a:t>
              </a:r>
              <a:endParaRPr lang="en-US" sz="1000" dirty="0">
                <a:solidFill>
                  <a:srgbClr val="666666"/>
                </a:solidFill>
                <a:cs typeface="Arial" panose="020B0604020202020204" pitchFamily="34" charset="0"/>
              </a:endParaRPr>
            </a:p>
          </p:txBody>
        </p:sp>
        <p:grpSp>
          <p:nvGrpSpPr>
            <p:cNvPr id="121" name="Group 120"/>
            <p:cNvGrpSpPr/>
            <p:nvPr/>
          </p:nvGrpSpPr>
          <p:grpSpPr>
            <a:xfrm>
              <a:off x="4076700" y="7864556"/>
              <a:ext cx="3700649" cy="303157"/>
              <a:chOff x="4076700" y="7864556"/>
              <a:chExt cx="3700649" cy="303157"/>
            </a:xfrm>
          </p:grpSpPr>
          <p:sp>
            <p:nvSpPr>
              <p:cNvPr id="123" name="Rectangle 122"/>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Pentagon 123"/>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26" name="Rounded Rectangular Callout 125"/>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227429" y="3742465"/>
            <a:ext cx="7544969" cy="1957034"/>
            <a:chOff x="227429" y="3742465"/>
            <a:chExt cx="7544969" cy="1957034"/>
          </a:xfrm>
        </p:grpSpPr>
        <p:sp>
          <p:nvSpPr>
            <p:cNvPr id="128" name="Rectangle 127"/>
            <p:cNvSpPr/>
            <p:nvPr/>
          </p:nvSpPr>
          <p:spPr>
            <a:xfrm>
              <a:off x="227429" y="4068283"/>
              <a:ext cx="3696373" cy="163121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err="1">
                  <a:solidFill>
                    <a:srgbClr val="666666"/>
                  </a:solidFill>
                  <a:cs typeface="Arial" panose="020B0604020202020204" pitchFamily="34" charset="0"/>
                </a:rPr>
                <a:t>Interprofessional</a:t>
              </a:r>
              <a:r>
                <a:rPr lang="en-US" sz="1000" dirty="0">
                  <a:solidFill>
                    <a:srgbClr val="666666"/>
                  </a:solidFill>
                  <a:cs typeface="Arial" panose="020B0604020202020204" pitchFamily="34" charset="0"/>
                </a:rPr>
                <a:t> Collaborative Education and Practice</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Community-Based Participatory Research (CBPR)</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Collective Impact, Asset Based Community Development </a:t>
              </a: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 Health Assessment and Program Evaluation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Chronic Disease Prevention and Management</a:t>
              </a:r>
            </a:p>
            <a:p>
              <a:pPr fontAlgn="base">
                <a:lnSpc>
                  <a:spcPts val="2000"/>
                </a:lnSpc>
                <a:buClr>
                  <a:schemeClr val="accent1">
                    <a:lumMod val="75000"/>
                  </a:schemeClr>
                </a:buClr>
                <a:buSzPct val="60000"/>
                <a:tabLst>
                  <a:tab pos="228600" algn="l"/>
                </a:tabLst>
              </a:pPr>
              <a:r>
                <a:rPr lang="en-US" sz="1000" b="0" i="0" dirty="0">
                  <a:solidFill>
                    <a:srgbClr val="666666"/>
                  </a:solidFill>
                  <a:effectLst/>
                  <a:cs typeface="Arial" panose="020B0604020202020204" pitchFamily="34" charset="0"/>
                </a:rPr>
                <a:t>	</a:t>
              </a:r>
              <a:r>
                <a:rPr lang="en-US" sz="1000" dirty="0">
                  <a:solidFill>
                    <a:srgbClr val="666666"/>
                  </a:solidFill>
                  <a:cs typeface="Arial" panose="020B0604020202020204" pitchFamily="34" charset="0"/>
                </a:rPr>
                <a:t>Healthy Aging and Gerontology</a:t>
              </a:r>
            </a:p>
          </p:txBody>
        </p:sp>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615" y="4402722"/>
              <a:ext cx="167122" cy="210312"/>
            </a:xfrm>
            <a:prstGeom prst="rect">
              <a:avLst/>
            </a:prstGeom>
          </p:spPr>
        </p:pic>
        <p:sp>
          <p:nvSpPr>
            <p:cNvPr id="130" name="Rectangle 129"/>
            <p:cNvSpPr/>
            <p:nvPr/>
          </p:nvSpPr>
          <p:spPr>
            <a:xfrm>
              <a:off x="240289" y="3749470"/>
              <a:ext cx="7532109"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72944" y="3742465"/>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32" name="Group 131"/>
            <p:cNvGrpSpPr/>
            <p:nvPr/>
          </p:nvGrpSpPr>
          <p:grpSpPr>
            <a:xfrm>
              <a:off x="237877" y="3749696"/>
              <a:ext cx="336274" cy="295925"/>
              <a:chOff x="-4730414" y="2329005"/>
              <a:chExt cx="549441" cy="483514"/>
            </a:xfrm>
          </p:grpSpPr>
          <p:sp>
            <p:nvSpPr>
              <p:cNvPr id="147" name="Pentagon 146"/>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 name="Rectangle 132"/>
            <p:cNvSpPr/>
            <p:nvPr/>
          </p:nvSpPr>
          <p:spPr>
            <a:xfrm>
              <a:off x="4065775" y="4068283"/>
              <a:ext cx="3696373" cy="163121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Coastal Health – Environmental Health Issues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Cultural Competency Training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Community and Public Health Nursing</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a:t>
              </a:r>
              <a:r>
                <a:rPr lang="en-US" sz="1000" dirty="0">
                  <a:solidFill>
                    <a:srgbClr val="666666"/>
                  </a:solidFill>
                  <a:cs typeface="Arial" panose="020B0604020202020204" pitchFamily="34" charset="0"/>
                </a:rPr>
                <a:t>Social Work – Solution-Focused </a:t>
              </a:r>
              <a:r>
                <a:rPr lang="en-US" sz="1000" dirty="0" smtClean="0">
                  <a:solidFill>
                    <a:srgbClr val="666666"/>
                  </a:solidFill>
                  <a:cs typeface="Arial" panose="020B0604020202020204" pitchFamily="34" charset="0"/>
                </a:rPr>
                <a:t>Approach</a:t>
              </a:r>
            </a:p>
            <a:p>
              <a:pPr fontAlgn="base">
                <a:lnSpc>
                  <a:spcPts val="2000"/>
                </a:lnSpc>
                <a:buClr>
                  <a:schemeClr val="accent1">
                    <a:lumMod val="75000"/>
                  </a:schemeClr>
                </a:buClr>
                <a:buSzPct val="60000"/>
                <a:tabLst>
                  <a:tab pos="228600" algn="l"/>
                </a:tabLst>
              </a:pPr>
              <a:r>
                <a:rPr lang="en-US" sz="1000" dirty="0">
                  <a:solidFill>
                    <a:srgbClr val="666666"/>
                  </a:solidFill>
                  <a:cs typeface="Arial" panose="020B0604020202020204" pitchFamily="34" charset="0"/>
                </a:rPr>
                <a:t>	Health Promotion and Education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Recreation Therapy</a:t>
              </a:r>
              <a:endParaRPr lang="en-US" sz="1000" dirty="0">
                <a:solidFill>
                  <a:srgbClr val="666666"/>
                </a:solidFill>
                <a:cs typeface="Arial" panose="020B0604020202020204" pitchFamily="34" charset="0"/>
              </a:endParaRPr>
            </a:p>
          </p:txBody>
        </p:sp>
        <p:pic>
          <p:nvPicPr>
            <p:cNvPr id="134" name="Picture 1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4389" y="4127365"/>
              <a:ext cx="178402" cy="265193"/>
            </a:xfrm>
            <a:prstGeom prst="rect">
              <a:avLst/>
            </a:prstGeom>
          </p:spPr>
        </p:pic>
        <p:pic>
          <p:nvPicPr>
            <p:cNvPr id="135" name="Picture 1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4897" y="4921980"/>
              <a:ext cx="183526" cy="210430"/>
            </a:xfrm>
            <a:prstGeom prst="rect">
              <a:avLst/>
            </a:prstGeom>
          </p:spPr>
        </p:pic>
        <p:pic>
          <p:nvPicPr>
            <p:cNvPr id="136" name="Picture 1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5527" y="4665082"/>
              <a:ext cx="182266" cy="209301"/>
            </a:xfrm>
            <a:prstGeom prst="rect">
              <a:avLst/>
            </a:prstGeom>
          </p:spPr>
        </p:pic>
        <p:pic>
          <p:nvPicPr>
            <p:cNvPr id="137" name="Picture 1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031" y="4173643"/>
              <a:ext cx="244378" cy="186691"/>
            </a:xfrm>
            <a:prstGeom prst="rect">
              <a:avLst/>
            </a:prstGeom>
          </p:spPr>
        </p:pic>
        <p:pic>
          <p:nvPicPr>
            <p:cNvPr id="138" name="Picture 1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112" y="5158729"/>
              <a:ext cx="93576" cy="274320"/>
            </a:xfrm>
            <a:prstGeom prst="rect">
              <a:avLst/>
            </a:prstGeom>
          </p:spPr>
        </p:pic>
        <p:pic>
          <p:nvPicPr>
            <p:cNvPr id="139" name="Picture 1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740" y="5451056"/>
              <a:ext cx="211626" cy="210608"/>
            </a:xfrm>
            <a:prstGeom prst="rect">
              <a:avLst/>
            </a:prstGeom>
          </p:spPr>
        </p:pic>
        <p:pic>
          <p:nvPicPr>
            <p:cNvPr id="140" name="Picture 1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9556" y="5424420"/>
              <a:ext cx="211626" cy="211626"/>
            </a:xfrm>
            <a:prstGeom prst="rect">
              <a:avLst/>
            </a:prstGeom>
          </p:spPr>
        </p:pic>
        <p:grpSp>
          <p:nvGrpSpPr>
            <p:cNvPr id="141" name="Group 140"/>
            <p:cNvGrpSpPr/>
            <p:nvPr/>
          </p:nvGrpSpPr>
          <p:grpSpPr>
            <a:xfrm>
              <a:off x="4135680" y="4398956"/>
              <a:ext cx="235605" cy="228800"/>
              <a:chOff x="6819900" y="3689350"/>
              <a:chExt cx="439738" cy="427038"/>
            </a:xfrm>
          </p:grpSpPr>
          <p:sp>
            <p:nvSpPr>
              <p:cNvPr id="145" name="Freeform 5"/>
              <p:cNvSpPr>
                <a:spLocks noEditPoints="1"/>
              </p:cNvSpPr>
              <p:nvPr/>
            </p:nvSpPr>
            <p:spPr bwMode="auto">
              <a:xfrm>
                <a:off x="6997700" y="3789363"/>
                <a:ext cx="261938" cy="327025"/>
              </a:xfrm>
              <a:custGeom>
                <a:avLst/>
                <a:gdLst>
                  <a:gd name="T0" fmla="*/ 290 w 433"/>
                  <a:gd name="T1" fmla="*/ 374 h 542"/>
                  <a:gd name="T2" fmla="*/ 142 w 433"/>
                  <a:gd name="T3" fmla="*/ 374 h 542"/>
                  <a:gd name="T4" fmla="*/ 103 w 433"/>
                  <a:gd name="T5" fmla="*/ 383 h 542"/>
                  <a:gd name="T6" fmla="*/ 39 w 433"/>
                  <a:gd name="T7" fmla="*/ 483 h 542"/>
                  <a:gd name="T8" fmla="*/ 39 w 433"/>
                  <a:gd name="T9" fmla="*/ 500 h 542"/>
                  <a:gd name="T10" fmla="*/ 394 w 433"/>
                  <a:gd name="T11" fmla="*/ 500 h 542"/>
                  <a:gd name="T12" fmla="*/ 394 w 433"/>
                  <a:gd name="T13" fmla="*/ 483 h 542"/>
                  <a:gd name="T14" fmla="*/ 348 w 433"/>
                  <a:gd name="T15" fmla="*/ 393 h 542"/>
                  <a:gd name="T16" fmla="*/ 330 w 433"/>
                  <a:gd name="T17" fmla="*/ 383 h 542"/>
                  <a:gd name="T18" fmla="*/ 311 w 433"/>
                  <a:gd name="T19" fmla="*/ 376 h 542"/>
                  <a:gd name="T20" fmla="*/ 290 w 433"/>
                  <a:gd name="T21" fmla="*/ 374 h 542"/>
                  <a:gd name="T22" fmla="*/ 303 w 433"/>
                  <a:gd name="T23" fmla="*/ 333 h 542"/>
                  <a:gd name="T24" fmla="*/ 303 w 433"/>
                  <a:gd name="T25" fmla="*/ 333 h 542"/>
                  <a:gd name="T26" fmla="*/ 318 w 433"/>
                  <a:gd name="T27" fmla="*/ 336 h 542"/>
                  <a:gd name="T28" fmla="*/ 345 w 433"/>
                  <a:gd name="T29" fmla="*/ 344 h 542"/>
                  <a:gd name="T30" fmla="*/ 433 w 433"/>
                  <a:gd name="T31" fmla="*/ 483 h 542"/>
                  <a:gd name="T32" fmla="*/ 433 w 433"/>
                  <a:gd name="T33" fmla="*/ 521 h 542"/>
                  <a:gd name="T34" fmla="*/ 414 w 433"/>
                  <a:gd name="T35" fmla="*/ 542 h 542"/>
                  <a:gd name="T36" fmla="*/ 413 w 433"/>
                  <a:gd name="T37" fmla="*/ 542 h 542"/>
                  <a:gd name="T38" fmla="*/ 19 w 433"/>
                  <a:gd name="T39" fmla="*/ 542 h 542"/>
                  <a:gd name="T40" fmla="*/ 0 w 433"/>
                  <a:gd name="T41" fmla="*/ 521 h 542"/>
                  <a:gd name="T42" fmla="*/ 0 w 433"/>
                  <a:gd name="T43" fmla="*/ 521 h 542"/>
                  <a:gd name="T44" fmla="*/ 0 w 433"/>
                  <a:gd name="T45" fmla="*/ 483 h 542"/>
                  <a:gd name="T46" fmla="*/ 88 w 433"/>
                  <a:gd name="T47" fmla="*/ 344 h 542"/>
                  <a:gd name="T48" fmla="*/ 130 w 433"/>
                  <a:gd name="T49" fmla="*/ 333 h 542"/>
                  <a:gd name="T50" fmla="*/ 46 w 433"/>
                  <a:gd name="T51" fmla="*/ 179 h 542"/>
                  <a:gd name="T52" fmla="*/ 216 w 433"/>
                  <a:gd name="T53" fmla="*/ 0 h 542"/>
                  <a:gd name="T54" fmla="*/ 387 w 433"/>
                  <a:gd name="T55" fmla="*/ 179 h 542"/>
                  <a:gd name="T56" fmla="*/ 303 w 433"/>
                  <a:gd name="T57" fmla="*/ 333 h 542"/>
                  <a:gd name="T58" fmla="*/ 216 w 433"/>
                  <a:gd name="T59" fmla="*/ 42 h 542"/>
                  <a:gd name="T60" fmla="*/ 216 w 433"/>
                  <a:gd name="T61" fmla="*/ 42 h 542"/>
                  <a:gd name="T62" fmla="*/ 96 w 433"/>
                  <a:gd name="T63" fmla="*/ 127 h 542"/>
                  <a:gd name="T64" fmla="*/ 86 w 433"/>
                  <a:gd name="T65" fmla="*/ 179 h 542"/>
                  <a:gd name="T66" fmla="*/ 166 w 433"/>
                  <a:gd name="T67" fmla="*/ 306 h 542"/>
                  <a:gd name="T68" fmla="*/ 267 w 433"/>
                  <a:gd name="T69" fmla="*/ 306 h 542"/>
                  <a:gd name="T70" fmla="*/ 347 w 433"/>
                  <a:gd name="T71" fmla="*/ 179 h 542"/>
                  <a:gd name="T72" fmla="*/ 216 w 433"/>
                  <a:gd name="T73" fmla="*/ 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3" h="542">
                    <a:moveTo>
                      <a:pt x="290" y="374"/>
                    </a:moveTo>
                    <a:cubicBezTo>
                      <a:pt x="142" y="374"/>
                      <a:pt x="142" y="374"/>
                      <a:pt x="142" y="374"/>
                    </a:cubicBezTo>
                    <a:cubicBezTo>
                      <a:pt x="129" y="374"/>
                      <a:pt x="115" y="377"/>
                      <a:pt x="103" y="383"/>
                    </a:cubicBezTo>
                    <a:cubicBezTo>
                      <a:pt x="65" y="399"/>
                      <a:pt x="39" y="439"/>
                      <a:pt x="39" y="483"/>
                    </a:cubicBezTo>
                    <a:cubicBezTo>
                      <a:pt x="39" y="500"/>
                      <a:pt x="39" y="500"/>
                      <a:pt x="39" y="500"/>
                    </a:cubicBezTo>
                    <a:cubicBezTo>
                      <a:pt x="394" y="500"/>
                      <a:pt x="394" y="500"/>
                      <a:pt x="394" y="500"/>
                    </a:cubicBezTo>
                    <a:cubicBezTo>
                      <a:pt x="394" y="483"/>
                      <a:pt x="394" y="483"/>
                      <a:pt x="394" y="483"/>
                    </a:cubicBezTo>
                    <a:cubicBezTo>
                      <a:pt x="394" y="447"/>
                      <a:pt x="376" y="413"/>
                      <a:pt x="348" y="393"/>
                    </a:cubicBezTo>
                    <a:cubicBezTo>
                      <a:pt x="342" y="389"/>
                      <a:pt x="336" y="385"/>
                      <a:pt x="330" y="383"/>
                    </a:cubicBezTo>
                    <a:cubicBezTo>
                      <a:pt x="324" y="380"/>
                      <a:pt x="317" y="378"/>
                      <a:pt x="311" y="376"/>
                    </a:cubicBezTo>
                    <a:cubicBezTo>
                      <a:pt x="304" y="375"/>
                      <a:pt x="297" y="374"/>
                      <a:pt x="290" y="374"/>
                    </a:cubicBezTo>
                    <a:close/>
                    <a:moveTo>
                      <a:pt x="303" y="333"/>
                    </a:moveTo>
                    <a:cubicBezTo>
                      <a:pt x="303" y="333"/>
                      <a:pt x="303" y="333"/>
                      <a:pt x="303" y="333"/>
                    </a:cubicBezTo>
                    <a:cubicBezTo>
                      <a:pt x="308" y="334"/>
                      <a:pt x="313" y="335"/>
                      <a:pt x="318" y="336"/>
                    </a:cubicBezTo>
                    <a:cubicBezTo>
                      <a:pt x="327" y="337"/>
                      <a:pt x="336" y="340"/>
                      <a:pt x="345" y="344"/>
                    </a:cubicBezTo>
                    <a:cubicBezTo>
                      <a:pt x="398" y="367"/>
                      <a:pt x="433" y="423"/>
                      <a:pt x="433" y="483"/>
                    </a:cubicBezTo>
                    <a:cubicBezTo>
                      <a:pt x="433" y="521"/>
                      <a:pt x="433" y="521"/>
                      <a:pt x="433" y="521"/>
                    </a:cubicBezTo>
                    <a:cubicBezTo>
                      <a:pt x="433" y="533"/>
                      <a:pt x="424" y="542"/>
                      <a:pt x="414" y="542"/>
                    </a:cubicBezTo>
                    <a:cubicBezTo>
                      <a:pt x="413" y="542"/>
                      <a:pt x="413" y="542"/>
                      <a:pt x="413" y="542"/>
                    </a:cubicBezTo>
                    <a:cubicBezTo>
                      <a:pt x="19" y="542"/>
                      <a:pt x="19" y="542"/>
                      <a:pt x="19" y="542"/>
                    </a:cubicBezTo>
                    <a:cubicBezTo>
                      <a:pt x="9" y="542"/>
                      <a:pt x="0" y="533"/>
                      <a:pt x="0" y="521"/>
                    </a:cubicBezTo>
                    <a:cubicBezTo>
                      <a:pt x="0" y="521"/>
                      <a:pt x="0" y="521"/>
                      <a:pt x="0" y="521"/>
                    </a:cubicBezTo>
                    <a:cubicBezTo>
                      <a:pt x="0" y="483"/>
                      <a:pt x="0" y="483"/>
                      <a:pt x="0" y="483"/>
                    </a:cubicBezTo>
                    <a:cubicBezTo>
                      <a:pt x="0" y="423"/>
                      <a:pt x="35" y="367"/>
                      <a:pt x="88" y="344"/>
                    </a:cubicBezTo>
                    <a:cubicBezTo>
                      <a:pt x="101" y="338"/>
                      <a:pt x="116" y="335"/>
                      <a:pt x="130" y="333"/>
                    </a:cubicBezTo>
                    <a:cubicBezTo>
                      <a:pt x="79" y="302"/>
                      <a:pt x="46" y="242"/>
                      <a:pt x="46" y="179"/>
                    </a:cubicBezTo>
                    <a:cubicBezTo>
                      <a:pt x="46" y="81"/>
                      <a:pt x="124" y="0"/>
                      <a:pt x="216" y="0"/>
                    </a:cubicBezTo>
                    <a:cubicBezTo>
                      <a:pt x="310" y="0"/>
                      <a:pt x="387" y="82"/>
                      <a:pt x="387" y="179"/>
                    </a:cubicBezTo>
                    <a:cubicBezTo>
                      <a:pt x="387" y="242"/>
                      <a:pt x="355" y="301"/>
                      <a:pt x="303" y="333"/>
                    </a:cubicBezTo>
                    <a:close/>
                    <a:moveTo>
                      <a:pt x="216" y="42"/>
                    </a:moveTo>
                    <a:cubicBezTo>
                      <a:pt x="216" y="42"/>
                      <a:pt x="216" y="42"/>
                      <a:pt x="216" y="42"/>
                    </a:cubicBezTo>
                    <a:cubicBezTo>
                      <a:pt x="164" y="42"/>
                      <a:pt x="116" y="76"/>
                      <a:pt x="96" y="127"/>
                    </a:cubicBezTo>
                    <a:cubicBezTo>
                      <a:pt x="89" y="143"/>
                      <a:pt x="86" y="161"/>
                      <a:pt x="86" y="179"/>
                    </a:cubicBezTo>
                    <a:cubicBezTo>
                      <a:pt x="86" y="234"/>
                      <a:pt x="118" y="284"/>
                      <a:pt x="166" y="306"/>
                    </a:cubicBezTo>
                    <a:cubicBezTo>
                      <a:pt x="198" y="320"/>
                      <a:pt x="235" y="320"/>
                      <a:pt x="267" y="306"/>
                    </a:cubicBezTo>
                    <a:cubicBezTo>
                      <a:pt x="315" y="284"/>
                      <a:pt x="347" y="234"/>
                      <a:pt x="347" y="179"/>
                    </a:cubicBezTo>
                    <a:cubicBezTo>
                      <a:pt x="347" y="104"/>
                      <a:pt x="289" y="42"/>
                      <a:pt x="216" y="4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7"/>
              <p:cNvSpPr>
                <a:spLocks/>
              </p:cNvSpPr>
              <p:nvPr/>
            </p:nvSpPr>
            <p:spPr bwMode="auto">
              <a:xfrm>
                <a:off x="6819900" y="3689350"/>
                <a:ext cx="323850" cy="384175"/>
              </a:xfrm>
              <a:custGeom>
                <a:avLst/>
                <a:gdLst>
                  <a:gd name="T0" fmla="*/ 377 w 539"/>
                  <a:gd name="T1" fmla="*/ 393 h 639"/>
                  <a:gd name="T2" fmla="*/ 377 w 539"/>
                  <a:gd name="T3" fmla="*/ 393 h 639"/>
                  <a:gd name="T4" fmla="*/ 396 w 539"/>
                  <a:gd name="T5" fmla="*/ 395 h 639"/>
                  <a:gd name="T6" fmla="*/ 429 w 539"/>
                  <a:gd name="T7" fmla="*/ 405 h 639"/>
                  <a:gd name="T8" fmla="*/ 539 w 539"/>
                  <a:gd name="T9" fmla="*/ 569 h 639"/>
                  <a:gd name="T10" fmla="*/ 539 w 539"/>
                  <a:gd name="T11" fmla="*/ 614 h 639"/>
                  <a:gd name="T12" fmla="*/ 514 w 539"/>
                  <a:gd name="T13" fmla="*/ 639 h 639"/>
                  <a:gd name="T14" fmla="*/ 513 w 539"/>
                  <a:gd name="T15" fmla="*/ 639 h 639"/>
                  <a:gd name="T16" fmla="*/ 25 w 539"/>
                  <a:gd name="T17" fmla="*/ 639 h 639"/>
                  <a:gd name="T18" fmla="*/ 0 w 539"/>
                  <a:gd name="T19" fmla="*/ 614 h 639"/>
                  <a:gd name="T20" fmla="*/ 0 w 539"/>
                  <a:gd name="T21" fmla="*/ 614 h 639"/>
                  <a:gd name="T22" fmla="*/ 0 w 539"/>
                  <a:gd name="T23" fmla="*/ 569 h 639"/>
                  <a:gd name="T24" fmla="*/ 110 w 539"/>
                  <a:gd name="T25" fmla="*/ 406 h 639"/>
                  <a:gd name="T26" fmla="*/ 162 w 539"/>
                  <a:gd name="T27" fmla="*/ 393 h 639"/>
                  <a:gd name="T28" fmla="*/ 58 w 539"/>
                  <a:gd name="T29" fmla="*/ 211 h 639"/>
                  <a:gd name="T30" fmla="*/ 269 w 539"/>
                  <a:gd name="T31" fmla="*/ 0 h 639"/>
                  <a:gd name="T32" fmla="*/ 481 w 539"/>
                  <a:gd name="T33" fmla="*/ 211 h 639"/>
                  <a:gd name="T34" fmla="*/ 377 w 539"/>
                  <a:gd name="T35" fmla="*/ 39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9" h="639">
                    <a:moveTo>
                      <a:pt x="377" y="393"/>
                    </a:moveTo>
                    <a:cubicBezTo>
                      <a:pt x="377" y="393"/>
                      <a:pt x="377" y="393"/>
                      <a:pt x="377" y="393"/>
                    </a:cubicBezTo>
                    <a:cubicBezTo>
                      <a:pt x="383" y="393"/>
                      <a:pt x="390" y="394"/>
                      <a:pt x="396" y="395"/>
                    </a:cubicBezTo>
                    <a:cubicBezTo>
                      <a:pt x="407" y="398"/>
                      <a:pt x="418" y="401"/>
                      <a:pt x="429" y="405"/>
                    </a:cubicBezTo>
                    <a:cubicBezTo>
                      <a:pt x="495" y="433"/>
                      <a:pt x="539" y="498"/>
                      <a:pt x="539" y="569"/>
                    </a:cubicBezTo>
                    <a:cubicBezTo>
                      <a:pt x="539" y="614"/>
                      <a:pt x="539" y="614"/>
                      <a:pt x="539" y="614"/>
                    </a:cubicBezTo>
                    <a:cubicBezTo>
                      <a:pt x="539" y="628"/>
                      <a:pt x="528" y="639"/>
                      <a:pt x="514" y="639"/>
                    </a:cubicBezTo>
                    <a:cubicBezTo>
                      <a:pt x="513" y="639"/>
                      <a:pt x="513" y="639"/>
                      <a:pt x="513" y="639"/>
                    </a:cubicBezTo>
                    <a:cubicBezTo>
                      <a:pt x="25" y="639"/>
                      <a:pt x="25" y="639"/>
                      <a:pt x="25" y="639"/>
                    </a:cubicBezTo>
                    <a:cubicBezTo>
                      <a:pt x="11" y="639"/>
                      <a:pt x="0" y="628"/>
                      <a:pt x="0" y="614"/>
                    </a:cubicBezTo>
                    <a:cubicBezTo>
                      <a:pt x="0" y="614"/>
                      <a:pt x="0" y="614"/>
                      <a:pt x="0" y="614"/>
                    </a:cubicBezTo>
                    <a:cubicBezTo>
                      <a:pt x="0" y="569"/>
                      <a:pt x="0" y="569"/>
                      <a:pt x="0" y="569"/>
                    </a:cubicBezTo>
                    <a:cubicBezTo>
                      <a:pt x="0" y="498"/>
                      <a:pt x="44" y="433"/>
                      <a:pt x="110" y="406"/>
                    </a:cubicBezTo>
                    <a:cubicBezTo>
                      <a:pt x="126" y="399"/>
                      <a:pt x="144" y="394"/>
                      <a:pt x="162" y="393"/>
                    </a:cubicBezTo>
                    <a:cubicBezTo>
                      <a:pt x="98" y="355"/>
                      <a:pt x="58" y="285"/>
                      <a:pt x="58" y="211"/>
                    </a:cubicBezTo>
                    <a:cubicBezTo>
                      <a:pt x="58" y="94"/>
                      <a:pt x="154" y="0"/>
                      <a:pt x="269" y="0"/>
                    </a:cubicBezTo>
                    <a:cubicBezTo>
                      <a:pt x="386" y="0"/>
                      <a:pt x="481" y="96"/>
                      <a:pt x="481" y="211"/>
                    </a:cubicBezTo>
                    <a:cubicBezTo>
                      <a:pt x="481" y="285"/>
                      <a:pt x="441" y="355"/>
                      <a:pt x="377" y="393"/>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2" name="Freeform 11"/>
            <p:cNvSpPr>
              <a:spLocks noEditPoints="1"/>
            </p:cNvSpPr>
            <p:nvPr/>
          </p:nvSpPr>
          <p:spPr bwMode="auto">
            <a:xfrm>
              <a:off x="4110943" y="5203053"/>
              <a:ext cx="232458" cy="178679"/>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Lightning Bolt 142"/>
            <p:cNvSpPr/>
            <p:nvPr/>
          </p:nvSpPr>
          <p:spPr>
            <a:xfrm rot="19800000" flipH="1">
              <a:off x="295076" y="4642940"/>
              <a:ext cx="185913" cy="198077"/>
            </a:xfrm>
            <a:prstGeom prst="lightningBol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1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6325" y="4916528"/>
              <a:ext cx="179703" cy="210312"/>
            </a:xfrm>
            <a:prstGeom prst="rect">
              <a:avLst/>
            </a:prstGeom>
          </p:spPr>
        </p:pic>
      </p:grpSp>
      <p:grpSp>
        <p:nvGrpSpPr>
          <p:cNvPr id="54" name="Group 53"/>
          <p:cNvGrpSpPr/>
          <p:nvPr/>
        </p:nvGrpSpPr>
        <p:grpSpPr>
          <a:xfrm>
            <a:off x="671883" y="9501258"/>
            <a:ext cx="6268679" cy="602549"/>
            <a:chOff x="671883" y="9501258"/>
            <a:chExt cx="6268679" cy="602549"/>
          </a:xfrm>
        </p:grpSpPr>
        <p:pic>
          <p:nvPicPr>
            <p:cNvPr id="56" name="Picture 6"/>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671883" y="9501258"/>
              <a:ext cx="1840759" cy="6025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84093" y="9501258"/>
              <a:ext cx="1256469" cy="515990"/>
            </a:xfrm>
            <a:prstGeom prst="rect">
              <a:avLst/>
            </a:prstGeom>
          </p:spPr>
        </p:pic>
        <p:pic>
          <p:nvPicPr>
            <p:cNvPr id="60" name="Picture 5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77758" y="9536701"/>
              <a:ext cx="2485529" cy="493409"/>
            </a:xfrm>
            <a:prstGeom prst="rect">
              <a:avLst/>
            </a:prstGeom>
          </p:spPr>
        </p:pic>
      </p:grpSp>
    </p:spTree>
    <p:extLst>
      <p:ext uri="{BB962C8B-B14F-4D97-AF65-F5344CB8AC3E}">
        <p14:creationId xmlns:p14="http://schemas.microsoft.com/office/powerpoint/2010/main" val="168543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662</TotalTime>
  <Words>1547</Words>
  <Application>Microsoft Office PowerPoint</Application>
  <PresentationFormat>Custom</PresentationFormat>
  <Paragraphs>96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Segoe UI</vt:lpstr>
      <vt:lpstr>Calibri</vt:lpstr>
      <vt:lpstr>Gotham</vt:lpstr>
      <vt:lpstr>Times New Roman</vt:lpstr>
      <vt:lpstr>Century Gothic</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60</cp:revision>
  <dcterms:created xsi:type="dcterms:W3CDTF">2016-05-09T18:27:19Z</dcterms:created>
  <dcterms:modified xsi:type="dcterms:W3CDTF">2016-08-16T19:11:50Z</dcterms:modified>
</cp:coreProperties>
</file>