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0" r:id="rId3"/>
    <p:sldId id="256"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varScale="1">
        <p:scale>
          <a:sx n="45" d="100"/>
          <a:sy n="45" d="100"/>
        </p:scale>
        <p:origin x="2640" y="60"/>
      </p:cViewPr>
      <p:guideLst>
        <p:guide orient="horz" pos="6336"/>
        <p:guide pos="2520"/>
        <p:guide pos="144"/>
        <p:guide pos="4896"/>
        <p:guide orient="horz" pos="3240"/>
        <p:guide orient="horz" pos="144"/>
        <p:guide orient="horz"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6.png"/><Relationship Id="rId3" Type="http://schemas.openxmlformats.org/officeDocument/2006/relationships/hyperlink" Target="mailto:mckinney@louisville.edu" TargetMode="External"/><Relationship Id="rId7" Type="http://schemas.openxmlformats.org/officeDocument/2006/relationships/image" Target="../media/image5.png"/><Relationship Id="rId12"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11.emf"/><Relationship Id="rId5" Type="http://schemas.openxmlformats.org/officeDocument/2006/relationships/image" Target="../media/image3.emf"/><Relationship Id="rId10" Type="http://schemas.openxmlformats.org/officeDocument/2006/relationships/image" Target="../media/image10.emf"/><Relationship Id="rId4" Type="http://schemas.openxmlformats.org/officeDocument/2006/relationships/hyperlink" Target="mailto:email@Louisville.edu" TargetMode="External"/><Relationship Id="rId9" Type="http://schemas.openxmlformats.org/officeDocument/2006/relationships/image" Target="../media/image9.emf"/><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6.png"/><Relationship Id="rId3" Type="http://schemas.openxmlformats.org/officeDocument/2006/relationships/image" Target="../media/image2.emf"/><Relationship Id="rId7" Type="http://schemas.openxmlformats.org/officeDocument/2006/relationships/image" Target="../media/image4.emf"/><Relationship Id="rId12"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11.emf"/><Relationship Id="rId5" Type="http://schemas.openxmlformats.org/officeDocument/2006/relationships/hyperlink" Target="mailto:email@Louisville.edu" TargetMode="External"/><Relationship Id="rId10" Type="http://schemas.openxmlformats.org/officeDocument/2006/relationships/image" Target="../media/image10.emf"/><Relationship Id="rId4" Type="http://schemas.openxmlformats.org/officeDocument/2006/relationships/hyperlink" Target="mailto:mckinney@louisville.edu" TargetMode="External"/><Relationship Id="rId9" Type="http://schemas.openxmlformats.org/officeDocument/2006/relationships/image" Target="../media/image9.emf"/><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404317"/>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purpose of the Commonwealth of Kentucky Public Health Training Center (PHTC) is to strengthen the competencies of the current and future public health workforce, expose public health students to the value of working in underserved areas, advocate for public health systems and policies, and contribute to the work of the national PHTC program.  This mission will be achieved through the provision of workforce trainings in collaboration with partners, faculty and student collaborative projects, and student placements.  The University of Louisville is proud to be the Public Health Training Center affiliate for the Commonwealth of Kentucky</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University of Louisville, Kentucky’s largest urban university, is home to approximately 22,500 undergraduate and graduate students. It was a municipally supported public institution for many decades prior to joining the university system in 1970.  The university has three campuses.  The Health Sciences Center is situated in downtown Louisville’s medical complex and houses the university’s health-related programs and the University of Louisville Hospital. The University of Louisville School of Public Health and Information Sciences was established in 2002. The school offers several academic programs in the core disciplines of public health and offers undergraduate degrees (BS and BA) as well as advanced degrees including the Master of Public Health (MPH), Master of Science (MS and MSc), and Doctor of Philosophy (PhD).</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7404732"/>
            <a:ext cx="209676" cy="209676"/>
          </a:xfrm>
          <a:prstGeom prst="rect">
            <a:avLst/>
          </a:prstGeom>
        </p:spPr>
      </p:pic>
      <p:sp>
        <p:nvSpPr>
          <p:cNvPr id="44" name="Rectangle 43"/>
          <p:cNvSpPr/>
          <p:nvPr/>
        </p:nvSpPr>
        <p:spPr>
          <a:xfrm>
            <a:off x="227429" y="7797222"/>
            <a:ext cx="3860565"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 Paul McKinney, MD</a:t>
            </a:r>
            <a:r>
              <a:rPr lang="en-US" sz="1000" dirty="0" smtClean="0">
                <a:solidFill>
                  <a:srgbClr val="666666"/>
                </a:solidFill>
                <a:cs typeface="Arial" panose="020B0604020202020204" pitchFamily="34" charset="0"/>
              </a:rPr>
              <a:t>, LPS </a:t>
            </a:r>
            <a:r>
              <a:rPr lang="en-US" sz="1000" dirty="0">
                <a:solidFill>
                  <a:srgbClr val="666666"/>
                </a:solidFill>
                <a:cs typeface="Arial" panose="020B0604020202020204" pitchFamily="34" charset="0"/>
              </a:rPr>
              <a:t>Director, </a:t>
            </a:r>
            <a:r>
              <a:rPr lang="en-US" sz="1000" b="1" dirty="0" smtClean="0">
                <a:solidFill>
                  <a:schemeClr val="accent1">
                    <a:lumMod val="75000"/>
                  </a:schemeClr>
                </a:solidFill>
                <a:cs typeface="Arial" panose="020B0604020202020204" pitchFamily="34" charset="0"/>
              </a:rPr>
              <a:t>mckinney@louisville.edu</a:t>
            </a:r>
            <a:br>
              <a:rPr lang="en-US" sz="1000" b="1" dirty="0" smtClean="0">
                <a:solidFill>
                  <a:schemeClr val="accent1">
                    <a:lumMod val="75000"/>
                  </a:schemeClr>
                </a:solidFill>
                <a:cs typeface="Arial" panose="020B0604020202020204" pitchFamily="34" charset="0"/>
              </a:rPr>
            </a:b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Colette Davis</a:t>
            </a:r>
            <a:r>
              <a:rPr lang="en-US" sz="1000" dirty="0" smtClean="0">
                <a:solidFill>
                  <a:srgbClr val="666666"/>
                </a:solidFill>
                <a:cs typeface="Arial" panose="020B0604020202020204" pitchFamily="34" charset="0"/>
              </a:rPr>
              <a:t>, Title, </a:t>
            </a:r>
            <a:r>
              <a:rPr lang="en-US" sz="1000" b="1" dirty="0" smtClean="0">
                <a:solidFill>
                  <a:schemeClr val="accent1">
                    <a:lumMod val="75000"/>
                  </a:schemeClr>
                </a:solidFill>
                <a:cs typeface="Arial" panose="020B0604020202020204" pitchFamily="34" charset="0"/>
              </a:rPr>
              <a:t>email@louisville.edu</a:t>
            </a:r>
            <a:br>
              <a:rPr lang="en-US" sz="1000" b="1" dirty="0" smtClean="0">
                <a:solidFill>
                  <a:schemeClr val="accent1">
                    <a:lumMod val="75000"/>
                  </a:schemeClr>
                </a:solidFill>
                <a:cs typeface="Arial" panose="020B0604020202020204" pitchFamily="34" charset="0"/>
              </a:rPr>
            </a:b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J. Glen Reid</a:t>
            </a:r>
            <a:r>
              <a:rPr lang="en-US" sz="1000" dirty="0" smtClean="0">
                <a:solidFill>
                  <a:srgbClr val="666666"/>
                </a:solidFill>
                <a:cs typeface="Arial" panose="020B0604020202020204" pitchFamily="34" charset="0"/>
              </a:rPr>
              <a:t>, Financial Manager, </a:t>
            </a:r>
            <a:r>
              <a:rPr lang="en-US" sz="1000" b="1" dirty="0" smtClean="0">
                <a:solidFill>
                  <a:schemeClr val="accent1">
                    <a:lumMod val="75000"/>
                  </a:schemeClr>
                </a:solidFill>
                <a:cs typeface="Arial" panose="020B0604020202020204" pitchFamily="34" charset="0"/>
              </a:rPr>
              <a:t>glen.reid@louisville.edu</a:t>
            </a:r>
            <a:endParaRPr lang="en-US" sz="1000" b="1" dirty="0">
              <a:solidFill>
                <a:schemeClr val="accent1">
                  <a:lumMod val="75000"/>
                </a:schemeClr>
              </a:solidFill>
              <a:cs typeface="Arial" panose="020B0604020202020204" pitchFamily="34" charset="0"/>
            </a:endParaRPr>
          </a:p>
        </p:txBody>
      </p:sp>
      <p:sp>
        <p:nvSpPr>
          <p:cNvPr id="56" name="Rectangle 55"/>
          <p:cNvSpPr/>
          <p:nvPr/>
        </p:nvSpPr>
        <p:spPr>
          <a:xfrm>
            <a:off x="4079113" y="7448155"/>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441150"/>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44838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448156"/>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441151"/>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44838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7492806"/>
            <a:ext cx="178385" cy="205144"/>
          </a:xfrm>
          <a:prstGeom prst="rect">
            <a:avLst/>
          </a:prstGeom>
        </p:spPr>
      </p:pic>
      <p:sp>
        <p:nvSpPr>
          <p:cNvPr id="4" name="Rounded Rectangular Callout 3"/>
          <p:cNvSpPr/>
          <p:nvPr/>
        </p:nvSpPr>
        <p:spPr>
          <a:xfrm>
            <a:off x="4128122" y="7504601"/>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87994" y="7797222"/>
            <a:ext cx="3696373" cy="86177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www.louisville.edu/sphis/partnerships/public-health-training-center</a:t>
            </a:r>
          </a:p>
          <a:p>
            <a:pPr marL="112713" indent="-112713" fontAlgn="base">
              <a:buClr>
                <a:schemeClr val="accent1">
                  <a:lumMod val="75000"/>
                </a:schemeClr>
              </a:buClr>
              <a:buSzPct val="60000"/>
              <a:buFont typeface="Century Gothic" panose="020B0502020202020204" pitchFamily="34" charset="0"/>
              <a:buChar char="►"/>
            </a:pPr>
            <a:endParaRPr lang="en-US" sz="1000" b="1" dirty="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chemeClr val="accent1">
                    <a:lumMod val="75000"/>
                  </a:schemeClr>
                </a:solidFill>
                <a:cs typeface="Arial" panose="020B0604020202020204" pitchFamily="34" charset="0"/>
              </a:rPr>
              <a:t>www.sph.emory.edu/r4phtc</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p:txBody>
      </p:sp>
      <p:sp>
        <p:nvSpPr>
          <p:cNvPr id="15" name="Rectangle 14"/>
          <p:cNvSpPr/>
          <p:nvPr/>
        </p:nvSpPr>
        <p:spPr>
          <a:xfrm>
            <a:off x="2127975" y="532398"/>
            <a:ext cx="5898791"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230807" y="507465"/>
            <a:ext cx="5541592" cy="461665"/>
          </a:xfrm>
          <a:prstGeom prst="rect">
            <a:avLst/>
          </a:prstGeom>
        </p:spPr>
        <p:txBody>
          <a:bodyPr wrap="square">
            <a:spAutoFit/>
          </a:bodyPr>
          <a:lstStyle/>
          <a:p>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Commonwealth of Kentucky Public Health Training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University of Louisville</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24" name="Group 23"/>
          <p:cNvGrpSpPr/>
          <p:nvPr/>
        </p:nvGrpSpPr>
        <p:grpSpPr>
          <a:xfrm>
            <a:off x="227429" y="5277207"/>
            <a:ext cx="7556938" cy="1837982"/>
            <a:chOff x="227429" y="6127684"/>
            <a:chExt cx="7556938" cy="1837982"/>
          </a:xfrm>
        </p:grpSpPr>
        <p:sp>
          <p:nvSpPr>
            <p:cNvPr id="136" name="Rectangle 135"/>
            <p:cNvSpPr/>
            <p:nvPr/>
          </p:nvSpPr>
          <p:spPr>
            <a:xfrm>
              <a:off x="227429" y="6488338"/>
              <a:ext cx="3696373" cy="86177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 workshops/continuing </a:t>
              </a:r>
              <a:r>
                <a:rPr lang="en-US" sz="1000" dirty="0" smtClean="0">
                  <a:solidFill>
                    <a:srgbClr val="666666"/>
                  </a:solidFill>
                  <a:cs typeface="Arial" panose="020B0604020202020204" pitchFamily="34" charset="0"/>
                </a:rPr>
                <a:t>education</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Regional health assessment and collaborative </a:t>
              </a:r>
              <a:r>
                <a:rPr lang="en-US" sz="1000" dirty="0" smtClean="0">
                  <a:solidFill>
                    <a:srgbClr val="666666"/>
                  </a:solidFill>
                  <a:cs typeface="Arial" panose="020B0604020202020204" pitchFamily="34" charset="0"/>
                </a:rPr>
                <a:t>development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sp>
          <p:nvSpPr>
            <p:cNvPr id="115" name="Rectangle 114"/>
            <p:cNvSpPr/>
            <p:nvPr/>
          </p:nvSpPr>
          <p:spPr>
            <a:xfrm>
              <a:off x="679707" y="619707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6134689"/>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6127684"/>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6134915"/>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70" y="6192434"/>
              <a:ext cx="192614" cy="192614"/>
            </a:xfrm>
            <a:prstGeom prst="rect">
              <a:avLst/>
            </a:prstGeom>
          </p:spPr>
        </p:pic>
        <p:grpSp>
          <p:nvGrpSpPr>
            <p:cNvPr id="119" name="Group 118"/>
            <p:cNvGrpSpPr/>
            <p:nvPr/>
          </p:nvGrpSpPr>
          <p:grpSpPr>
            <a:xfrm>
              <a:off x="4076700" y="6134689"/>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p:cNvSpPr/>
            <p:nvPr/>
          </p:nvSpPr>
          <p:spPr>
            <a:xfrm>
              <a:off x="4087994" y="6488338"/>
              <a:ext cx="3696373" cy="147732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Center for Health Hazards Preparedness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Eastern Kentucky University College of Health Sciences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Kentucky Department for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Kentucky TRAIN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Louisville Metro Department of Public Health and Wellness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The Commonwealth Institute of Kentucky</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Kentucky College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Western Kentucky University College of Health and Human Services</a:t>
              </a:r>
            </a:p>
          </p:txBody>
        </p:sp>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732" y="6192173"/>
              <a:ext cx="278586" cy="214467"/>
            </a:xfrm>
            <a:prstGeom prst="rect">
              <a:avLst/>
            </a:prstGeom>
          </p:spPr>
        </p:pic>
      </p:gr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900" y="243428"/>
            <a:ext cx="2002531" cy="11762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230330" y="9455916"/>
            <a:ext cx="5710232" cy="574194"/>
            <a:chOff x="1230330" y="9455916"/>
            <a:chExt cx="5710232" cy="574194"/>
          </a:xfrm>
        </p:grpSpPr>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pic>
          <p:nvPicPr>
            <p:cNvPr id="62"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30330" y="9455916"/>
              <a:ext cx="823102" cy="4834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27429" y="3688736"/>
            <a:ext cx="7544969" cy="1444073"/>
            <a:chOff x="227429" y="3688736"/>
            <a:chExt cx="7544969" cy="1444073"/>
          </a:xfrm>
        </p:grpSpPr>
        <p:sp>
          <p:nvSpPr>
            <p:cNvPr id="68" name="Rectangle 67"/>
            <p:cNvSpPr/>
            <p:nvPr/>
          </p:nvSpPr>
          <p:spPr>
            <a:xfrm>
              <a:off x="227429" y="4014554"/>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Public Health Preparedness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Health Policy</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Academic-Community Partnerships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b="0" i="0" dirty="0">
                <a:solidFill>
                  <a:srgbClr val="666666"/>
                </a:solidFill>
                <a:effectLst/>
                <a:cs typeface="Arial" panose="020B0604020202020204" pitchFamily="34" charset="0"/>
              </a:endParaRPr>
            </a:p>
          </p:txBody>
        </p:sp>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60" y="4348993"/>
              <a:ext cx="184233" cy="210312"/>
            </a:xfrm>
            <a:prstGeom prst="rect">
              <a:avLst/>
            </a:prstGeom>
          </p:spPr>
        </p:pic>
        <p:sp>
          <p:nvSpPr>
            <p:cNvPr id="127" name="Rectangle 126"/>
            <p:cNvSpPr/>
            <p:nvPr/>
          </p:nvSpPr>
          <p:spPr>
            <a:xfrm>
              <a:off x="240289" y="3695741"/>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368873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3695967"/>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605" y="4601410"/>
              <a:ext cx="203314" cy="210608"/>
            </a:xfrm>
            <a:prstGeom prst="rect">
              <a:avLst/>
            </a:prstGeom>
          </p:spPr>
        </p:pic>
        <p:sp>
          <p:nvSpPr>
            <p:cNvPr id="66" name="Rectangle 65"/>
            <p:cNvSpPr/>
            <p:nvPr/>
          </p:nvSpPr>
          <p:spPr>
            <a:xfrm>
              <a:off x="4065775" y="4014554"/>
              <a:ext cx="3696373" cy="861774"/>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Community Health 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Addressing the needs of underserved populations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b="0" i="0" dirty="0">
                <a:solidFill>
                  <a:srgbClr val="666666"/>
                </a:solidFill>
                <a:effectLst/>
                <a:cs typeface="Arial" panose="020B0604020202020204" pitchFamily="34" charset="0"/>
              </a:endParaRPr>
            </a:p>
          </p:txBody>
        </p:sp>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2901" y="4091055"/>
              <a:ext cx="179703" cy="210312"/>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46622" y="4358859"/>
              <a:ext cx="165303" cy="189536"/>
            </a:xfrm>
            <a:prstGeom prst="rect">
              <a:avLst/>
            </a:prstGeom>
          </p:spPr>
        </p:pic>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627" y="4044723"/>
              <a:ext cx="97376" cy="256602"/>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404317"/>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purpose of the Commonwealth of Kentucky Public Health Training Center (PHTC) is to strengthen the competencies of the current and future public health workforce, expose public health students to the value of working in underserved areas, advocate for public health systems and policies, and contribute to the work of the national PHTC program.  This mission will be achieved through the provision of workforce trainings in collaboration with partners, faculty and student collaborative projects, and student placements.  The University of Louisville is proud to be the Public Health Training Center affiliate for the Commonwealth of Kentucky</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University of Louisville, Kentucky’s largest urban university, is home to approximately 22,500 undergraduate and graduate students. It was a municipally supported public institution for many decades prior to joining the university system in 1970.  The university has three campuses.  The Health Sciences Center is situated in downtown Louisville’s medical complex and houses the university’s health-related programs and the University of Louisville Hospital. The University of Louisville School of Public Health and Information Sciences was established in 2002. The school offers several academic programs in the core disciplines of public health and offers undergraduate degrees (BS and BA) as well as advanced degrees including the Master of Public Health (MPH), Master of Science (MS and MSc), and Doctor of Philosophy (PhD).</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7404732"/>
            <a:ext cx="209676" cy="209676"/>
          </a:xfrm>
          <a:prstGeom prst="rect">
            <a:avLst/>
          </a:prstGeom>
        </p:spPr>
      </p:pic>
      <p:sp>
        <p:nvSpPr>
          <p:cNvPr id="44" name="Rectangle 43"/>
          <p:cNvSpPr/>
          <p:nvPr/>
        </p:nvSpPr>
        <p:spPr>
          <a:xfrm>
            <a:off x="227429" y="7797222"/>
            <a:ext cx="3860565"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 Paul McKinney, MD</a:t>
            </a:r>
            <a:r>
              <a:rPr lang="en-US" sz="1000" dirty="0" smtClean="0">
                <a:solidFill>
                  <a:srgbClr val="666666"/>
                </a:solidFill>
                <a:cs typeface="Arial" panose="020B0604020202020204" pitchFamily="34" charset="0"/>
              </a:rPr>
              <a:t>, LPS </a:t>
            </a:r>
            <a:r>
              <a:rPr lang="en-US" sz="1000" dirty="0">
                <a:solidFill>
                  <a:srgbClr val="666666"/>
                </a:solidFill>
                <a:cs typeface="Arial" panose="020B0604020202020204" pitchFamily="34" charset="0"/>
              </a:rPr>
              <a:t>Director, </a:t>
            </a:r>
            <a:r>
              <a:rPr lang="en-US" sz="1000" b="1" dirty="0" smtClean="0">
                <a:solidFill>
                  <a:schemeClr val="accent1">
                    <a:lumMod val="75000"/>
                  </a:schemeClr>
                </a:solidFill>
                <a:cs typeface="Arial" panose="020B0604020202020204" pitchFamily="34" charset="0"/>
                <a:hlinkClick r:id="rId3"/>
              </a:rPr>
              <a:t>mckinney@louisville.edu</a:t>
            </a:r>
            <a:r>
              <a:rPr lang="en-US" sz="1000" b="1" dirty="0" smtClean="0">
                <a:solidFill>
                  <a:schemeClr val="accent1">
                    <a:lumMod val="75000"/>
                  </a:schemeClr>
                </a:solidFill>
                <a:cs typeface="Arial" panose="020B0604020202020204" pitchFamily="34" charset="0"/>
              </a:rPr>
              <a:t/>
            </a:r>
            <a:br>
              <a:rPr lang="en-US" sz="1000" b="1" dirty="0" smtClean="0">
                <a:solidFill>
                  <a:schemeClr val="accent1">
                    <a:lumMod val="75000"/>
                  </a:schemeClr>
                </a:solidFill>
                <a:cs typeface="Arial" panose="020B0604020202020204" pitchFamily="34" charset="0"/>
              </a:rPr>
            </a:b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Colette Davis</a:t>
            </a:r>
            <a:r>
              <a:rPr lang="en-US" sz="1000" dirty="0" smtClean="0">
                <a:solidFill>
                  <a:srgbClr val="666666"/>
                </a:solidFill>
                <a:cs typeface="Arial" panose="020B0604020202020204" pitchFamily="34" charset="0"/>
              </a:rPr>
              <a:t>, Title, </a:t>
            </a:r>
            <a:r>
              <a:rPr lang="en-US" sz="1000" b="1" dirty="0" smtClean="0">
                <a:solidFill>
                  <a:schemeClr val="accent1">
                    <a:lumMod val="75000"/>
                  </a:schemeClr>
                </a:solidFill>
                <a:cs typeface="Arial" panose="020B0604020202020204" pitchFamily="34" charset="0"/>
                <a:hlinkClick r:id="rId4"/>
              </a:rPr>
              <a:t>email@louisville.edu</a:t>
            </a:r>
            <a:r>
              <a:rPr lang="en-US" sz="1000" b="1" dirty="0" smtClean="0">
                <a:solidFill>
                  <a:schemeClr val="accent1">
                    <a:lumMod val="75000"/>
                  </a:schemeClr>
                </a:solidFill>
                <a:cs typeface="Arial" panose="020B0604020202020204" pitchFamily="34" charset="0"/>
              </a:rPr>
              <a:t/>
            </a:r>
            <a:br>
              <a:rPr lang="en-US" sz="1000" b="1" dirty="0" smtClean="0">
                <a:solidFill>
                  <a:schemeClr val="accent1">
                    <a:lumMod val="75000"/>
                  </a:schemeClr>
                </a:solidFill>
                <a:cs typeface="Arial" panose="020B0604020202020204" pitchFamily="34" charset="0"/>
              </a:rPr>
            </a:b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J. Glen Reid</a:t>
            </a:r>
            <a:r>
              <a:rPr lang="en-US" sz="1000" dirty="0" smtClean="0">
                <a:solidFill>
                  <a:srgbClr val="666666"/>
                </a:solidFill>
                <a:cs typeface="Arial" panose="020B0604020202020204" pitchFamily="34" charset="0"/>
              </a:rPr>
              <a:t>, Financial Manager, </a:t>
            </a:r>
            <a:r>
              <a:rPr lang="en-US" sz="1000" b="1" dirty="0" smtClean="0">
                <a:solidFill>
                  <a:schemeClr val="accent1">
                    <a:lumMod val="75000"/>
                  </a:schemeClr>
                </a:solidFill>
                <a:cs typeface="Arial" panose="020B0604020202020204" pitchFamily="34" charset="0"/>
              </a:rPr>
              <a:t>glen.reid@louisville.edu</a:t>
            </a:r>
            <a:endParaRPr lang="en-US" sz="1000" b="1" dirty="0">
              <a:solidFill>
                <a:schemeClr val="accent1">
                  <a:lumMod val="75000"/>
                </a:schemeClr>
              </a:solidFill>
              <a:cs typeface="Arial" panose="020B0604020202020204" pitchFamily="34" charset="0"/>
            </a:endParaRPr>
          </a:p>
        </p:txBody>
      </p:sp>
      <p:sp>
        <p:nvSpPr>
          <p:cNvPr id="56" name="Rectangle 55"/>
          <p:cNvSpPr/>
          <p:nvPr/>
        </p:nvSpPr>
        <p:spPr>
          <a:xfrm>
            <a:off x="4079113" y="7448155"/>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441150"/>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448381"/>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448156"/>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441151"/>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448382"/>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7492806"/>
            <a:ext cx="178385" cy="205144"/>
          </a:xfrm>
          <a:prstGeom prst="rect">
            <a:avLst/>
          </a:prstGeom>
        </p:spPr>
      </p:pic>
      <p:sp>
        <p:nvSpPr>
          <p:cNvPr id="4" name="Rounded Rectangular Callout 3"/>
          <p:cNvSpPr/>
          <p:nvPr/>
        </p:nvSpPr>
        <p:spPr>
          <a:xfrm>
            <a:off x="4128122" y="7504601"/>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087994" y="7797222"/>
            <a:ext cx="3696373" cy="86177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www.louisville.edu/sphis/partnerships/public-health-training-center</a:t>
            </a:r>
          </a:p>
          <a:p>
            <a:pPr marL="112713" indent="-112713" fontAlgn="base">
              <a:buClr>
                <a:schemeClr val="accent1">
                  <a:lumMod val="75000"/>
                </a:schemeClr>
              </a:buClr>
              <a:buSzPct val="60000"/>
              <a:buFont typeface="Century Gothic" panose="020B0502020202020204" pitchFamily="34" charset="0"/>
              <a:buChar char="►"/>
            </a:pPr>
            <a:endParaRPr lang="en-US" sz="1000" b="1" dirty="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chemeClr val="accent1">
                    <a:lumMod val="75000"/>
                  </a:schemeClr>
                </a:solidFill>
                <a:cs typeface="Arial" panose="020B0604020202020204" pitchFamily="34" charset="0"/>
              </a:rPr>
              <a:t>www.sph.emory.edu/r4phtc</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p:txBody>
      </p:sp>
      <p:sp>
        <p:nvSpPr>
          <p:cNvPr id="15" name="Rectangle 14"/>
          <p:cNvSpPr/>
          <p:nvPr/>
        </p:nvSpPr>
        <p:spPr>
          <a:xfrm>
            <a:off x="2127975" y="532398"/>
            <a:ext cx="5898791"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230807" y="507465"/>
            <a:ext cx="5541592" cy="461665"/>
          </a:xfrm>
          <a:prstGeom prst="rect">
            <a:avLst/>
          </a:prstGeom>
        </p:spPr>
        <p:txBody>
          <a:bodyPr wrap="square">
            <a:spAutoFit/>
          </a:bodyPr>
          <a:lstStyle/>
          <a:p>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Commonwealth of Kentucky Public Health Training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University of Louisville</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24" name="Group 23"/>
          <p:cNvGrpSpPr/>
          <p:nvPr/>
        </p:nvGrpSpPr>
        <p:grpSpPr>
          <a:xfrm>
            <a:off x="227429" y="5277207"/>
            <a:ext cx="7556938" cy="1837982"/>
            <a:chOff x="227429" y="6127684"/>
            <a:chExt cx="7556938" cy="1837982"/>
          </a:xfrm>
        </p:grpSpPr>
        <p:sp>
          <p:nvSpPr>
            <p:cNvPr id="136" name="Rectangle 135"/>
            <p:cNvSpPr/>
            <p:nvPr/>
          </p:nvSpPr>
          <p:spPr>
            <a:xfrm>
              <a:off x="227429" y="6488338"/>
              <a:ext cx="3696373" cy="86177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 workshops/continuing </a:t>
              </a:r>
              <a:r>
                <a:rPr lang="en-US" sz="1000" dirty="0" smtClean="0">
                  <a:solidFill>
                    <a:srgbClr val="666666"/>
                  </a:solidFill>
                  <a:cs typeface="Arial" panose="020B0604020202020204" pitchFamily="34" charset="0"/>
                </a:rPr>
                <a:t>education</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Regional health assessment and collaborative </a:t>
              </a:r>
              <a:r>
                <a:rPr lang="en-US" sz="1000" dirty="0" smtClean="0">
                  <a:solidFill>
                    <a:srgbClr val="666666"/>
                  </a:solidFill>
                  <a:cs typeface="Arial" panose="020B0604020202020204" pitchFamily="34" charset="0"/>
                </a:rPr>
                <a:t>development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sp>
          <p:nvSpPr>
            <p:cNvPr id="115" name="Rectangle 114"/>
            <p:cNvSpPr/>
            <p:nvPr/>
          </p:nvSpPr>
          <p:spPr>
            <a:xfrm>
              <a:off x="679707" y="619707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6134689"/>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6127684"/>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6134915"/>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870" y="6192434"/>
              <a:ext cx="192614" cy="192614"/>
            </a:xfrm>
            <a:prstGeom prst="rect">
              <a:avLst/>
            </a:prstGeom>
          </p:spPr>
        </p:pic>
        <p:grpSp>
          <p:nvGrpSpPr>
            <p:cNvPr id="119" name="Group 118"/>
            <p:cNvGrpSpPr/>
            <p:nvPr/>
          </p:nvGrpSpPr>
          <p:grpSpPr>
            <a:xfrm>
              <a:off x="4076700" y="6134689"/>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p:cNvSpPr/>
            <p:nvPr/>
          </p:nvSpPr>
          <p:spPr>
            <a:xfrm>
              <a:off x="4087994" y="6488338"/>
              <a:ext cx="3696373" cy="147732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Center for Health Hazards Preparedness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Eastern Kentucky University College of Health Sciences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Kentucky Department for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Kentucky TRAIN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Louisville Metro Department of Public Health and Wellness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The Commonwealth Institute of Kentucky</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Kentucky College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Western Kentucky University College of Health and Human Services</a:t>
              </a:r>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732" y="6192173"/>
              <a:ext cx="278586" cy="214467"/>
            </a:xfrm>
            <a:prstGeom prst="rect">
              <a:avLst/>
            </a:prstGeom>
          </p:spPr>
        </p:pic>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900" y="243428"/>
            <a:ext cx="2002531" cy="117627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7429" y="3688736"/>
            <a:ext cx="7544969" cy="1444073"/>
            <a:chOff x="227429" y="3688736"/>
            <a:chExt cx="7544969" cy="1444073"/>
          </a:xfrm>
        </p:grpSpPr>
        <p:sp>
          <p:nvSpPr>
            <p:cNvPr id="68" name="Rectangle 67"/>
            <p:cNvSpPr/>
            <p:nvPr/>
          </p:nvSpPr>
          <p:spPr>
            <a:xfrm>
              <a:off x="227429" y="4014554"/>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Public Health Preparedness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Health Policy</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Academic-Community Partnerships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b="0" i="0" dirty="0">
                <a:solidFill>
                  <a:srgbClr val="666666"/>
                </a:solidFill>
                <a:effectLst/>
                <a:cs typeface="Arial" panose="020B0604020202020204" pitchFamily="34" charset="0"/>
              </a:endParaRPr>
            </a:p>
          </p:txBody>
        </p:sp>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60" y="4348993"/>
              <a:ext cx="184233" cy="210312"/>
            </a:xfrm>
            <a:prstGeom prst="rect">
              <a:avLst/>
            </a:prstGeom>
          </p:spPr>
        </p:pic>
        <p:sp>
          <p:nvSpPr>
            <p:cNvPr id="127" name="Rectangle 126"/>
            <p:cNvSpPr/>
            <p:nvPr/>
          </p:nvSpPr>
          <p:spPr>
            <a:xfrm>
              <a:off x="240289" y="3695741"/>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368873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3695967"/>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605" y="4601410"/>
              <a:ext cx="203314" cy="210608"/>
            </a:xfrm>
            <a:prstGeom prst="rect">
              <a:avLst/>
            </a:prstGeom>
          </p:spPr>
        </p:pic>
        <p:sp>
          <p:nvSpPr>
            <p:cNvPr id="66" name="Rectangle 65"/>
            <p:cNvSpPr/>
            <p:nvPr/>
          </p:nvSpPr>
          <p:spPr>
            <a:xfrm>
              <a:off x="4065775" y="4014554"/>
              <a:ext cx="3696373" cy="861774"/>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Community Health 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Addressing the needs of underserved populations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b="0" i="0" dirty="0">
                <a:solidFill>
                  <a:srgbClr val="666666"/>
                </a:solidFill>
                <a:effectLst/>
                <a:cs typeface="Arial" panose="020B0604020202020204" pitchFamily="34" charset="0"/>
              </a:endParaRPr>
            </a:p>
          </p:txBody>
        </p:sp>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2901" y="4091055"/>
              <a:ext cx="179703" cy="210312"/>
            </a:xfrm>
            <a:prstGeom prst="rect">
              <a:avLst/>
            </a:prstGeom>
          </p:spPr>
        </p:pic>
        <p:pic>
          <p:nvPicPr>
            <p:cNvPr id="69" name="Picture 6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46622" y="4358859"/>
              <a:ext cx="165303" cy="189536"/>
            </a:xfrm>
            <a:prstGeom prst="rect">
              <a:avLst/>
            </a:prstGeom>
          </p:spPr>
        </p:pic>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627" y="4044723"/>
              <a:ext cx="97376" cy="256602"/>
            </a:xfrm>
            <a:prstGeom prst="rect">
              <a:avLst/>
            </a:prstGeom>
          </p:spPr>
        </p:pic>
      </p:grpSp>
      <p:grpSp>
        <p:nvGrpSpPr>
          <p:cNvPr id="50" name="Group 49"/>
          <p:cNvGrpSpPr/>
          <p:nvPr/>
        </p:nvGrpSpPr>
        <p:grpSpPr>
          <a:xfrm>
            <a:off x="1230330" y="9455916"/>
            <a:ext cx="5710232" cy="574194"/>
            <a:chOff x="1230330" y="9455916"/>
            <a:chExt cx="5710232" cy="574194"/>
          </a:xfrm>
        </p:grpSpPr>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pic>
          <p:nvPicPr>
            <p:cNvPr id="63"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30330" y="9455916"/>
              <a:ext cx="823102" cy="4834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5523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8000"/>
          </a:schemeClr>
        </a:solidFill>
        <a:effectLst/>
      </p:bgPr>
    </p:bg>
    <p:spTree>
      <p:nvGrpSpPr>
        <p:cNvPr id="1" name=""/>
        <p:cNvGrpSpPr/>
        <p:nvPr/>
      </p:nvGrpSpPr>
      <p:grpSpPr>
        <a:xfrm>
          <a:off x="0" y="0"/>
          <a:ext cx="0" cy="0"/>
          <a:chOff x="0" y="0"/>
          <a:chExt cx="0" cy="0"/>
        </a:xfrm>
      </p:grpSpPr>
      <p:sp>
        <p:nvSpPr>
          <p:cNvPr id="49" name="Rectangle 48"/>
          <p:cNvSpPr/>
          <p:nvPr/>
        </p:nvSpPr>
        <p:spPr>
          <a:xfrm>
            <a:off x="0" y="1319896"/>
            <a:ext cx="8001001" cy="360206"/>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3409" y="1346118"/>
            <a:ext cx="6993380" cy="764825"/>
          </a:xfrm>
          <a:prstGeom prst="rect">
            <a:avLst/>
          </a:prstGeom>
        </p:spPr>
        <p:txBody>
          <a:bodyPr wrap="square">
            <a:spAutoFit/>
          </a:bodyPr>
          <a:lstStyle/>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Commonwealth of Kentucky Public Health Training Center </a:t>
            </a:r>
            <a:r>
              <a:rPr lang="en-US" sz="800" dirty="0">
                <a:solidFill>
                  <a:schemeClr val="bg1"/>
                </a:solidFill>
                <a:latin typeface="Gotham" panose="02000504050000020004" pitchFamily="2" charset="0"/>
                <a:ea typeface="Calibri" panose="020F0502020204030204" pitchFamily="34" charset="0"/>
                <a:cs typeface="Arial" panose="020B0604020202020204" pitchFamily="34" charset="0"/>
              </a:rPr>
              <a:t>AT THE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University of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Louisville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a:t>
            </a:r>
            <a:endParaRPr lang="en-US" sz="1400" dirty="0">
              <a:solidFill>
                <a:schemeClr val="bg1"/>
              </a:solidFill>
              <a:latin typeface="Gotham" panose="02000504050000020004" pitchFamily="2" charset="0"/>
              <a:ea typeface="Calibri" panose="020F0502020204030204" pitchFamily="34" charset="0"/>
              <a:cs typeface="Arial" panose="020B0604020202020204" pitchFamily="34" charset="0"/>
            </a:endParaRPr>
          </a:p>
          <a:p>
            <a:pPr algn="ctr">
              <a:lnSpc>
                <a:spcPct val="115000"/>
              </a:lnSpc>
            </a:pPr>
            <a:endParaRPr lang="en-US" sz="1400" dirty="0" smtClean="0">
              <a:solidFill>
                <a:schemeClr val="bg1"/>
              </a:solidFill>
              <a:latin typeface="Gotham" panose="02000504050000020004" pitchFamily="2" charset="0"/>
              <a:ea typeface="Calibri" panose="020F0502020204030204" pitchFamily="34" charset="0"/>
              <a:cs typeface="Arial" panose="020B0604020202020204" pitchFamily="34" charset="0"/>
            </a:endParaRPr>
          </a:p>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72676" y="264268"/>
            <a:ext cx="1871898" cy="109954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155630" y="1670164"/>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purpose of the Commonwealth of Kentucky Public Health Training Center (PHTC) is to strengthen the competencies of the current and future public health workforce, expose public health students to the value of working in underserved areas, advocate for public health systems and policies, and contribute to the work of the national PHTC program.  This mission will be achieved through the provision of workforce trainings in collaboration with partners, faculty and student collaborative projects, and student placements.  The University of Louisville is proud to be the Public Health Training Center affiliate for the Commonwealth of Kentucky</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University of Louisville, Kentucky’s largest urban university, is home to approximately 22,500 undergraduate and graduate students. It was a municipally supported public institution for many decades prior to joining the university system in 1970.  The university has three campuses.  The Health Sciences Center is situated in downtown Louisville’s medical complex and houses the university’s health-related programs and the University of Louisville Hospital. The University of Louisville School of Public Health and Information Sciences was established in 2002. The school offers several academic programs in the core disciplines of public health and offers undergraduate degrees (BS and BA) as well as advanced degrees including the Master of Public Health (MPH), Master of Science (MS and MSc), and Doctor of Philosophy (PhD).</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670579"/>
            <a:ext cx="209676" cy="209676"/>
          </a:xfrm>
          <a:prstGeom prst="rect">
            <a:avLst/>
          </a:prstGeom>
        </p:spPr>
      </p:pic>
      <p:sp>
        <p:nvSpPr>
          <p:cNvPr id="59" name="Rectangle 58"/>
          <p:cNvSpPr/>
          <p:nvPr/>
        </p:nvSpPr>
        <p:spPr>
          <a:xfrm>
            <a:off x="227429" y="8063069"/>
            <a:ext cx="3860565"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 Paul McKinney, MD</a:t>
            </a:r>
            <a:r>
              <a:rPr lang="en-US" sz="1000" dirty="0" smtClean="0">
                <a:solidFill>
                  <a:srgbClr val="666666"/>
                </a:solidFill>
                <a:cs typeface="Arial" panose="020B0604020202020204" pitchFamily="34" charset="0"/>
              </a:rPr>
              <a:t>, LPS </a:t>
            </a:r>
            <a:r>
              <a:rPr lang="en-US" sz="1000" dirty="0">
                <a:solidFill>
                  <a:srgbClr val="666666"/>
                </a:solidFill>
                <a:cs typeface="Arial" panose="020B0604020202020204" pitchFamily="34" charset="0"/>
              </a:rPr>
              <a:t>Director, </a:t>
            </a:r>
            <a:r>
              <a:rPr lang="en-US" sz="1000" b="1" dirty="0" smtClean="0">
                <a:solidFill>
                  <a:schemeClr val="accent1">
                    <a:lumMod val="75000"/>
                  </a:schemeClr>
                </a:solidFill>
                <a:cs typeface="Arial" panose="020B0604020202020204" pitchFamily="34" charset="0"/>
                <a:hlinkClick r:id="rId4"/>
              </a:rPr>
              <a:t>mckinney@louisville.edu</a:t>
            </a:r>
            <a:r>
              <a:rPr lang="en-US" sz="1000" b="1" dirty="0" smtClean="0">
                <a:solidFill>
                  <a:schemeClr val="accent1">
                    <a:lumMod val="75000"/>
                  </a:schemeClr>
                </a:solidFill>
                <a:cs typeface="Arial" panose="020B0604020202020204" pitchFamily="34" charset="0"/>
              </a:rPr>
              <a:t/>
            </a:r>
            <a:br>
              <a:rPr lang="en-US" sz="1000" b="1" dirty="0" smtClean="0">
                <a:solidFill>
                  <a:schemeClr val="accent1">
                    <a:lumMod val="75000"/>
                  </a:schemeClr>
                </a:solidFill>
                <a:cs typeface="Arial" panose="020B0604020202020204" pitchFamily="34" charset="0"/>
              </a:rPr>
            </a:b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Colette Davis</a:t>
            </a:r>
            <a:r>
              <a:rPr lang="en-US" sz="1000" dirty="0" smtClean="0">
                <a:solidFill>
                  <a:srgbClr val="666666"/>
                </a:solidFill>
                <a:cs typeface="Arial" panose="020B0604020202020204" pitchFamily="34" charset="0"/>
              </a:rPr>
              <a:t>, Title, </a:t>
            </a:r>
            <a:r>
              <a:rPr lang="en-US" sz="1000" b="1" dirty="0" smtClean="0">
                <a:solidFill>
                  <a:schemeClr val="accent1">
                    <a:lumMod val="75000"/>
                  </a:schemeClr>
                </a:solidFill>
                <a:cs typeface="Arial" panose="020B0604020202020204" pitchFamily="34" charset="0"/>
                <a:hlinkClick r:id="rId5"/>
              </a:rPr>
              <a:t>email@louisville.edu</a:t>
            </a:r>
            <a:r>
              <a:rPr lang="en-US" sz="1000" b="1" dirty="0" smtClean="0">
                <a:solidFill>
                  <a:schemeClr val="accent1">
                    <a:lumMod val="75000"/>
                  </a:schemeClr>
                </a:solidFill>
                <a:cs typeface="Arial" panose="020B0604020202020204" pitchFamily="34" charset="0"/>
              </a:rPr>
              <a:t/>
            </a:r>
            <a:br>
              <a:rPr lang="en-US" sz="1000" b="1" dirty="0" smtClean="0">
                <a:solidFill>
                  <a:schemeClr val="accent1">
                    <a:lumMod val="75000"/>
                  </a:schemeClr>
                </a:solidFill>
                <a:cs typeface="Arial" panose="020B0604020202020204" pitchFamily="34" charset="0"/>
              </a:rPr>
            </a:br>
            <a:endParaRPr lang="en-US" sz="1000" b="1"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J. Glen Reid</a:t>
            </a:r>
            <a:r>
              <a:rPr lang="en-US" sz="1000" dirty="0" smtClean="0">
                <a:solidFill>
                  <a:srgbClr val="666666"/>
                </a:solidFill>
                <a:cs typeface="Arial" panose="020B0604020202020204" pitchFamily="34" charset="0"/>
              </a:rPr>
              <a:t>, Financial Manager, </a:t>
            </a:r>
            <a:r>
              <a:rPr lang="en-US" sz="1000" b="1" dirty="0" smtClean="0">
                <a:solidFill>
                  <a:schemeClr val="accent1">
                    <a:lumMod val="75000"/>
                  </a:schemeClr>
                </a:solidFill>
                <a:cs typeface="Arial" panose="020B0604020202020204" pitchFamily="34" charset="0"/>
              </a:rPr>
              <a:t>glen.reid@louisville.edu</a:t>
            </a:r>
            <a:endParaRPr lang="en-US" sz="1000" b="1" dirty="0">
              <a:solidFill>
                <a:schemeClr val="accent1">
                  <a:lumMod val="75000"/>
                </a:schemeClr>
              </a:solidFill>
              <a:cs typeface="Arial" panose="020B0604020202020204" pitchFamily="34" charset="0"/>
            </a:endParaRPr>
          </a:p>
        </p:txBody>
      </p:sp>
      <p:sp>
        <p:nvSpPr>
          <p:cNvPr id="63" name="Rectangle 62"/>
          <p:cNvSpPr/>
          <p:nvPr/>
        </p:nvSpPr>
        <p:spPr>
          <a:xfrm>
            <a:off x="4079113" y="771400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399736" y="770699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71" name="Pentagon 70"/>
          <p:cNvSpPr/>
          <p:nvPr/>
        </p:nvSpPr>
        <p:spPr>
          <a:xfrm>
            <a:off x="4076700" y="771422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0290" y="7714003"/>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72944" y="7706998"/>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08" name="Pentagon 107"/>
          <p:cNvSpPr/>
          <p:nvPr/>
        </p:nvSpPr>
        <p:spPr>
          <a:xfrm>
            <a:off x="237877" y="7714229"/>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70" y="7758653"/>
            <a:ext cx="178385" cy="205144"/>
          </a:xfrm>
          <a:prstGeom prst="rect">
            <a:avLst/>
          </a:prstGeom>
        </p:spPr>
      </p:pic>
      <p:sp>
        <p:nvSpPr>
          <p:cNvPr id="110" name="Rounded Rectangular Callout 109"/>
          <p:cNvSpPr/>
          <p:nvPr/>
        </p:nvSpPr>
        <p:spPr>
          <a:xfrm>
            <a:off x="4128122" y="7770448"/>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87994" y="8063069"/>
            <a:ext cx="3696373" cy="86177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www.louisville.edu/sphis/partnerships/public-health-training-center</a:t>
            </a:r>
          </a:p>
          <a:p>
            <a:pPr marL="112713" indent="-112713" fontAlgn="base">
              <a:buClr>
                <a:schemeClr val="accent1">
                  <a:lumMod val="75000"/>
                </a:schemeClr>
              </a:buClr>
              <a:buSzPct val="60000"/>
              <a:buFont typeface="Century Gothic" panose="020B0502020202020204" pitchFamily="34" charset="0"/>
              <a:buChar char="►"/>
            </a:pPr>
            <a:endParaRPr lang="en-US" sz="1000" b="1" dirty="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chemeClr val="accent1">
                    <a:lumMod val="75000"/>
                  </a:schemeClr>
                </a:solidFill>
                <a:cs typeface="Arial" panose="020B0604020202020204" pitchFamily="34" charset="0"/>
              </a:rPr>
              <a:t>www.sph.emory.edu/r4phtc</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p:txBody>
      </p:sp>
      <p:grpSp>
        <p:nvGrpSpPr>
          <p:cNvPr id="113" name="Group 112"/>
          <p:cNvGrpSpPr/>
          <p:nvPr/>
        </p:nvGrpSpPr>
        <p:grpSpPr>
          <a:xfrm>
            <a:off x="227429" y="5543054"/>
            <a:ext cx="7556938" cy="1837982"/>
            <a:chOff x="227429" y="6127684"/>
            <a:chExt cx="7556938" cy="1837982"/>
          </a:xfrm>
        </p:grpSpPr>
        <p:sp>
          <p:nvSpPr>
            <p:cNvPr id="114" name="Rectangle 113"/>
            <p:cNvSpPr/>
            <p:nvPr/>
          </p:nvSpPr>
          <p:spPr>
            <a:xfrm>
              <a:off x="227429" y="6488338"/>
              <a:ext cx="3696373" cy="86177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training workshops/continuing </a:t>
              </a:r>
              <a:r>
                <a:rPr lang="en-US" sz="1000" dirty="0" smtClean="0">
                  <a:solidFill>
                    <a:srgbClr val="666666"/>
                  </a:solidFill>
                  <a:cs typeface="Arial" panose="020B0604020202020204" pitchFamily="34" charset="0"/>
                </a:rPr>
                <a:t>education</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Regional health assessment and collaborative </a:t>
              </a:r>
              <a:r>
                <a:rPr lang="en-US" sz="1000" dirty="0" smtClean="0">
                  <a:solidFill>
                    <a:srgbClr val="666666"/>
                  </a:solidFill>
                  <a:cs typeface="Arial" panose="020B0604020202020204" pitchFamily="34" charset="0"/>
                </a:rPr>
                <a:t>development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Student field placements</a:t>
              </a:r>
            </a:p>
          </p:txBody>
        </p:sp>
        <p:sp>
          <p:nvSpPr>
            <p:cNvPr id="115" name="Rectangle 114"/>
            <p:cNvSpPr/>
            <p:nvPr/>
          </p:nvSpPr>
          <p:spPr>
            <a:xfrm>
              <a:off x="679707" y="6197072"/>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6" name="Rectangle 115"/>
            <p:cNvSpPr/>
            <p:nvPr/>
          </p:nvSpPr>
          <p:spPr>
            <a:xfrm>
              <a:off x="240290" y="6134689"/>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72944" y="6127684"/>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8" name="Pentagon 117"/>
            <p:cNvSpPr/>
            <p:nvPr/>
          </p:nvSpPr>
          <p:spPr>
            <a:xfrm>
              <a:off x="237877" y="6134915"/>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6192434"/>
              <a:ext cx="192614" cy="192614"/>
            </a:xfrm>
            <a:prstGeom prst="rect">
              <a:avLst/>
            </a:prstGeom>
          </p:spPr>
        </p:pic>
        <p:grpSp>
          <p:nvGrpSpPr>
            <p:cNvPr id="120" name="Group 119"/>
            <p:cNvGrpSpPr/>
            <p:nvPr/>
          </p:nvGrpSpPr>
          <p:grpSpPr>
            <a:xfrm>
              <a:off x="4076700" y="6134689"/>
              <a:ext cx="3700649" cy="304699"/>
              <a:chOff x="4076700" y="3426006"/>
              <a:chExt cx="3700649" cy="304699"/>
            </a:xfrm>
          </p:grpSpPr>
          <p:sp>
            <p:nvSpPr>
              <p:cNvPr id="124" name="Rectangle 123"/>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6" name="Pentagon 125"/>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Rectangle 120"/>
            <p:cNvSpPr/>
            <p:nvPr/>
          </p:nvSpPr>
          <p:spPr>
            <a:xfrm>
              <a:off x="4087994" y="6488338"/>
              <a:ext cx="3696373" cy="147732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Center for Health Hazards Preparedness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Eastern Kentucky University College of Health Sciences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Kentucky Department for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Kentucky TRAIN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Louisville Metro Department of Public Health and Wellness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The Commonwealth Institute of Kentucky</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University of Kentucky College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Western Kentucky University College of Health and Human Services</a:t>
              </a:r>
            </a:p>
          </p:txBody>
        </p:sp>
        <p:pic>
          <p:nvPicPr>
            <p:cNvPr id="123" name="Picture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3732" y="6192173"/>
              <a:ext cx="278586" cy="214467"/>
            </a:xfrm>
            <a:prstGeom prst="rect">
              <a:avLst/>
            </a:prstGeom>
          </p:spPr>
        </p:pic>
      </p:grpSp>
      <p:grpSp>
        <p:nvGrpSpPr>
          <p:cNvPr id="127" name="Group 126"/>
          <p:cNvGrpSpPr/>
          <p:nvPr/>
        </p:nvGrpSpPr>
        <p:grpSpPr>
          <a:xfrm>
            <a:off x="227429" y="3954583"/>
            <a:ext cx="7544969" cy="1444073"/>
            <a:chOff x="227429" y="3688736"/>
            <a:chExt cx="7544969" cy="1444073"/>
          </a:xfrm>
        </p:grpSpPr>
        <p:sp>
          <p:nvSpPr>
            <p:cNvPr id="128" name="Rectangle 127"/>
            <p:cNvSpPr/>
            <p:nvPr/>
          </p:nvSpPr>
          <p:spPr>
            <a:xfrm>
              <a:off x="227429" y="4014554"/>
              <a:ext cx="3696373" cy="1118255"/>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Public Health Preparedness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Health Policy</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Academic-Community Partnerships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b="0" i="0" dirty="0">
                <a:solidFill>
                  <a:srgbClr val="666666"/>
                </a:solidFill>
                <a:effectLst/>
                <a:cs typeface="Arial" panose="020B0604020202020204" pitchFamily="34" charset="0"/>
              </a:endParaRPr>
            </a:p>
          </p:txBody>
        </p:sp>
        <p:pic>
          <p:nvPicPr>
            <p:cNvPr id="129" name="Picture 1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060" y="4348993"/>
              <a:ext cx="184233" cy="210312"/>
            </a:xfrm>
            <a:prstGeom prst="rect">
              <a:avLst/>
            </a:prstGeom>
          </p:spPr>
        </p:pic>
        <p:sp>
          <p:nvSpPr>
            <p:cNvPr id="130" name="Rectangle 129"/>
            <p:cNvSpPr/>
            <p:nvPr/>
          </p:nvSpPr>
          <p:spPr>
            <a:xfrm>
              <a:off x="240289" y="3695741"/>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72944" y="368873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32" name="Group 131"/>
            <p:cNvGrpSpPr/>
            <p:nvPr/>
          </p:nvGrpSpPr>
          <p:grpSpPr>
            <a:xfrm>
              <a:off x="237877" y="3695967"/>
              <a:ext cx="336274" cy="295925"/>
              <a:chOff x="-4730414" y="2329005"/>
              <a:chExt cx="549441" cy="483514"/>
            </a:xfrm>
          </p:grpSpPr>
          <p:sp>
            <p:nvSpPr>
              <p:cNvPr id="138" name="Pentagon 137"/>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33" name="Picture 1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605" y="4601410"/>
              <a:ext cx="203314" cy="210608"/>
            </a:xfrm>
            <a:prstGeom prst="rect">
              <a:avLst/>
            </a:prstGeom>
          </p:spPr>
        </p:pic>
        <p:sp>
          <p:nvSpPr>
            <p:cNvPr id="134" name="Rectangle 133"/>
            <p:cNvSpPr/>
            <p:nvPr/>
          </p:nvSpPr>
          <p:spPr>
            <a:xfrm>
              <a:off x="4065775" y="4014554"/>
              <a:ext cx="3696373" cy="861774"/>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Community Health Assessment</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Addressing the needs of underserved populations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endParaRPr lang="en-US" sz="1000" b="0" i="0" dirty="0">
                <a:solidFill>
                  <a:srgbClr val="666666"/>
                </a:solidFill>
                <a:effectLst/>
                <a:cs typeface="Arial" panose="020B0604020202020204" pitchFamily="34" charset="0"/>
              </a:endParaRPr>
            </a:p>
          </p:txBody>
        </p:sp>
        <p:pic>
          <p:nvPicPr>
            <p:cNvPr id="135" name="Picture 1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2901" y="4091055"/>
              <a:ext cx="179703" cy="210312"/>
            </a:xfrm>
            <a:prstGeom prst="rect">
              <a:avLst/>
            </a:prstGeom>
          </p:spPr>
        </p:pic>
        <p:pic>
          <p:nvPicPr>
            <p:cNvPr id="136" name="Picture 1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46622" y="4358859"/>
              <a:ext cx="165303" cy="189536"/>
            </a:xfrm>
            <a:prstGeom prst="rect">
              <a:avLst/>
            </a:prstGeom>
          </p:spPr>
        </p:pic>
        <p:pic>
          <p:nvPicPr>
            <p:cNvPr id="137" name="Picture 1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627" y="4044723"/>
              <a:ext cx="97376" cy="256602"/>
            </a:xfrm>
            <a:prstGeom prst="rect">
              <a:avLst/>
            </a:prstGeom>
          </p:spPr>
        </p:pic>
      </p:grpSp>
      <p:grpSp>
        <p:nvGrpSpPr>
          <p:cNvPr id="53" name="Group 52"/>
          <p:cNvGrpSpPr/>
          <p:nvPr/>
        </p:nvGrpSpPr>
        <p:grpSpPr>
          <a:xfrm>
            <a:off x="1230330" y="9455916"/>
            <a:ext cx="5710232" cy="574194"/>
            <a:chOff x="1230330" y="9455916"/>
            <a:chExt cx="5710232" cy="574194"/>
          </a:xfrm>
        </p:grpSpPr>
        <p:pic>
          <p:nvPicPr>
            <p:cNvPr id="54" name="Picture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55" name="Picture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pic>
          <p:nvPicPr>
            <p:cNvPr id="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30330" y="9455916"/>
              <a:ext cx="823102" cy="4834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543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675</TotalTime>
  <Words>1263</Words>
  <Application>Microsoft Office PowerPoint</Application>
  <PresentationFormat>Custom</PresentationFormat>
  <Paragraphs>107</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Segoe UI</vt:lpstr>
      <vt:lpstr>Calibri</vt:lpstr>
      <vt:lpstr>Gotham</vt:lpstr>
      <vt:lpstr>Times New Roman</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60</cp:revision>
  <dcterms:created xsi:type="dcterms:W3CDTF">2016-05-09T18:27:19Z</dcterms:created>
  <dcterms:modified xsi:type="dcterms:W3CDTF">2016-08-16T19:07:49Z</dcterms:modified>
</cp:coreProperties>
</file>