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59" r:id="rId3"/>
    <p:sldId id="256"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5472"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70" d="100"/>
          <a:sy n="70" d="100"/>
        </p:scale>
        <p:origin x="2010" y="-1548"/>
      </p:cViewPr>
      <p:guideLst>
        <p:guide orient="horz" pos="6336"/>
        <p:guide pos="2520"/>
        <p:guide pos="144"/>
        <p:guide pos="4896"/>
        <p:guide orient="horz" pos="5472"/>
        <p:guide orient="horz" pos="144"/>
        <p:guide orient="horz" pos="25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245805"/>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Florida Public Health Training Center is housed in the Institute of Public Health, College of Pharmacy, Florida Agricultural and Mechanical University (FAMU).  The Florida PHTC provides continuing professional education for the public health workforce in Florida as well as student field placements and faculty-student collaborative projects. Areas of expertise include: health disparities, cultural competency, community-based participatory research, and </a:t>
            </a:r>
            <a:r>
              <a:rPr lang="en-US" sz="1000" dirty="0" err="1">
                <a:solidFill>
                  <a:schemeClr val="tx1">
                    <a:lumMod val="65000"/>
                    <a:lumOff val="35000"/>
                  </a:schemeClr>
                </a:solidFill>
                <a:ea typeface="Calibri" panose="020F0502020204030204" pitchFamily="34" charset="0"/>
                <a:cs typeface="Arial" panose="020B0604020202020204" pitchFamily="34" charset="0"/>
              </a:rPr>
              <a:t>interprofessional</a:t>
            </a:r>
            <a:r>
              <a:rPr lang="en-US" sz="1000" dirty="0">
                <a:solidFill>
                  <a:schemeClr val="tx1">
                    <a:lumMod val="65000"/>
                    <a:lumOff val="35000"/>
                  </a:schemeClr>
                </a:solidFill>
                <a:ea typeface="Calibri" panose="020F0502020204030204" pitchFamily="34" charset="0"/>
                <a:cs typeface="Arial" panose="020B0604020202020204" pitchFamily="34" charset="0"/>
              </a:rPr>
              <a:t> collaboration</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Founded in 1887, Florida Agricultural and Mechanical University (FAMU) is a land-grant institution dedicated to the advancement of knowledge, resolution of complex issues and the empowerment of citizens and communities.  FAMU’s faculty educate students at the undergraduate, graduate, doctoral and professional levels; and prepares graduates to apply their knowledge, critical thinking skills and creativity in their service to society.  Created in 1995, the mission of the Institute of Public Health (IPH) is to develop and produce culturally competent public health practitioners and leaders through graduate training, research and service. The IPH offers both the master of public health (MPH) and doctor of public health (</a:t>
            </a:r>
            <a:r>
              <a:rPr lang="en-US" sz="1000" dirty="0" err="1">
                <a:solidFill>
                  <a:schemeClr val="tx1">
                    <a:lumMod val="65000"/>
                    <a:lumOff val="35000"/>
                  </a:schemeClr>
                </a:solidFill>
                <a:ea typeface="Calibri" panose="020F0502020204030204" pitchFamily="34" charset="0"/>
                <a:cs typeface="Arial" panose="020B0604020202020204" pitchFamily="34" charset="0"/>
              </a:rPr>
              <a:t>DrPH</a:t>
            </a:r>
            <a:r>
              <a:rPr lang="en-US" sz="1000" dirty="0">
                <a:solidFill>
                  <a:schemeClr val="tx1">
                    <a:lumMod val="65000"/>
                    <a:lumOff val="35000"/>
                  </a:schemeClr>
                </a:solidFill>
                <a:ea typeface="Calibri" panose="020F0502020204030204" pitchFamily="34" charset="0"/>
                <a:cs typeface="Arial" panose="020B0604020202020204" pitchFamily="34" charset="0"/>
              </a:rPr>
              <a:t>) degrees, with the MPH degree being offered both in an online and traditional format. The IPH program is the only accredited public health degree program that is administratively housed in a college/school of pharmacy. It is also ranked #5 in the production of African Americans with a public health degree.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8" y="209395"/>
            <a:ext cx="2716356" cy="1056361"/>
          </a:xfrm>
          <a:prstGeom prst="rect">
            <a:avLst/>
          </a:prstGeom>
        </p:spPr>
      </p:pic>
      <p:grpSp>
        <p:nvGrpSpPr>
          <p:cNvPr id="26" name="Group 25"/>
          <p:cNvGrpSpPr/>
          <p:nvPr/>
        </p:nvGrpSpPr>
        <p:grpSpPr>
          <a:xfrm>
            <a:off x="227429" y="6493232"/>
            <a:ext cx="7746275" cy="1103376"/>
            <a:chOff x="227429" y="5711005"/>
            <a:chExt cx="7746275" cy="1103376"/>
          </a:xfrm>
        </p:grpSpPr>
        <p:sp>
          <p:nvSpPr>
            <p:cNvPr id="136" name="Rectangle 135"/>
            <p:cNvSpPr/>
            <p:nvPr/>
          </p:nvSpPr>
          <p:spPr>
            <a:xfrm>
              <a:off x="227429" y="6106495"/>
              <a:ext cx="7746275"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Training/Continuing </a:t>
              </a:r>
              <a:r>
                <a:rPr lang="en-US" sz="1000" dirty="0" smtClean="0">
                  <a:solidFill>
                    <a:srgbClr val="666666"/>
                  </a:solidFill>
                  <a:cs typeface="Arial" panose="020B0604020202020204" pitchFamily="34" charset="0"/>
                </a:rPr>
                <a:t>Education</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Needs Assessment and Collaborative </a:t>
              </a:r>
              <a:r>
                <a:rPr lang="en-US" sz="1000" dirty="0" smtClean="0">
                  <a:solidFill>
                    <a:srgbClr val="666666"/>
                  </a:solidFill>
                  <a:cs typeface="Arial" panose="020B0604020202020204" pitchFamily="34" charset="0"/>
                </a:rPr>
                <a:t>Development</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Practice, Faculty-Student </a:t>
              </a:r>
              <a:r>
                <a:rPr lang="en-US" sz="1000" dirty="0" smtClean="0">
                  <a:solidFill>
                    <a:srgbClr val="666666"/>
                  </a:solidFill>
                  <a:cs typeface="Arial" panose="020B0604020202020204" pitchFamily="34" charset="0"/>
                </a:rPr>
                <a:t>Collaboration</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grpSp>
          <p:nvGrpSpPr>
            <p:cNvPr id="144" name="Group 143"/>
            <p:cNvGrpSpPr/>
            <p:nvPr/>
          </p:nvGrpSpPr>
          <p:grpSpPr>
            <a:xfrm>
              <a:off x="237877" y="5711005"/>
              <a:ext cx="7534523" cy="374087"/>
              <a:chOff x="237877" y="5698969"/>
              <a:chExt cx="7534523" cy="374087"/>
            </a:xfrm>
          </p:grpSpPr>
          <p:sp>
            <p:nvSpPr>
              <p:cNvPr id="115" name="Rectangle 114"/>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5775755"/>
              <a:ext cx="192614" cy="192614"/>
            </a:xfrm>
            <a:prstGeom prst="rect">
              <a:avLst/>
            </a:prstGeom>
          </p:spPr>
        </p:pic>
      </p:gr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828138"/>
            <a:ext cx="209676" cy="209676"/>
          </a:xfrm>
          <a:prstGeom prst="rect">
            <a:avLst/>
          </a:prstGeom>
        </p:spPr>
      </p:pic>
      <p:sp>
        <p:nvSpPr>
          <p:cNvPr id="44" name="Rectangle 43"/>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Cynthia M. Harris, Ph.D., </a:t>
            </a:r>
            <a:r>
              <a:rPr lang="en-US" sz="1000" b="1" dirty="0" smtClean="0">
                <a:solidFill>
                  <a:srgbClr val="666666"/>
                </a:solidFill>
                <a:cs typeface="Arial" panose="020B0604020202020204" pitchFamily="34" charset="0"/>
              </a:rPr>
              <a:t>DABT, </a:t>
            </a:r>
            <a:r>
              <a:rPr lang="en-US" sz="1000" dirty="0" smtClean="0">
                <a:solidFill>
                  <a:srgbClr val="666666"/>
                </a:solidFill>
                <a:cs typeface="Arial" panose="020B0604020202020204" pitchFamily="34" charset="0"/>
              </a:rPr>
              <a:t>Principal Investigator and </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LPS Director, </a:t>
            </a:r>
            <a:r>
              <a:rPr lang="en-US" sz="1000" b="1" dirty="0">
                <a:solidFill>
                  <a:schemeClr val="accent1">
                    <a:lumMod val="75000"/>
                  </a:schemeClr>
                </a:solidFill>
                <a:cs typeface="Arial" panose="020B0604020202020204" pitchFamily="34" charset="0"/>
              </a:rPr>
              <a:t>cynthia.harris2@famu.edu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Matthew Dutton, Ph.D</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Faculty Trainer, </a:t>
            </a:r>
            <a:r>
              <a:rPr lang="en-US" sz="1000" b="1" dirty="0" smtClean="0">
                <a:solidFill>
                  <a:schemeClr val="accent1">
                    <a:lumMod val="75000"/>
                  </a:schemeClr>
                </a:solidFill>
                <a:cs typeface="Arial" panose="020B0604020202020204" pitchFamily="34" charset="0"/>
              </a:rPr>
              <a:t>matthew.dutton@famu.edu</a:t>
            </a:r>
          </a:p>
          <a:p>
            <a:pPr marL="112713" indent="-112713" fontAlgn="base">
              <a:buClr>
                <a:schemeClr val="accent1">
                  <a:lumMod val="75000"/>
                </a:schemeClr>
              </a:buClr>
              <a:buSzPct val="60000"/>
              <a:buFont typeface="Century Gothic" panose="020B0502020202020204" pitchFamily="34" charset="0"/>
              <a:buChar char="►"/>
            </a:pPr>
            <a:r>
              <a:rPr lang="sv-SE" sz="1000" b="1" dirty="0">
                <a:solidFill>
                  <a:schemeClr val="tx1">
                    <a:lumMod val="65000"/>
                    <a:lumOff val="35000"/>
                  </a:schemeClr>
                </a:solidFill>
                <a:cs typeface="Arial" panose="020B0604020202020204" pitchFamily="34" charset="0"/>
              </a:rPr>
              <a:t>Sandra G. Suther, Ph.D</a:t>
            </a:r>
            <a:r>
              <a:rPr lang="sv-SE" sz="1000" b="1" dirty="0" smtClean="0">
                <a:solidFill>
                  <a:schemeClr val="tx1">
                    <a:lumMod val="65000"/>
                    <a:lumOff val="35000"/>
                  </a:schemeClr>
                </a:solidFill>
                <a:cs typeface="Arial" panose="020B0604020202020204" pitchFamily="34" charset="0"/>
              </a:rPr>
              <a:t>., </a:t>
            </a:r>
            <a:r>
              <a:rPr lang="sv-SE" sz="1000" dirty="0" smtClean="0">
                <a:solidFill>
                  <a:schemeClr val="tx1">
                    <a:lumMod val="65000"/>
                    <a:lumOff val="35000"/>
                  </a:schemeClr>
                </a:solidFill>
                <a:cs typeface="Arial" panose="020B0604020202020204" pitchFamily="34" charset="0"/>
              </a:rPr>
              <a:t>Evaluator, </a:t>
            </a:r>
            <a:r>
              <a:rPr lang="sv-SE" sz="1000" b="1" dirty="0" smtClean="0">
                <a:solidFill>
                  <a:schemeClr val="accent1">
                    <a:lumMod val="75000"/>
                  </a:schemeClr>
                </a:solidFill>
                <a:cs typeface="Arial" panose="020B0604020202020204" pitchFamily="34" charset="0"/>
              </a:rPr>
              <a:t>sandra.suther@famu.edu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Charlotte Baker, </a:t>
            </a:r>
            <a:r>
              <a:rPr lang="en-US" sz="1000" b="1" dirty="0" err="1" smtClean="0">
                <a:solidFill>
                  <a:srgbClr val="666666"/>
                </a:solidFill>
                <a:cs typeface="Arial" panose="020B0604020202020204" pitchFamily="34" charset="0"/>
              </a:rPr>
              <a:t>DrPH</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Faculty Trainer, </a:t>
            </a:r>
            <a:r>
              <a:rPr lang="en-US" sz="1000" b="1" dirty="0" smtClean="0">
                <a:solidFill>
                  <a:schemeClr val="accent1">
                    <a:lumMod val="75000"/>
                  </a:schemeClr>
                </a:solidFill>
                <a:cs typeface="Arial" panose="020B0604020202020204" pitchFamily="34" charset="0"/>
              </a:rPr>
              <a:t>charlotte.baker@famu.edu</a:t>
            </a:r>
            <a:endParaRPr lang="en-US" sz="1000" b="1" dirty="0">
              <a:solidFill>
                <a:schemeClr val="accent1">
                  <a:lumMod val="75000"/>
                </a:schemeClr>
              </a:solidFill>
              <a:cs typeface="Arial" panose="020B0604020202020204" pitchFamily="34" charset="0"/>
            </a:endParaRPr>
          </a:p>
        </p:txBody>
      </p:sp>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 name="Rounded Rectangular Callout 3"/>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87994" y="8220628"/>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www.pharmacy.famu.edu/iph/</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r>
              <a:rPr lang="en-US" sz="1000" b="1" dirty="0">
                <a:solidFill>
                  <a:srgbClr val="666666"/>
                </a:solidFill>
                <a:cs typeface="Arial" panose="020B0604020202020204" pitchFamily="34" charset="0"/>
              </a:rPr>
              <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College of Pharmacy and Pharmaceutical </a:t>
            </a:r>
            <a:r>
              <a:rPr lang="en-US" sz="1000" dirty="0" smtClean="0">
                <a:solidFill>
                  <a:srgbClr val="666666"/>
                </a:solidFill>
                <a:cs typeface="Arial" panose="020B0604020202020204" pitchFamily="34" charset="0"/>
              </a:rPr>
              <a:t>Sciences</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1415 </a:t>
            </a:r>
            <a:r>
              <a:rPr lang="en-US" sz="1000" dirty="0">
                <a:solidFill>
                  <a:srgbClr val="666666"/>
                </a:solidFill>
                <a:cs typeface="Arial" panose="020B0604020202020204" pitchFamily="34" charset="0"/>
              </a:rPr>
              <a:t>S. Martin Luther King, Jr. </a:t>
            </a:r>
            <a:r>
              <a:rPr lang="en-US" sz="1000" dirty="0" smtClean="0">
                <a:solidFill>
                  <a:srgbClr val="666666"/>
                </a:solidFill>
                <a:cs typeface="Arial" panose="020B0604020202020204" pitchFamily="34" charset="0"/>
              </a:rPr>
              <a:t>Blvd.</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Tallahassee</a:t>
            </a:r>
            <a:r>
              <a:rPr lang="en-US" sz="1000" dirty="0">
                <a:solidFill>
                  <a:srgbClr val="666666"/>
                </a:solidFill>
                <a:cs typeface="Arial" panose="020B0604020202020204" pitchFamily="34" charset="0"/>
              </a:rPr>
              <a:t>, Florida 32307</a:t>
            </a:r>
          </a:p>
        </p:txBody>
      </p:sp>
      <p:grpSp>
        <p:nvGrpSpPr>
          <p:cNvPr id="11" name="Group 10"/>
          <p:cNvGrpSpPr/>
          <p:nvPr/>
        </p:nvGrpSpPr>
        <p:grpSpPr>
          <a:xfrm>
            <a:off x="2923674" y="532398"/>
            <a:ext cx="5103092" cy="455078"/>
            <a:chOff x="2760520" y="532398"/>
            <a:chExt cx="5266246" cy="455078"/>
          </a:xfrm>
        </p:grpSpPr>
        <p:sp>
          <p:nvSpPr>
            <p:cNvPr id="15" name="Rectangle 14"/>
            <p:cNvSpPr/>
            <p:nvPr/>
          </p:nvSpPr>
          <p:spPr>
            <a:xfrm>
              <a:off x="2760520" y="532398"/>
              <a:ext cx="5266246"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endParaRPr lang="en-US" dirty="0"/>
            </a:p>
          </p:txBody>
        </p:sp>
        <p:sp>
          <p:nvSpPr>
            <p:cNvPr id="52" name="Rectangle 51"/>
            <p:cNvSpPr/>
            <p:nvPr/>
          </p:nvSpPr>
          <p:spPr>
            <a:xfrm>
              <a:off x="2776971" y="536070"/>
              <a:ext cx="5033702" cy="451406"/>
            </a:xfrm>
            <a:prstGeom prst="rect">
              <a:avLst/>
            </a:prstGeom>
          </p:spPr>
          <p:txBody>
            <a:bodyPr wrap="square">
              <a:spAutoFit/>
            </a:bodyPr>
            <a:lstStyle/>
            <a:p>
              <a:pPr>
                <a:lnSpc>
                  <a:spcPts val="1400"/>
                </a:lnSpc>
              </a:pPr>
              <a:r>
                <a:rPr lang="en-US" sz="14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Florida Public Health Training Center </a:t>
              </a: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a:t>
              </a:r>
              <a:r>
                <a:rPr lang="en-US" sz="14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Florida A&amp;M University</a:t>
              </a:r>
              <a:endParaRPr lang="en-US" sz="14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25" name="Group 24"/>
          <p:cNvGrpSpPr/>
          <p:nvPr/>
        </p:nvGrpSpPr>
        <p:grpSpPr>
          <a:xfrm>
            <a:off x="227429" y="3405402"/>
            <a:ext cx="7546478" cy="1444073"/>
            <a:chOff x="227429" y="3405402"/>
            <a:chExt cx="7546478" cy="1444073"/>
          </a:xfrm>
        </p:grpSpPr>
        <p:sp>
          <p:nvSpPr>
            <p:cNvPr id="127" name="Rectangle 126"/>
            <p:cNvSpPr/>
            <p:nvPr/>
          </p:nvSpPr>
          <p:spPr>
            <a:xfrm>
              <a:off x="240290" y="3412407"/>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340540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3412633"/>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227429" y="3731220"/>
              <a:ext cx="7546478" cy="1118255"/>
              <a:chOff x="227429" y="3731220"/>
              <a:chExt cx="7546478" cy="1118255"/>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564" y="4308612"/>
                <a:ext cx="183526" cy="210430"/>
              </a:xfrm>
              <a:prstGeom prst="rect">
                <a:avLst/>
              </a:prstGeom>
            </p:spPr>
          </p:pic>
          <p:sp>
            <p:nvSpPr>
              <p:cNvPr id="68" name="Rectangle 67"/>
              <p:cNvSpPr/>
              <p:nvPr/>
            </p:nvSpPr>
            <p:spPr>
              <a:xfrm>
                <a:off x="227429" y="373122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Health Disparities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Community-Based Participatory Research</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Cultural Competency Training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Data Analysis and </a:t>
                </a:r>
                <a:r>
                  <a:rPr lang="en-US" sz="1000" dirty="0" smtClean="0">
                    <a:solidFill>
                      <a:srgbClr val="666666"/>
                    </a:solidFill>
                    <a:cs typeface="Arial" panose="020B0604020202020204" pitchFamily="34" charset="0"/>
                  </a:rPr>
                  <a:t>Management</a:t>
                </a:r>
                <a:endParaRPr lang="en-US" sz="1000" b="0" i="0" dirty="0">
                  <a:solidFill>
                    <a:srgbClr val="666666"/>
                  </a:solidFill>
                  <a:effectLst/>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251" y="3810111"/>
                <a:ext cx="210312" cy="2055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373" y="4070370"/>
                <a:ext cx="160575" cy="202071"/>
              </a:xfrm>
              <a:prstGeom prst="rect">
                <a:avLst/>
              </a:prstGeom>
            </p:spPr>
          </p:pic>
          <p:sp>
            <p:nvSpPr>
              <p:cNvPr id="64" name="Rectangle 63"/>
              <p:cNvSpPr/>
              <p:nvPr/>
            </p:nvSpPr>
            <p:spPr>
              <a:xfrm>
                <a:off x="4077534" y="373122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Public Health Genomics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Program Evaluation</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Community Health 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err="1" smtClean="0">
                    <a:solidFill>
                      <a:srgbClr val="666666"/>
                    </a:solidFill>
                    <a:cs typeface="Arial" panose="020B0604020202020204" pitchFamily="34" charset="0"/>
                  </a:rPr>
                  <a:t>Interprofessional</a:t>
                </a:r>
                <a:r>
                  <a:rPr lang="en-US" sz="1000" dirty="0" smtClean="0">
                    <a:solidFill>
                      <a:srgbClr val="666666"/>
                    </a:solidFill>
                    <a:cs typeface="Arial" panose="020B0604020202020204" pitchFamily="34" charset="0"/>
                  </a:rPr>
                  <a:t> Collaboration</a:t>
                </a:r>
                <a:endParaRPr lang="en-US" sz="1000" b="0" i="0" dirty="0">
                  <a:solidFill>
                    <a:srgbClr val="666666"/>
                  </a:solidFill>
                  <a:effectLst/>
                  <a:cs typeface="Arial" panose="020B0604020202020204" pitchFamily="34" charset="0"/>
                </a:endParaRP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503" y="3807721"/>
                <a:ext cx="210312" cy="210312"/>
              </a:xfrm>
              <a:prstGeom prst="rect">
                <a:avLst/>
              </a:prstGeom>
            </p:spPr>
          </p:pic>
          <p:pic>
            <p:nvPicPr>
              <p:cNvPr id="70" name="Picture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0460" y="4313684"/>
                <a:ext cx="187461" cy="219392"/>
              </a:xfrm>
              <a:prstGeom prst="rect">
                <a:avLst/>
              </a:prstGeom>
            </p:spPr>
          </p:pic>
          <p:grpSp>
            <p:nvGrpSpPr>
              <p:cNvPr id="72" name="Group 71"/>
              <p:cNvGrpSpPr/>
              <p:nvPr/>
            </p:nvGrpSpPr>
            <p:grpSpPr>
              <a:xfrm>
                <a:off x="4129096" y="4567872"/>
                <a:ext cx="197397" cy="191696"/>
                <a:chOff x="6819900" y="3689350"/>
                <a:chExt cx="439738" cy="427038"/>
              </a:xfrm>
            </p:grpSpPr>
            <p:sp>
              <p:nvSpPr>
                <p:cNvPr id="73"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031" y="4601874"/>
                <a:ext cx="244378" cy="186691"/>
              </a:xfrm>
              <a:prstGeom prst="rect">
                <a:avLst/>
              </a:prstGeom>
            </p:spPr>
          </p:pic>
          <p:sp>
            <p:nvSpPr>
              <p:cNvPr id="23" name="Freeform 5"/>
              <p:cNvSpPr>
                <a:spLocks noEditPoints="1"/>
              </p:cNvSpPr>
              <p:nvPr/>
            </p:nvSpPr>
            <p:spPr bwMode="auto">
              <a:xfrm>
                <a:off x="4129088" y="4081463"/>
                <a:ext cx="188913" cy="193675"/>
              </a:xfrm>
              <a:custGeom>
                <a:avLst/>
                <a:gdLst>
                  <a:gd name="T0" fmla="*/ 506 w 667"/>
                  <a:gd name="T1" fmla="*/ 4 h 682"/>
                  <a:gd name="T2" fmla="*/ 404 w 667"/>
                  <a:gd name="T3" fmla="*/ 41 h 682"/>
                  <a:gd name="T4" fmla="*/ 369 w 667"/>
                  <a:gd name="T5" fmla="*/ 6 h 682"/>
                  <a:gd name="T6" fmla="*/ 347 w 667"/>
                  <a:gd name="T7" fmla="*/ 6 h 682"/>
                  <a:gd name="T8" fmla="*/ 161 w 667"/>
                  <a:gd name="T9" fmla="*/ 193 h 682"/>
                  <a:gd name="T10" fmla="*/ 161 w 667"/>
                  <a:gd name="T11" fmla="*/ 215 h 682"/>
                  <a:gd name="T12" fmla="*/ 183 w 667"/>
                  <a:gd name="T13" fmla="*/ 215 h 682"/>
                  <a:gd name="T14" fmla="*/ 358 w 667"/>
                  <a:gd name="T15" fmla="*/ 39 h 682"/>
                  <a:gd name="T16" fmla="*/ 381 w 667"/>
                  <a:gd name="T17" fmla="*/ 62 h 682"/>
                  <a:gd name="T18" fmla="*/ 69 w 667"/>
                  <a:gd name="T19" fmla="*/ 374 h 682"/>
                  <a:gd name="T20" fmla="*/ 24 w 667"/>
                  <a:gd name="T21" fmla="*/ 465 h 682"/>
                  <a:gd name="T22" fmla="*/ 33 w 667"/>
                  <a:gd name="T23" fmla="*/ 547 h 682"/>
                  <a:gd name="T24" fmla="*/ 24 w 667"/>
                  <a:gd name="T25" fmla="*/ 556 h 682"/>
                  <a:gd name="T26" fmla="*/ 24 w 667"/>
                  <a:gd name="T27" fmla="*/ 556 h 682"/>
                  <a:gd name="T28" fmla="*/ 24 w 667"/>
                  <a:gd name="T29" fmla="*/ 556 h 682"/>
                  <a:gd name="T30" fmla="*/ 9 w 667"/>
                  <a:gd name="T31" fmla="*/ 626 h 682"/>
                  <a:gd name="T32" fmla="*/ 115 w 667"/>
                  <a:gd name="T33" fmla="*/ 648 h 682"/>
                  <a:gd name="T34" fmla="*/ 115 w 667"/>
                  <a:gd name="T35" fmla="*/ 647 h 682"/>
                  <a:gd name="T36" fmla="*/ 115 w 667"/>
                  <a:gd name="T37" fmla="*/ 647 h 682"/>
                  <a:gd name="T38" fmla="*/ 124 w 667"/>
                  <a:gd name="T39" fmla="*/ 638 h 682"/>
                  <a:gd name="T40" fmla="*/ 206 w 667"/>
                  <a:gd name="T41" fmla="*/ 647 h 682"/>
                  <a:gd name="T42" fmla="*/ 297 w 667"/>
                  <a:gd name="T43" fmla="*/ 602 h 682"/>
                  <a:gd name="T44" fmla="*/ 620 w 667"/>
                  <a:gd name="T45" fmla="*/ 279 h 682"/>
                  <a:gd name="T46" fmla="*/ 667 w 667"/>
                  <a:gd name="T47" fmla="*/ 165 h 682"/>
                  <a:gd name="T48" fmla="*/ 506 w 667"/>
                  <a:gd name="T49" fmla="*/ 4 h 682"/>
                  <a:gd name="T50" fmla="*/ 199 w 667"/>
                  <a:gd name="T51" fmla="*/ 596 h 682"/>
                  <a:gd name="T52" fmla="*/ 199 w 667"/>
                  <a:gd name="T53" fmla="*/ 596 h 682"/>
                  <a:gd name="T54" fmla="*/ 131 w 667"/>
                  <a:gd name="T55" fmla="*/ 584 h 682"/>
                  <a:gd name="T56" fmla="*/ 100 w 667"/>
                  <a:gd name="T57" fmla="*/ 590 h 682"/>
                  <a:gd name="T58" fmla="*/ 78 w 667"/>
                  <a:gd name="T59" fmla="*/ 611 h 682"/>
                  <a:gd name="T60" fmla="*/ 78 w 667"/>
                  <a:gd name="T61" fmla="*/ 611 h 682"/>
                  <a:gd name="T62" fmla="*/ 60 w 667"/>
                  <a:gd name="T63" fmla="*/ 593 h 682"/>
                  <a:gd name="T64" fmla="*/ 60 w 667"/>
                  <a:gd name="T65" fmla="*/ 593 h 682"/>
                  <a:gd name="T66" fmla="*/ 82 w 667"/>
                  <a:gd name="T67" fmla="*/ 571 h 682"/>
                  <a:gd name="T68" fmla="*/ 86 w 667"/>
                  <a:gd name="T69" fmla="*/ 539 h 682"/>
                  <a:gd name="T70" fmla="*/ 75 w 667"/>
                  <a:gd name="T71" fmla="*/ 472 h 682"/>
                  <a:gd name="T72" fmla="*/ 95 w 667"/>
                  <a:gd name="T73" fmla="*/ 423 h 682"/>
                  <a:gd name="T74" fmla="*/ 248 w 667"/>
                  <a:gd name="T75" fmla="*/ 576 h 682"/>
                  <a:gd name="T76" fmla="*/ 199 w 667"/>
                  <a:gd name="T77" fmla="*/ 596 h 682"/>
                  <a:gd name="T78" fmla="*/ 271 w 667"/>
                  <a:gd name="T79" fmla="*/ 555 h 682"/>
                  <a:gd name="T80" fmla="*/ 271 w 667"/>
                  <a:gd name="T81" fmla="*/ 555 h 682"/>
                  <a:gd name="T82" fmla="*/ 117 w 667"/>
                  <a:gd name="T83" fmla="*/ 400 h 682"/>
                  <a:gd name="T84" fmla="*/ 316 w 667"/>
                  <a:gd name="T85" fmla="*/ 201 h 682"/>
                  <a:gd name="T86" fmla="*/ 470 w 667"/>
                  <a:gd name="T87" fmla="*/ 355 h 682"/>
                  <a:gd name="T88" fmla="*/ 271 w 667"/>
                  <a:gd name="T89" fmla="*/ 555 h 682"/>
                  <a:gd name="T90" fmla="*/ 492 w 667"/>
                  <a:gd name="T91" fmla="*/ 333 h 682"/>
                  <a:gd name="T92" fmla="*/ 492 w 667"/>
                  <a:gd name="T93" fmla="*/ 333 h 682"/>
                  <a:gd name="T94" fmla="*/ 338 w 667"/>
                  <a:gd name="T95" fmla="*/ 179 h 682"/>
                  <a:gd name="T96" fmla="*/ 376 w 667"/>
                  <a:gd name="T97" fmla="*/ 141 h 682"/>
                  <a:gd name="T98" fmla="*/ 530 w 667"/>
                  <a:gd name="T99" fmla="*/ 296 h 682"/>
                  <a:gd name="T100" fmla="*/ 492 w 667"/>
                  <a:gd name="T101" fmla="*/ 333 h 682"/>
                  <a:gd name="T102" fmla="*/ 583 w 667"/>
                  <a:gd name="T103" fmla="*/ 242 h 682"/>
                  <a:gd name="T104" fmla="*/ 583 w 667"/>
                  <a:gd name="T105" fmla="*/ 242 h 682"/>
                  <a:gd name="T106" fmla="*/ 552 w 667"/>
                  <a:gd name="T107" fmla="*/ 274 h 682"/>
                  <a:gd name="T108" fmla="*/ 398 w 667"/>
                  <a:gd name="T109" fmla="*/ 119 h 682"/>
                  <a:gd name="T110" fmla="*/ 429 w 667"/>
                  <a:gd name="T111" fmla="*/ 88 h 682"/>
                  <a:gd name="T112" fmla="*/ 430 w 667"/>
                  <a:gd name="T113" fmla="*/ 87 h 682"/>
                  <a:gd name="T114" fmla="*/ 506 w 667"/>
                  <a:gd name="T115" fmla="*/ 56 h 682"/>
                  <a:gd name="T116" fmla="*/ 615 w 667"/>
                  <a:gd name="T117" fmla="*/ 165 h 682"/>
                  <a:gd name="T118" fmla="*/ 583 w 667"/>
                  <a:gd name="T119" fmla="*/ 2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7" h="682">
                    <a:moveTo>
                      <a:pt x="506" y="4"/>
                    </a:moveTo>
                    <a:cubicBezTo>
                      <a:pt x="470" y="4"/>
                      <a:pt x="433" y="16"/>
                      <a:pt x="404" y="41"/>
                    </a:cubicBezTo>
                    <a:cubicBezTo>
                      <a:pt x="369" y="6"/>
                      <a:pt x="369" y="6"/>
                      <a:pt x="369" y="6"/>
                    </a:cubicBezTo>
                    <a:cubicBezTo>
                      <a:pt x="363" y="0"/>
                      <a:pt x="353" y="0"/>
                      <a:pt x="347" y="6"/>
                    </a:cubicBezTo>
                    <a:cubicBezTo>
                      <a:pt x="161" y="193"/>
                      <a:pt x="161" y="193"/>
                      <a:pt x="161" y="193"/>
                    </a:cubicBezTo>
                    <a:cubicBezTo>
                      <a:pt x="155" y="199"/>
                      <a:pt x="155" y="208"/>
                      <a:pt x="161" y="215"/>
                    </a:cubicBezTo>
                    <a:cubicBezTo>
                      <a:pt x="167" y="221"/>
                      <a:pt x="177" y="221"/>
                      <a:pt x="183" y="215"/>
                    </a:cubicBezTo>
                    <a:cubicBezTo>
                      <a:pt x="358" y="39"/>
                      <a:pt x="358" y="39"/>
                      <a:pt x="358" y="39"/>
                    </a:cubicBezTo>
                    <a:cubicBezTo>
                      <a:pt x="381" y="62"/>
                      <a:pt x="381" y="62"/>
                      <a:pt x="381" y="62"/>
                    </a:cubicBezTo>
                    <a:cubicBezTo>
                      <a:pt x="69" y="374"/>
                      <a:pt x="69" y="374"/>
                      <a:pt x="69" y="374"/>
                    </a:cubicBezTo>
                    <a:cubicBezTo>
                      <a:pt x="44" y="400"/>
                      <a:pt x="29" y="432"/>
                      <a:pt x="24" y="465"/>
                    </a:cubicBezTo>
                    <a:cubicBezTo>
                      <a:pt x="20" y="492"/>
                      <a:pt x="23" y="521"/>
                      <a:pt x="33" y="547"/>
                    </a:cubicBezTo>
                    <a:cubicBezTo>
                      <a:pt x="24" y="556"/>
                      <a:pt x="24" y="556"/>
                      <a:pt x="24" y="556"/>
                    </a:cubicBezTo>
                    <a:cubicBezTo>
                      <a:pt x="24" y="556"/>
                      <a:pt x="24" y="556"/>
                      <a:pt x="24" y="556"/>
                    </a:cubicBezTo>
                    <a:cubicBezTo>
                      <a:pt x="24" y="556"/>
                      <a:pt x="24" y="556"/>
                      <a:pt x="24" y="556"/>
                    </a:cubicBezTo>
                    <a:cubicBezTo>
                      <a:pt x="2" y="578"/>
                      <a:pt x="0" y="604"/>
                      <a:pt x="9" y="626"/>
                    </a:cubicBezTo>
                    <a:cubicBezTo>
                      <a:pt x="27" y="667"/>
                      <a:pt x="81" y="682"/>
                      <a:pt x="115" y="648"/>
                    </a:cubicBezTo>
                    <a:cubicBezTo>
                      <a:pt x="115" y="647"/>
                      <a:pt x="115" y="647"/>
                      <a:pt x="115" y="647"/>
                    </a:cubicBezTo>
                    <a:cubicBezTo>
                      <a:pt x="115" y="647"/>
                      <a:pt x="115" y="647"/>
                      <a:pt x="115" y="647"/>
                    </a:cubicBezTo>
                    <a:cubicBezTo>
                      <a:pt x="124" y="638"/>
                      <a:pt x="124" y="638"/>
                      <a:pt x="124" y="638"/>
                    </a:cubicBezTo>
                    <a:cubicBezTo>
                      <a:pt x="151" y="649"/>
                      <a:pt x="179" y="652"/>
                      <a:pt x="206" y="647"/>
                    </a:cubicBezTo>
                    <a:cubicBezTo>
                      <a:pt x="240" y="643"/>
                      <a:pt x="272" y="628"/>
                      <a:pt x="297" y="602"/>
                    </a:cubicBezTo>
                    <a:cubicBezTo>
                      <a:pt x="620" y="279"/>
                      <a:pt x="620" y="279"/>
                      <a:pt x="620" y="279"/>
                    </a:cubicBezTo>
                    <a:cubicBezTo>
                      <a:pt x="651" y="248"/>
                      <a:pt x="667" y="206"/>
                      <a:pt x="667" y="165"/>
                    </a:cubicBezTo>
                    <a:cubicBezTo>
                      <a:pt x="667" y="76"/>
                      <a:pt x="595" y="4"/>
                      <a:pt x="506" y="4"/>
                    </a:cubicBezTo>
                    <a:close/>
                    <a:moveTo>
                      <a:pt x="199" y="596"/>
                    </a:moveTo>
                    <a:cubicBezTo>
                      <a:pt x="199" y="596"/>
                      <a:pt x="199" y="596"/>
                      <a:pt x="199" y="596"/>
                    </a:cubicBezTo>
                    <a:cubicBezTo>
                      <a:pt x="176" y="600"/>
                      <a:pt x="152" y="596"/>
                      <a:pt x="131" y="584"/>
                    </a:cubicBezTo>
                    <a:cubicBezTo>
                      <a:pt x="120" y="579"/>
                      <a:pt x="107" y="581"/>
                      <a:pt x="100" y="590"/>
                    </a:cubicBezTo>
                    <a:cubicBezTo>
                      <a:pt x="78" y="611"/>
                      <a:pt x="78" y="611"/>
                      <a:pt x="78" y="611"/>
                    </a:cubicBezTo>
                    <a:cubicBezTo>
                      <a:pt x="78" y="611"/>
                      <a:pt x="78" y="611"/>
                      <a:pt x="78" y="611"/>
                    </a:cubicBezTo>
                    <a:cubicBezTo>
                      <a:pt x="67" y="623"/>
                      <a:pt x="49" y="604"/>
                      <a:pt x="60" y="593"/>
                    </a:cubicBezTo>
                    <a:cubicBezTo>
                      <a:pt x="60" y="593"/>
                      <a:pt x="60" y="593"/>
                      <a:pt x="60" y="593"/>
                    </a:cubicBezTo>
                    <a:cubicBezTo>
                      <a:pt x="82" y="571"/>
                      <a:pt x="82" y="571"/>
                      <a:pt x="82" y="571"/>
                    </a:cubicBezTo>
                    <a:cubicBezTo>
                      <a:pt x="91" y="562"/>
                      <a:pt x="92" y="549"/>
                      <a:pt x="86" y="539"/>
                    </a:cubicBezTo>
                    <a:cubicBezTo>
                      <a:pt x="75" y="518"/>
                      <a:pt x="72" y="495"/>
                      <a:pt x="75" y="472"/>
                    </a:cubicBezTo>
                    <a:cubicBezTo>
                      <a:pt x="78" y="455"/>
                      <a:pt x="84" y="438"/>
                      <a:pt x="95" y="423"/>
                    </a:cubicBezTo>
                    <a:cubicBezTo>
                      <a:pt x="248" y="576"/>
                      <a:pt x="248" y="576"/>
                      <a:pt x="248" y="576"/>
                    </a:cubicBezTo>
                    <a:cubicBezTo>
                      <a:pt x="233" y="587"/>
                      <a:pt x="216" y="594"/>
                      <a:pt x="199" y="596"/>
                    </a:cubicBezTo>
                    <a:close/>
                    <a:moveTo>
                      <a:pt x="271" y="555"/>
                    </a:moveTo>
                    <a:cubicBezTo>
                      <a:pt x="271" y="555"/>
                      <a:pt x="271" y="555"/>
                      <a:pt x="271" y="555"/>
                    </a:cubicBezTo>
                    <a:cubicBezTo>
                      <a:pt x="117" y="400"/>
                      <a:pt x="117" y="400"/>
                      <a:pt x="117" y="400"/>
                    </a:cubicBezTo>
                    <a:cubicBezTo>
                      <a:pt x="316" y="201"/>
                      <a:pt x="316" y="201"/>
                      <a:pt x="316" y="201"/>
                    </a:cubicBezTo>
                    <a:cubicBezTo>
                      <a:pt x="470" y="355"/>
                      <a:pt x="470" y="355"/>
                      <a:pt x="470" y="355"/>
                    </a:cubicBezTo>
                    <a:cubicBezTo>
                      <a:pt x="271" y="555"/>
                      <a:pt x="271" y="555"/>
                      <a:pt x="271" y="555"/>
                    </a:cubicBezTo>
                    <a:close/>
                    <a:moveTo>
                      <a:pt x="492" y="333"/>
                    </a:moveTo>
                    <a:cubicBezTo>
                      <a:pt x="492" y="333"/>
                      <a:pt x="492" y="333"/>
                      <a:pt x="492" y="333"/>
                    </a:cubicBezTo>
                    <a:cubicBezTo>
                      <a:pt x="338" y="179"/>
                      <a:pt x="338" y="179"/>
                      <a:pt x="338" y="179"/>
                    </a:cubicBezTo>
                    <a:cubicBezTo>
                      <a:pt x="376" y="141"/>
                      <a:pt x="376" y="141"/>
                      <a:pt x="376" y="141"/>
                    </a:cubicBezTo>
                    <a:cubicBezTo>
                      <a:pt x="530" y="296"/>
                      <a:pt x="530" y="296"/>
                      <a:pt x="530" y="296"/>
                    </a:cubicBezTo>
                    <a:cubicBezTo>
                      <a:pt x="492" y="333"/>
                      <a:pt x="492" y="333"/>
                      <a:pt x="492" y="333"/>
                    </a:cubicBezTo>
                    <a:close/>
                    <a:moveTo>
                      <a:pt x="583" y="242"/>
                    </a:moveTo>
                    <a:cubicBezTo>
                      <a:pt x="583" y="242"/>
                      <a:pt x="583" y="242"/>
                      <a:pt x="583" y="242"/>
                    </a:cubicBezTo>
                    <a:cubicBezTo>
                      <a:pt x="552" y="274"/>
                      <a:pt x="552" y="274"/>
                      <a:pt x="552" y="274"/>
                    </a:cubicBezTo>
                    <a:cubicBezTo>
                      <a:pt x="398" y="119"/>
                      <a:pt x="398" y="119"/>
                      <a:pt x="398" y="119"/>
                    </a:cubicBezTo>
                    <a:cubicBezTo>
                      <a:pt x="429" y="88"/>
                      <a:pt x="429" y="88"/>
                      <a:pt x="429" y="88"/>
                    </a:cubicBezTo>
                    <a:cubicBezTo>
                      <a:pt x="430" y="87"/>
                      <a:pt x="430" y="87"/>
                      <a:pt x="430" y="87"/>
                    </a:cubicBezTo>
                    <a:cubicBezTo>
                      <a:pt x="451" y="66"/>
                      <a:pt x="479" y="56"/>
                      <a:pt x="506" y="56"/>
                    </a:cubicBezTo>
                    <a:cubicBezTo>
                      <a:pt x="567" y="56"/>
                      <a:pt x="615" y="105"/>
                      <a:pt x="615" y="165"/>
                    </a:cubicBezTo>
                    <a:cubicBezTo>
                      <a:pt x="615" y="193"/>
                      <a:pt x="605" y="221"/>
                      <a:pt x="583" y="2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80" name="Rectangle 79"/>
          <p:cNvSpPr/>
          <p:nvPr/>
        </p:nvSpPr>
        <p:spPr>
          <a:xfrm>
            <a:off x="242702" y="4945225"/>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63325" y="4938220"/>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2" name="Pentagon 81"/>
          <p:cNvSpPr/>
          <p:nvPr/>
        </p:nvSpPr>
        <p:spPr>
          <a:xfrm>
            <a:off x="240289" y="494545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51583" y="5291869"/>
            <a:ext cx="7505887" cy="802605"/>
          </a:xfrm>
          <a:prstGeom prst="rect">
            <a:avLst/>
          </a:prstGeom>
        </p:spPr>
        <p:txBody>
          <a:bodyPr wrap="square" numCol="2">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Public Health Association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State Academic Institutions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County Health Departments (Florida)</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Association of Schools and Programs in Public </a:t>
            </a:r>
            <a:r>
              <a:rPr lang="en-US" sz="1000" dirty="0" smtClean="0">
                <a:solidFill>
                  <a:srgbClr val="666666"/>
                </a:solidFill>
                <a:cs typeface="Arial" panose="020B0604020202020204" pitchFamily="34" charset="0"/>
              </a:rPr>
              <a:t>Health</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Directors of Health Promotion Programs (DHPE)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Consortium of African American Public Health Programs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American Public Health Association (Black Caucus of Health Workers)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Blue Foundation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Community-Based Organizations (local and state)</a:t>
            </a:r>
          </a:p>
        </p:txBody>
      </p:sp>
      <p:pic>
        <p:nvPicPr>
          <p:cNvPr id="84" name="Picture 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321" y="4995704"/>
            <a:ext cx="278586" cy="214467"/>
          </a:xfrm>
          <a:prstGeom prst="rect">
            <a:avLst/>
          </a:prstGeom>
        </p:spPr>
      </p:pic>
      <p:grpSp>
        <p:nvGrpSpPr>
          <p:cNvPr id="6" name="Group 5"/>
          <p:cNvGrpSpPr/>
          <p:nvPr/>
        </p:nvGrpSpPr>
        <p:grpSpPr>
          <a:xfrm>
            <a:off x="1238436" y="9501258"/>
            <a:ext cx="5582103" cy="528852"/>
            <a:chOff x="1238436" y="9501258"/>
            <a:chExt cx="5582103" cy="528852"/>
          </a:xfrm>
        </p:grpSpPr>
        <p:pic>
          <p:nvPicPr>
            <p:cNvPr id="69" name="Picture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4070" y="9501258"/>
              <a:ext cx="1256469" cy="515990"/>
            </a:xfrm>
            <a:prstGeom prst="rect">
              <a:avLst/>
            </a:prstGeom>
          </p:spPr>
        </p:pic>
        <p:pic>
          <p:nvPicPr>
            <p:cNvPr id="135" name="Picture 1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38436" y="9554619"/>
              <a:ext cx="1055144" cy="410334"/>
            </a:xfrm>
            <a:prstGeom prst="rect">
              <a:avLst/>
            </a:prstGeom>
          </p:spPr>
        </p:pic>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245805"/>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Florida Public Health Training Center is housed in the Institute of Public Health, College of Pharmacy, Florida Agricultural and Mechanical University (FAMU).  The Florida PHTC provides continuing professional education for the public health workforce in Florida as well as student field placements and faculty-student collaborative projects. Areas of expertise include: health disparities, cultural competency, community-based participatory research, and </a:t>
            </a:r>
            <a:r>
              <a:rPr lang="en-US" sz="1000" dirty="0" err="1">
                <a:solidFill>
                  <a:schemeClr val="tx1">
                    <a:lumMod val="65000"/>
                    <a:lumOff val="35000"/>
                  </a:schemeClr>
                </a:solidFill>
                <a:ea typeface="Calibri" panose="020F0502020204030204" pitchFamily="34" charset="0"/>
                <a:cs typeface="Arial" panose="020B0604020202020204" pitchFamily="34" charset="0"/>
              </a:rPr>
              <a:t>interprofessional</a:t>
            </a:r>
            <a:r>
              <a:rPr lang="en-US" sz="1000" dirty="0">
                <a:solidFill>
                  <a:schemeClr val="tx1">
                    <a:lumMod val="65000"/>
                    <a:lumOff val="35000"/>
                  </a:schemeClr>
                </a:solidFill>
                <a:ea typeface="Calibri" panose="020F0502020204030204" pitchFamily="34" charset="0"/>
                <a:cs typeface="Arial" panose="020B0604020202020204" pitchFamily="34" charset="0"/>
              </a:rPr>
              <a:t> collaboration</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Founded in 1887, Florida Agricultural and Mechanical University (FAMU) is a land-grant institution dedicated to the advancement of knowledge, resolution of complex issues and the empowerment of citizens and communities.  FAMU’s faculty educate students at the undergraduate, graduate, doctoral and professional levels; and prepares graduates to apply their knowledge, critical thinking skills and creativity in their service to society.  Created in 1995, the mission of the Institute of Public Health (IPH) is to develop and produce culturally competent public health practitioners and leaders through graduate training, research and service. The IPH offers both the master of public health (MPH) and doctor of public health (</a:t>
            </a:r>
            <a:r>
              <a:rPr lang="en-US" sz="1000" dirty="0" err="1">
                <a:solidFill>
                  <a:schemeClr val="tx1">
                    <a:lumMod val="65000"/>
                    <a:lumOff val="35000"/>
                  </a:schemeClr>
                </a:solidFill>
                <a:ea typeface="Calibri" panose="020F0502020204030204" pitchFamily="34" charset="0"/>
                <a:cs typeface="Arial" panose="020B0604020202020204" pitchFamily="34" charset="0"/>
              </a:rPr>
              <a:t>DrPH</a:t>
            </a:r>
            <a:r>
              <a:rPr lang="en-US" sz="1000" dirty="0">
                <a:solidFill>
                  <a:schemeClr val="tx1">
                    <a:lumMod val="65000"/>
                    <a:lumOff val="35000"/>
                  </a:schemeClr>
                </a:solidFill>
                <a:ea typeface="Calibri" panose="020F0502020204030204" pitchFamily="34" charset="0"/>
                <a:cs typeface="Arial" panose="020B0604020202020204" pitchFamily="34" charset="0"/>
              </a:rPr>
              <a:t>) degrees, with the MPH degree being offered both in an online and traditional format. The IPH program is the only accredited public health degree program that is administratively housed in a college/school of pharmacy. It is also ranked #5 in the production of African Americans with a public health degree.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8" y="209395"/>
            <a:ext cx="2716356" cy="1056361"/>
          </a:xfrm>
          <a:prstGeom prst="rect">
            <a:avLst/>
          </a:prstGeom>
        </p:spPr>
      </p:pic>
      <p:grpSp>
        <p:nvGrpSpPr>
          <p:cNvPr id="26" name="Group 25"/>
          <p:cNvGrpSpPr/>
          <p:nvPr/>
        </p:nvGrpSpPr>
        <p:grpSpPr>
          <a:xfrm>
            <a:off x="227429" y="6553392"/>
            <a:ext cx="7746275" cy="1103376"/>
            <a:chOff x="227429" y="5711005"/>
            <a:chExt cx="7746275" cy="1103376"/>
          </a:xfrm>
        </p:grpSpPr>
        <p:sp>
          <p:nvSpPr>
            <p:cNvPr id="136" name="Rectangle 135"/>
            <p:cNvSpPr/>
            <p:nvPr/>
          </p:nvSpPr>
          <p:spPr>
            <a:xfrm>
              <a:off x="227429" y="6106495"/>
              <a:ext cx="7746275"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Training/Continuing </a:t>
              </a:r>
              <a:r>
                <a:rPr lang="en-US" sz="1000" dirty="0" smtClean="0">
                  <a:solidFill>
                    <a:srgbClr val="666666"/>
                  </a:solidFill>
                  <a:cs typeface="Arial" panose="020B0604020202020204" pitchFamily="34" charset="0"/>
                </a:rPr>
                <a:t>Education</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Needs Assessment and Collaborative </a:t>
              </a:r>
              <a:r>
                <a:rPr lang="en-US" sz="1000" dirty="0" smtClean="0">
                  <a:solidFill>
                    <a:srgbClr val="666666"/>
                  </a:solidFill>
                  <a:cs typeface="Arial" panose="020B0604020202020204" pitchFamily="34" charset="0"/>
                </a:rPr>
                <a:t>Development</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Practice, Faculty-Student </a:t>
              </a:r>
              <a:r>
                <a:rPr lang="en-US" sz="1000" dirty="0" smtClean="0">
                  <a:solidFill>
                    <a:srgbClr val="666666"/>
                  </a:solidFill>
                  <a:cs typeface="Arial" panose="020B0604020202020204" pitchFamily="34" charset="0"/>
                </a:rPr>
                <a:t>Collaboration</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grpSp>
          <p:nvGrpSpPr>
            <p:cNvPr id="144" name="Group 143"/>
            <p:cNvGrpSpPr/>
            <p:nvPr/>
          </p:nvGrpSpPr>
          <p:grpSpPr>
            <a:xfrm>
              <a:off x="237877" y="5711005"/>
              <a:ext cx="7534523" cy="374087"/>
              <a:chOff x="237877" y="5698969"/>
              <a:chExt cx="7534523" cy="374087"/>
            </a:xfrm>
          </p:grpSpPr>
          <p:sp>
            <p:nvSpPr>
              <p:cNvPr id="115" name="Rectangle 114"/>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5775755"/>
              <a:ext cx="192614" cy="192614"/>
            </a:xfrm>
            <a:prstGeom prst="rect">
              <a:avLst/>
            </a:prstGeom>
          </p:spPr>
        </p:pic>
      </p:gr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sp>
        <p:nvSpPr>
          <p:cNvPr id="44" name="Rectangle 43"/>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Cynthia M. Harris, Ph.D., </a:t>
            </a:r>
            <a:r>
              <a:rPr lang="en-US" sz="1000" b="1" dirty="0" smtClean="0">
                <a:solidFill>
                  <a:srgbClr val="666666"/>
                </a:solidFill>
                <a:cs typeface="Arial" panose="020B0604020202020204" pitchFamily="34" charset="0"/>
              </a:rPr>
              <a:t>DABT, </a:t>
            </a:r>
            <a:r>
              <a:rPr lang="en-US" sz="1000" dirty="0" smtClean="0">
                <a:solidFill>
                  <a:srgbClr val="666666"/>
                </a:solidFill>
                <a:cs typeface="Arial" panose="020B0604020202020204" pitchFamily="34" charset="0"/>
              </a:rPr>
              <a:t>Principal Investigator and </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LPS Director, </a:t>
            </a:r>
            <a:r>
              <a:rPr lang="en-US" sz="1000" b="1" dirty="0">
                <a:solidFill>
                  <a:schemeClr val="accent1">
                    <a:lumMod val="75000"/>
                  </a:schemeClr>
                </a:solidFill>
                <a:cs typeface="Arial" panose="020B0604020202020204" pitchFamily="34" charset="0"/>
              </a:rPr>
              <a:t>cynthia.harris2@famu.edu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Matthew Dutton, Ph.D</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Faculty Trainer, </a:t>
            </a:r>
            <a:r>
              <a:rPr lang="en-US" sz="1000" b="1" dirty="0" smtClean="0">
                <a:solidFill>
                  <a:schemeClr val="accent1">
                    <a:lumMod val="75000"/>
                  </a:schemeClr>
                </a:solidFill>
                <a:cs typeface="Arial" panose="020B0604020202020204" pitchFamily="34" charset="0"/>
              </a:rPr>
              <a:t>matthew.dutton@famu.edu</a:t>
            </a:r>
          </a:p>
          <a:p>
            <a:pPr marL="112713" indent="-112713" fontAlgn="base">
              <a:buClr>
                <a:schemeClr val="accent1">
                  <a:lumMod val="75000"/>
                </a:schemeClr>
              </a:buClr>
              <a:buSzPct val="60000"/>
              <a:buFont typeface="Century Gothic" panose="020B0502020202020204" pitchFamily="34" charset="0"/>
              <a:buChar char="►"/>
            </a:pPr>
            <a:r>
              <a:rPr lang="sv-SE" sz="1000" b="1" dirty="0">
                <a:solidFill>
                  <a:schemeClr val="tx1">
                    <a:lumMod val="65000"/>
                    <a:lumOff val="35000"/>
                  </a:schemeClr>
                </a:solidFill>
                <a:cs typeface="Arial" panose="020B0604020202020204" pitchFamily="34" charset="0"/>
              </a:rPr>
              <a:t>Sandra G. Suther, Ph.D</a:t>
            </a:r>
            <a:r>
              <a:rPr lang="sv-SE" sz="1000" b="1" dirty="0" smtClean="0">
                <a:solidFill>
                  <a:schemeClr val="tx1">
                    <a:lumMod val="65000"/>
                    <a:lumOff val="35000"/>
                  </a:schemeClr>
                </a:solidFill>
                <a:cs typeface="Arial" panose="020B0604020202020204" pitchFamily="34" charset="0"/>
              </a:rPr>
              <a:t>., </a:t>
            </a:r>
            <a:r>
              <a:rPr lang="sv-SE" sz="1000" dirty="0" smtClean="0">
                <a:solidFill>
                  <a:schemeClr val="tx1">
                    <a:lumMod val="65000"/>
                    <a:lumOff val="35000"/>
                  </a:schemeClr>
                </a:solidFill>
                <a:cs typeface="Arial" panose="020B0604020202020204" pitchFamily="34" charset="0"/>
              </a:rPr>
              <a:t>Evaluator, </a:t>
            </a:r>
            <a:r>
              <a:rPr lang="sv-SE" sz="1000" b="1" dirty="0" smtClean="0">
                <a:solidFill>
                  <a:schemeClr val="accent1">
                    <a:lumMod val="75000"/>
                  </a:schemeClr>
                </a:solidFill>
                <a:cs typeface="Arial" panose="020B0604020202020204" pitchFamily="34" charset="0"/>
              </a:rPr>
              <a:t>sandra.suther@famu.edu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Charlotte Baker, </a:t>
            </a:r>
            <a:r>
              <a:rPr lang="en-US" sz="1000" b="1" dirty="0" err="1" smtClean="0">
                <a:solidFill>
                  <a:srgbClr val="666666"/>
                </a:solidFill>
                <a:cs typeface="Arial" panose="020B0604020202020204" pitchFamily="34" charset="0"/>
              </a:rPr>
              <a:t>DrPH</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Faculty Trainer, </a:t>
            </a:r>
            <a:r>
              <a:rPr lang="en-US" sz="1000" b="1" dirty="0" smtClean="0">
                <a:solidFill>
                  <a:schemeClr val="accent1">
                    <a:lumMod val="75000"/>
                  </a:schemeClr>
                </a:solidFill>
                <a:cs typeface="Arial" panose="020B0604020202020204" pitchFamily="34" charset="0"/>
              </a:rPr>
              <a:t>charlotte.baker@famu.edu</a:t>
            </a:r>
            <a:endParaRPr lang="en-US" sz="1000" b="1" dirty="0">
              <a:solidFill>
                <a:schemeClr val="accent1">
                  <a:lumMod val="75000"/>
                </a:schemeClr>
              </a:solidFill>
              <a:cs typeface="Arial" panose="020B0604020202020204" pitchFamily="34" charset="0"/>
            </a:endParaRPr>
          </a:p>
        </p:txBody>
      </p:sp>
      <p:grpSp>
        <p:nvGrpSpPr>
          <p:cNvPr id="9" name="Group 8"/>
          <p:cNvGrpSpPr/>
          <p:nvPr/>
        </p:nvGrpSpPr>
        <p:grpSpPr>
          <a:xfrm>
            <a:off x="237877" y="7828138"/>
            <a:ext cx="3700649" cy="339576"/>
            <a:chOff x="237877" y="7828138"/>
            <a:chExt cx="3700649" cy="339576"/>
          </a:xfrm>
        </p:grpSpPr>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828138"/>
              <a:ext cx="209676" cy="209676"/>
            </a:xfrm>
            <a:prstGeom prst="rect">
              <a:avLst/>
            </a:prstGeom>
          </p:spPr>
        </p:pic>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grpSp>
      <p:grpSp>
        <p:nvGrpSpPr>
          <p:cNvPr id="12" name="Group 11"/>
          <p:cNvGrpSpPr/>
          <p:nvPr/>
        </p:nvGrpSpPr>
        <p:grpSpPr>
          <a:xfrm>
            <a:off x="4076700" y="7864556"/>
            <a:ext cx="3700649" cy="303157"/>
            <a:chOff x="4076700" y="7864556"/>
            <a:chExt cx="3700649" cy="303157"/>
          </a:xfrm>
        </p:grpSpPr>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4087994" y="8220628"/>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www.pharmacy.famu.edu/iph/</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r>
              <a:rPr lang="en-US" sz="1000" b="1" dirty="0">
                <a:solidFill>
                  <a:srgbClr val="666666"/>
                </a:solidFill>
                <a:cs typeface="Arial" panose="020B0604020202020204" pitchFamily="34" charset="0"/>
              </a:rPr>
              <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College of Pharmacy and Pharmaceutical </a:t>
            </a:r>
            <a:r>
              <a:rPr lang="en-US" sz="1000" dirty="0" smtClean="0">
                <a:solidFill>
                  <a:srgbClr val="666666"/>
                </a:solidFill>
                <a:cs typeface="Arial" panose="020B0604020202020204" pitchFamily="34" charset="0"/>
              </a:rPr>
              <a:t>Sciences</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1415 </a:t>
            </a:r>
            <a:r>
              <a:rPr lang="en-US" sz="1000" dirty="0">
                <a:solidFill>
                  <a:srgbClr val="666666"/>
                </a:solidFill>
                <a:cs typeface="Arial" panose="020B0604020202020204" pitchFamily="34" charset="0"/>
              </a:rPr>
              <a:t>S. Martin Luther King, Jr. </a:t>
            </a:r>
            <a:r>
              <a:rPr lang="en-US" sz="1000" dirty="0" smtClean="0">
                <a:solidFill>
                  <a:srgbClr val="666666"/>
                </a:solidFill>
                <a:cs typeface="Arial" panose="020B0604020202020204" pitchFamily="34" charset="0"/>
              </a:rPr>
              <a:t>Blvd.</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Tallahassee</a:t>
            </a:r>
            <a:r>
              <a:rPr lang="en-US" sz="1000" dirty="0">
                <a:solidFill>
                  <a:srgbClr val="666666"/>
                </a:solidFill>
                <a:cs typeface="Arial" panose="020B0604020202020204" pitchFamily="34" charset="0"/>
              </a:rPr>
              <a:t>, Florida 32307</a:t>
            </a:r>
          </a:p>
        </p:txBody>
      </p:sp>
      <p:grpSp>
        <p:nvGrpSpPr>
          <p:cNvPr id="11" name="Group 10"/>
          <p:cNvGrpSpPr/>
          <p:nvPr/>
        </p:nvGrpSpPr>
        <p:grpSpPr>
          <a:xfrm>
            <a:off x="2923674" y="532398"/>
            <a:ext cx="5103092" cy="455078"/>
            <a:chOff x="2760520" y="532398"/>
            <a:chExt cx="5266246" cy="455078"/>
          </a:xfrm>
        </p:grpSpPr>
        <p:sp>
          <p:nvSpPr>
            <p:cNvPr id="15" name="Rectangle 14"/>
            <p:cNvSpPr/>
            <p:nvPr/>
          </p:nvSpPr>
          <p:spPr>
            <a:xfrm>
              <a:off x="2760520" y="532398"/>
              <a:ext cx="5266246"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endParaRPr lang="en-US" dirty="0"/>
            </a:p>
          </p:txBody>
        </p:sp>
        <p:sp>
          <p:nvSpPr>
            <p:cNvPr id="52" name="Rectangle 51"/>
            <p:cNvSpPr/>
            <p:nvPr/>
          </p:nvSpPr>
          <p:spPr>
            <a:xfrm>
              <a:off x="2776971" y="536070"/>
              <a:ext cx="5033702" cy="451406"/>
            </a:xfrm>
            <a:prstGeom prst="rect">
              <a:avLst/>
            </a:prstGeom>
          </p:spPr>
          <p:txBody>
            <a:bodyPr wrap="square">
              <a:spAutoFit/>
            </a:bodyPr>
            <a:lstStyle/>
            <a:p>
              <a:pPr>
                <a:lnSpc>
                  <a:spcPts val="1400"/>
                </a:lnSpc>
              </a:pPr>
              <a:r>
                <a:rPr lang="en-US" sz="14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Florida Public Health Training Center </a:t>
              </a: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a:t>
              </a:r>
              <a:r>
                <a:rPr lang="en-US" sz="14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Florida A&amp;M University</a:t>
              </a:r>
              <a:endParaRPr lang="en-US" sz="14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25" name="Group 24"/>
          <p:cNvGrpSpPr/>
          <p:nvPr/>
        </p:nvGrpSpPr>
        <p:grpSpPr>
          <a:xfrm>
            <a:off x="227429" y="3405402"/>
            <a:ext cx="7546478" cy="1444073"/>
            <a:chOff x="227429" y="3405402"/>
            <a:chExt cx="7546478" cy="1444073"/>
          </a:xfrm>
        </p:grpSpPr>
        <p:sp>
          <p:nvSpPr>
            <p:cNvPr id="127" name="Rectangle 126"/>
            <p:cNvSpPr/>
            <p:nvPr/>
          </p:nvSpPr>
          <p:spPr>
            <a:xfrm>
              <a:off x="240290" y="3412407"/>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340540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3412633"/>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227429" y="3731220"/>
              <a:ext cx="7546478" cy="1118255"/>
              <a:chOff x="227429" y="3731220"/>
              <a:chExt cx="7546478" cy="1118255"/>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564" y="4308612"/>
                <a:ext cx="183526" cy="210430"/>
              </a:xfrm>
              <a:prstGeom prst="rect">
                <a:avLst/>
              </a:prstGeom>
            </p:spPr>
          </p:pic>
          <p:sp>
            <p:nvSpPr>
              <p:cNvPr id="68" name="Rectangle 67"/>
              <p:cNvSpPr/>
              <p:nvPr/>
            </p:nvSpPr>
            <p:spPr>
              <a:xfrm>
                <a:off x="227429" y="373122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Health Disparities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Community-Based Participatory Research</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Cultural Competency Training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Data Analysis and </a:t>
                </a:r>
                <a:r>
                  <a:rPr lang="en-US" sz="1000" dirty="0" smtClean="0">
                    <a:solidFill>
                      <a:srgbClr val="666666"/>
                    </a:solidFill>
                    <a:cs typeface="Arial" panose="020B0604020202020204" pitchFamily="34" charset="0"/>
                  </a:rPr>
                  <a:t>Management</a:t>
                </a:r>
                <a:endParaRPr lang="en-US" sz="1000" b="0" i="0" dirty="0">
                  <a:solidFill>
                    <a:srgbClr val="666666"/>
                  </a:solidFill>
                  <a:effectLst/>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251" y="3810111"/>
                <a:ext cx="210312" cy="2055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373" y="4070370"/>
                <a:ext cx="160575" cy="202071"/>
              </a:xfrm>
              <a:prstGeom prst="rect">
                <a:avLst/>
              </a:prstGeom>
            </p:spPr>
          </p:pic>
          <p:sp>
            <p:nvSpPr>
              <p:cNvPr id="64" name="Rectangle 63"/>
              <p:cNvSpPr/>
              <p:nvPr/>
            </p:nvSpPr>
            <p:spPr>
              <a:xfrm>
                <a:off x="4077534" y="373122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Public Health Genomics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Program Evaluation</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Community Health 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err="1" smtClean="0">
                    <a:solidFill>
                      <a:srgbClr val="666666"/>
                    </a:solidFill>
                    <a:cs typeface="Arial" panose="020B0604020202020204" pitchFamily="34" charset="0"/>
                  </a:rPr>
                  <a:t>Interprofessional</a:t>
                </a:r>
                <a:r>
                  <a:rPr lang="en-US" sz="1000" dirty="0" smtClean="0">
                    <a:solidFill>
                      <a:srgbClr val="666666"/>
                    </a:solidFill>
                    <a:cs typeface="Arial" panose="020B0604020202020204" pitchFamily="34" charset="0"/>
                  </a:rPr>
                  <a:t> Collaboration</a:t>
                </a:r>
                <a:endParaRPr lang="en-US" sz="1000" b="0" i="0" dirty="0">
                  <a:solidFill>
                    <a:srgbClr val="666666"/>
                  </a:solidFill>
                  <a:effectLst/>
                  <a:cs typeface="Arial" panose="020B0604020202020204" pitchFamily="34" charset="0"/>
                </a:endParaRP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503" y="3807721"/>
                <a:ext cx="210312" cy="210312"/>
              </a:xfrm>
              <a:prstGeom prst="rect">
                <a:avLst/>
              </a:prstGeom>
            </p:spPr>
          </p:pic>
          <p:pic>
            <p:nvPicPr>
              <p:cNvPr id="70" name="Picture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0460" y="4313684"/>
                <a:ext cx="187461" cy="219392"/>
              </a:xfrm>
              <a:prstGeom prst="rect">
                <a:avLst/>
              </a:prstGeom>
            </p:spPr>
          </p:pic>
          <p:grpSp>
            <p:nvGrpSpPr>
              <p:cNvPr id="72" name="Group 71"/>
              <p:cNvGrpSpPr/>
              <p:nvPr/>
            </p:nvGrpSpPr>
            <p:grpSpPr>
              <a:xfrm>
                <a:off x="4129096" y="4567872"/>
                <a:ext cx="197397" cy="191696"/>
                <a:chOff x="6819900" y="3689350"/>
                <a:chExt cx="439738" cy="427038"/>
              </a:xfrm>
            </p:grpSpPr>
            <p:sp>
              <p:nvSpPr>
                <p:cNvPr id="73"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031" y="4601874"/>
                <a:ext cx="244378" cy="186691"/>
              </a:xfrm>
              <a:prstGeom prst="rect">
                <a:avLst/>
              </a:prstGeom>
            </p:spPr>
          </p:pic>
          <p:sp>
            <p:nvSpPr>
              <p:cNvPr id="23" name="Freeform 5"/>
              <p:cNvSpPr>
                <a:spLocks noEditPoints="1"/>
              </p:cNvSpPr>
              <p:nvPr/>
            </p:nvSpPr>
            <p:spPr bwMode="auto">
              <a:xfrm>
                <a:off x="4129088" y="4081463"/>
                <a:ext cx="188913" cy="193675"/>
              </a:xfrm>
              <a:custGeom>
                <a:avLst/>
                <a:gdLst>
                  <a:gd name="T0" fmla="*/ 506 w 667"/>
                  <a:gd name="T1" fmla="*/ 4 h 682"/>
                  <a:gd name="T2" fmla="*/ 404 w 667"/>
                  <a:gd name="T3" fmla="*/ 41 h 682"/>
                  <a:gd name="T4" fmla="*/ 369 w 667"/>
                  <a:gd name="T5" fmla="*/ 6 h 682"/>
                  <a:gd name="T6" fmla="*/ 347 w 667"/>
                  <a:gd name="T7" fmla="*/ 6 h 682"/>
                  <a:gd name="T8" fmla="*/ 161 w 667"/>
                  <a:gd name="T9" fmla="*/ 193 h 682"/>
                  <a:gd name="T10" fmla="*/ 161 w 667"/>
                  <a:gd name="T11" fmla="*/ 215 h 682"/>
                  <a:gd name="T12" fmla="*/ 183 w 667"/>
                  <a:gd name="T13" fmla="*/ 215 h 682"/>
                  <a:gd name="T14" fmla="*/ 358 w 667"/>
                  <a:gd name="T15" fmla="*/ 39 h 682"/>
                  <a:gd name="T16" fmla="*/ 381 w 667"/>
                  <a:gd name="T17" fmla="*/ 62 h 682"/>
                  <a:gd name="T18" fmla="*/ 69 w 667"/>
                  <a:gd name="T19" fmla="*/ 374 h 682"/>
                  <a:gd name="T20" fmla="*/ 24 w 667"/>
                  <a:gd name="T21" fmla="*/ 465 h 682"/>
                  <a:gd name="T22" fmla="*/ 33 w 667"/>
                  <a:gd name="T23" fmla="*/ 547 h 682"/>
                  <a:gd name="T24" fmla="*/ 24 w 667"/>
                  <a:gd name="T25" fmla="*/ 556 h 682"/>
                  <a:gd name="T26" fmla="*/ 24 w 667"/>
                  <a:gd name="T27" fmla="*/ 556 h 682"/>
                  <a:gd name="T28" fmla="*/ 24 w 667"/>
                  <a:gd name="T29" fmla="*/ 556 h 682"/>
                  <a:gd name="T30" fmla="*/ 9 w 667"/>
                  <a:gd name="T31" fmla="*/ 626 h 682"/>
                  <a:gd name="T32" fmla="*/ 115 w 667"/>
                  <a:gd name="T33" fmla="*/ 648 h 682"/>
                  <a:gd name="T34" fmla="*/ 115 w 667"/>
                  <a:gd name="T35" fmla="*/ 647 h 682"/>
                  <a:gd name="T36" fmla="*/ 115 w 667"/>
                  <a:gd name="T37" fmla="*/ 647 h 682"/>
                  <a:gd name="T38" fmla="*/ 124 w 667"/>
                  <a:gd name="T39" fmla="*/ 638 h 682"/>
                  <a:gd name="T40" fmla="*/ 206 w 667"/>
                  <a:gd name="T41" fmla="*/ 647 h 682"/>
                  <a:gd name="T42" fmla="*/ 297 w 667"/>
                  <a:gd name="T43" fmla="*/ 602 h 682"/>
                  <a:gd name="T44" fmla="*/ 620 w 667"/>
                  <a:gd name="T45" fmla="*/ 279 h 682"/>
                  <a:gd name="T46" fmla="*/ 667 w 667"/>
                  <a:gd name="T47" fmla="*/ 165 h 682"/>
                  <a:gd name="T48" fmla="*/ 506 w 667"/>
                  <a:gd name="T49" fmla="*/ 4 h 682"/>
                  <a:gd name="T50" fmla="*/ 199 w 667"/>
                  <a:gd name="T51" fmla="*/ 596 h 682"/>
                  <a:gd name="T52" fmla="*/ 199 w 667"/>
                  <a:gd name="T53" fmla="*/ 596 h 682"/>
                  <a:gd name="T54" fmla="*/ 131 w 667"/>
                  <a:gd name="T55" fmla="*/ 584 h 682"/>
                  <a:gd name="T56" fmla="*/ 100 w 667"/>
                  <a:gd name="T57" fmla="*/ 590 h 682"/>
                  <a:gd name="T58" fmla="*/ 78 w 667"/>
                  <a:gd name="T59" fmla="*/ 611 h 682"/>
                  <a:gd name="T60" fmla="*/ 78 w 667"/>
                  <a:gd name="T61" fmla="*/ 611 h 682"/>
                  <a:gd name="T62" fmla="*/ 60 w 667"/>
                  <a:gd name="T63" fmla="*/ 593 h 682"/>
                  <a:gd name="T64" fmla="*/ 60 w 667"/>
                  <a:gd name="T65" fmla="*/ 593 h 682"/>
                  <a:gd name="T66" fmla="*/ 82 w 667"/>
                  <a:gd name="T67" fmla="*/ 571 h 682"/>
                  <a:gd name="T68" fmla="*/ 86 w 667"/>
                  <a:gd name="T69" fmla="*/ 539 h 682"/>
                  <a:gd name="T70" fmla="*/ 75 w 667"/>
                  <a:gd name="T71" fmla="*/ 472 h 682"/>
                  <a:gd name="T72" fmla="*/ 95 w 667"/>
                  <a:gd name="T73" fmla="*/ 423 h 682"/>
                  <a:gd name="T74" fmla="*/ 248 w 667"/>
                  <a:gd name="T75" fmla="*/ 576 h 682"/>
                  <a:gd name="T76" fmla="*/ 199 w 667"/>
                  <a:gd name="T77" fmla="*/ 596 h 682"/>
                  <a:gd name="T78" fmla="*/ 271 w 667"/>
                  <a:gd name="T79" fmla="*/ 555 h 682"/>
                  <a:gd name="T80" fmla="*/ 271 w 667"/>
                  <a:gd name="T81" fmla="*/ 555 h 682"/>
                  <a:gd name="T82" fmla="*/ 117 w 667"/>
                  <a:gd name="T83" fmla="*/ 400 h 682"/>
                  <a:gd name="T84" fmla="*/ 316 w 667"/>
                  <a:gd name="T85" fmla="*/ 201 h 682"/>
                  <a:gd name="T86" fmla="*/ 470 w 667"/>
                  <a:gd name="T87" fmla="*/ 355 h 682"/>
                  <a:gd name="T88" fmla="*/ 271 w 667"/>
                  <a:gd name="T89" fmla="*/ 555 h 682"/>
                  <a:gd name="T90" fmla="*/ 492 w 667"/>
                  <a:gd name="T91" fmla="*/ 333 h 682"/>
                  <a:gd name="T92" fmla="*/ 492 w 667"/>
                  <a:gd name="T93" fmla="*/ 333 h 682"/>
                  <a:gd name="T94" fmla="*/ 338 w 667"/>
                  <a:gd name="T95" fmla="*/ 179 h 682"/>
                  <a:gd name="T96" fmla="*/ 376 w 667"/>
                  <a:gd name="T97" fmla="*/ 141 h 682"/>
                  <a:gd name="T98" fmla="*/ 530 w 667"/>
                  <a:gd name="T99" fmla="*/ 296 h 682"/>
                  <a:gd name="T100" fmla="*/ 492 w 667"/>
                  <a:gd name="T101" fmla="*/ 333 h 682"/>
                  <a:gd name="T102" fmla="*/ 583 w 667"/>
                  <a:gd name="T103" fmla="*/ 242 h 682"/>
                  <a:gd name="T104" fmla="*/ 583 w 667"/>
                  <a:gd name="T105" fmla="*/ 242 h 682"/>
                  <a:gd name="T106" fmla="*/ 552 w 667"/>
                  <a:gd name="T107" fmla="*/ 274 h 682"/>
                  <a:gd name="T108" fmla="*/ 398 w 667"/>
                  <a:gd name="T109" fmla="*/ 119 h 682"/>
                  <a:gd name="T110" fmla="*/ 429 w 667"/>
                  <a:gd name="T111" fmla="*/ 88 h 682"/>
                  <a:gd name="T112" fmla="*/ 430 w 667"/>
                  <a:gd name="T113" fmla="*/ 87 h 682"/>
                  <a:gd name="T114" fmla="*/ 506 w 667"/>
                  <a:gd name="T115" fmla="*/ 56 h 682"/>
                  <a:gd name="T116" fmla="*/ 615 w 667"/>
                  <a:gd name="T117" fmla="*/ 165 h 682"/>
                  <a:gd name="T118" fmla="*/ 583 w 667"/>
                  <a:gd name="T119" fmla="*/ 2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7" h="682">
                    <a:moveTo>
                      <a:pt x="506" y="4"/>
                    </a:moveTo>
                    <a:cubicBezTo>
                      <a:pt x="470" y="4"/>
                      <a:pt x="433" y="16"/>
                      <a:pt x="404" y="41"/>
                    </a:cubicBezTo>
                    <a:cubicBezTo>
                      <a:pt x="369" y="6"/>
                      <a:pt x="369" y="6"/>
                      <a:pt x="369" y="6"/>
                    </a:cubicBezTo>
                    <a:cubicBezTo>
                      <a:pt x="363" y="0"/>
                      <a:pt x="353" y="0"/>
                      <a:pt x="347" y="6"/>
                    </a:cubicBezTo>
                    <a:cubicBezTo>
                      <a:pt x="161" y="193"/>
                      <a:pt x="161" y="193"/>
                      <a:pt x="161" y="193"/>
                    </a:cubicBezTo>
                    <a:cubicBezTo>
                      <a:pt x="155" y="199"/>
                      <a:pt x="155" y="208"/>
                      <a:pt x="161" y="215"/>
                    </a:cubicBezTo>
                    <a:cubicBezTo>
                      <a:pt x="167" y="221"/>
                      <a:pt x="177" y="221"/>
                      <a:pt x="183" y="215"/>
                    </a:cubicBezTo>
                    <a:cubicBezTo>
                      <a:pt x="358" y="39"/>
                      <a:pt x="358" y="39"/>
                      <a:pt x="358" y="39"/>
                    </a:cubicBezTo>
                    <a:cubicBezTo>
                      <a:pt x="381" y="62"/>
                      <a:pt x="381" y="62"/>
                      <a:pt x="381" y="62"/>
                    </a:cubicBezTo>
                    <a:cubicBezTo>
                      <a:pt x="69" y="374"/>
                      <a:pt x="69" y="374"/>
                      <a:pt x="69" y="374"/>
                    </a:cubicBezTo>
                    <a:cubicBezTo>
                      <a:pt x="44" y="400"/>
                      <a:pt x="29" y="432"/>
                      <a:pt x="24" y="465"/>
                    </a:cubicBezTo>
                    <a:cubicBezTo>
                      <a:pt x="20" y="492"/>
                      <a:pt x="23" y="521"/>
                      <a:pt x="33" y="547"/>
                    </a:cubicBezTo>
                    <a:cubicBezTo>
                      <a:pt x="24" y="556"/>
                      <a:pt x="24" y="556"/>
                      <a:pt x="24" y="556"/>
                    </a:cubicBezTo>
                    <a:cubicBezTo>
                      <a:pt x="24" y="556"/>
                      <a:pt x="24" y="556"/>
                      <a:pt x="24" y="556"/>
                    </a:cubicBezTo>
                    <a:cubicBezTo>
                      <a:pt x="24" y="556"/>
                      <a:pt x="24" y="556"/>
                      <a:pt x="24" y="556"/>
                    </a:cubicBezTo>
                    <a:cubicBezTo>
                      <a:pt x="2" y="578"/>
                      <a:pt x="0" y="604"/>
                      <a:pt x="9" y="626"/>
                    </a:cubicBezTo>
                    <a:cubicBezTo>
                      <a:pt x="27" y="667"/>
                      <a:pt x="81" y="682"/>
                      <a:pt x="115" y="648"/>
                    </a:cubicBezTo>
                    <a:cubicBezTo>
                      <a:pt x="115" y="647"/>
                      <a:pt x="115" y="647"/>
                      <a:pt x="115" y="647"/>
                    </a:cubicBezTo>
                    <a:cubicBezTo>
                      <a:pt x="115" y="647"/>
                      <a:pt x="115" y="647"/>
                      <a:pt x="115" y="647"/>
                    </a:cubicBezTo>
                    <a:cubicBezTo>
                      <a:pt x="124" y="638"/>
                      <a:pt x="124" y="638"/>
                      <a:pt x="124" y="638"/>
                    </a:cubicBezTo>
                    <a:cubicBezTo>
                      <a:pt x="151" y="649"/>
                      <a:pt x="179" y="652"/>
                      <a:pt x="206" y="647"/>
                    </a:cubicBezTo>
                    <a:cubicBezTo>
                      <a:pt x="240" y="643"/>
                      <a:pt x="272" y="628"/>
                      <a:pt x="297" y="602"/>
                    </a:cubicBezTo>
                    <a:cubicBezTo>
                      <a:pt x="620" y="279"/>
                      <a:pt x="620" y="279"/>
                      <a:pt x="620" y="279"/>
                    </a:cubicBezTo>
                    <a:cubicBezTo>
                      <a:pt x="651" y="248"/>
                      <a:pt x="667" y="206"/>
                      <a:pt x="667" y="165"/>
                    </a:cubicBezTo>
                    <a:cubicBezTo>
                      <a:pt x="667" y="76"/>
                      <a:pt x="595" y="4"/>
                      <a:pt x="506" y="4"/>
                    </a:cubicBezTo>
                    <a:close/>
                    <a:moveTo>
                      <a:pt x="199" y="596"/>
                    </a:moveTo>
                    <a:cubicBezTo>
                      <a:pt x="199" y="596"/>
                      <a:pt x="199" y="596"/>
                      <a:pt x="199" y="596"/>
                    </a:cubicBezTo>
                    <a:cubicBezTo>
                      <a:pt x="176" y="600"/>
                      <a:pt x="152" y="596"/>
                      <a:pt x="131" y="584"/>
                    </a:cubicBezTo>
                    <a:cubicBezTo>
                      <a:pt x="120" y="579"/>
                      <a:pt x="107" y="581"/>
                      <a:pt x="100" y="590"/>
                    </a:cubicBezTo>
                    <a:cubicBezTo>
                      <a:pt x="78" y="611"/>
                      <a:pt x="78" y="611"/>
                      <a:pt x="78" y="611"/>
                    </a:cubicBezTo>
                    <a:cubicBezTo>
                      <a:pt x="78" y="611"/>
                      <a:pt x="78" y="611"/>
                      <a:pt x="78" y="611"/>
                    </a:cubicBezTo>
                    <a:cubicBezTo>
                      <a:pt x="67" y="623"/>
                      <a:pt x="49" y="604"/>
                      <a:pt x="60" y="593"/>
                    </a:cubicBezTo>
                    <a:cubicBezTo>
                      <a:pt x="60" y="593"/>
                      <a:pt x="60" y="593"/>
                      <a:pt x="60" y="593"/>
                    </a:cubicBezTo>
                    <a:cubicBezTo>
                      <a:pt x="82" y="571"/>
                      <a:pt x="82" y="571"/>
                      <a:pt x="82" y="571"/>
                    </a:cubicBezTo>
                    <a:cubicBezTo>
                      <a:pt x="91" y="562"/>
                      <a:pt x="92" y="549"/>
                      <a:pt x="86" y="539"/>
                    </a:cubicBezTo>
                    <a:cubicBezTo>
                      <a:pt x="75" y="518"/>
                      <a:pt x="72" y="495"/>
                      <a:pt x="75" y="472"/>
                    </a:cubicBezTo>
                    <a:cubicBezTo>
                      <a:pt x="78" y="455"/>
                      <a:pt x="84" y="438"/>
                      <a:pt x="95" y="423"/>
                    </a:cubicBezTo>
                    <a:cubicBezTo>
                      <a:pt x="248" y="576"/>
                      <a:pt x="248" y="576"/>
                      <a:pt x="248" y="576"/>
                    </a:cubicBezTo>
                    <a:cubicBezTo>
                      <a:pt x="233" y="587"/>
                      <a:pt x="216" y="594"/>
                      <a:pt x="199" y="596"/>
                    </a:cubicBezTo>
                    <a:close/>
                    <a:moveTo>
                      <a:pt x="271" y="555"/>
                    </a:moveTo>
                    <a:cubicBezTo>
                      <a:pt x="271" y="555"/>
                      <a:pt x="271" y="555"/>
                      <a:pt x="271" y="555"/>
                    </a:cubicBezTo>
                    <a:cubicBezTo>
                      <a:pt x="117" y="400"/>
                      <a:pt x="117" y="400"/>
                      <a:pt x="117" y="400"/>
                    </a:cubicBezTo>
                    <a:cubicBezTo>
                      <a:pt x="316" y="201"/>
                      <a:pt x="316" y="201"/>
                      <a:pt x="316" y="201"/>
                    </a:cubicBezTo>
                    <a:cubicBezTo>
                      <a:pt x="470" y="355"/>
                      <a:pt x="470" y="355"/>
                      <a:pt x="470" y="355"/>
                    </a:cubicBezTo>
                    <a:cubicBezTo>
                      <a:pt x="271" y="555"/>
                      <a:pt x="271" y="555"/>
                      <a:pt x="271" y="555"/>
                    </a:cubicBezTo>
                    <a:close/>
                    <a:moveTo>
                      <a:pt x="492" y="333"/>
                    </a:moveTo>
                    <a:cubicBezTo>
                      <a:pt x="492" y="333"/>
                      <a:pt x="492" y="333"/>
                      <a:pt x="492" y="333"/>
                    </a:cubicBezTo>
                    <a:cubicBezTo>
                      <a:pt x="338" y="179"/>
                      <a:pt x="338" y="179"/>
                      <a:pt x="338" y="179"/>
                    </a:cubicBezTo>
                    <a:cubicBezTo>
                      <a:pt x="376" y="141"/>
                      <a:pt x="376" y="141"/>
                      <a:pt x="376" y="141"/>
                    </a:cubicBezTo>
                    <a:cubicBezTo>
                      <a:pt x="530" y="296"/>
                      <a:pt x="530" y="296"/>
                      <a:pt x="530" y="296"/>
                    </a:cubicBezTo>
                    <a:cubicBezTo>
                      <a:pt x="492" y="333"/>
                      <a:pt x="492" y="333"/>
                      <a:pt x="492" y="333"/>
                    </a:cubicBezTo>
                    <a:close/>
                    <a:moveTo>
                      <a:pt x="583" y="242"/>
                    </a:moveTo>
                    <a:cubicBezTo>
                      <a:pt x="583" y="242"/>
                      <a:pt x="583" y="242"/>
                      <a:pt x="583" y="242"/>
                    </a:cubicBezTo>
                    <a:cubicBezTo>
                      <a:pt x="552" y="274"/>
                      <a:pt x="552" y="274"/>
                      <a:pt x="552" y="274"/>
                    </a:cubicBezTo>
                    <a:cubicBezTo>
                      <a:pt x="398" y="119"/>
                      <a:pt x="398" y="119"/>
                      <a:pt x="398" y="119"/>
                    </a:cubicBezTo>
                    <a:cubicBezTo>
                      <a:pt x="429" y="88"/>
                      <a:pt x="429" y="88"/>
                      <a:pt x="429" y="88"/>
                    </a:cubicBezTo>
                    <a:cubicBezTo>
                      <a:pt x="430" y="87"/>
                      <a:pt x="430" y="87"/>
                      <a:pt x="430" y="87"/>
                    </a:cubicBezTo>
                    <a:cubicBezTo>
                      <a:pt x="451" y="66"/>
                      <a:pt x="479" y="56"/>
                      <a:pt x="506" y="56"/>
                    </a:cubicBezTo>
                    <a:cubicBezTo>
                      <a:pt x="567" y="56"/>
                      <a:pt x="615" y="105"/>
                      <a:pt x="615" y="165"/>
                    </a:cubicBezTo>
                    <a:cubicBezTo>
                      <a:pt x="615" y="193"/>
                      <a:pt x="605" y="221"/>
                      <a:pt x="583" y="2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p:cNvGrpSpPr/>
          <p:nvPr/>
        </p:nvGrpSpPr>
        <p:grpSpPr>
          <a:xfrm>
            <a:off x="240289" y="4998380"/>
            <a:ext cx="7517181" cy="1156254"/>
            <a:chOff x="240289" y="4938220"/>
            <a:chExt cx="7517181" cy="1156254"/>
          </a:xfrm>
        </p:grpSpPr>
        <p:sp>
          <p:nvSpPr>
            <p:cNvPr id="80" name="Rectangle 79"/>
            <p:cNvSpPr/>
            <p:nvPr/>
          </p:nvSpPr>
          <p:spPr>
            <a:xfrm>
              <a:off x="242702" y="4945225"/>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63325" y="4938220"/>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2" name="Pentagon 81"/>
            <p:cNvSpPr/>
            <p:nvPr/>
          </p:nvSpPr>
          <p:spPr>
            <a:xfrm>
              <a:off x="240289" y="494545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51583" y="5291869"/>
              <a:ext cx="7505887" cy="802605"/>
            </a:xfrm>
            <a:prstGeom prst="rect">
              <a:avLst/>
            </a:prstGeom>
          </p:spPr>
          <p:txBody>
            <a:bodyPr wrap="square" numCol="2">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Public Health Association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State Academic Institutions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County Health Departments (Florida)</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Association of Schools and Programs in Public </a:t>
              </a:r>
              <a:r>
                <a:rPr lang="en-US" sz="1000" dirty="0" smtClean="0">
                  <a:solidFill>
                    <a:srgbClr val="666666"/>
                  </a:solidFill>
                  <a:cs typeface="Arial" panose="020B0604020202020204" pitchFamily="34" charset="0"/>
                </a:rPr>
                <a:t>Health</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Directors of Health Promotion Programs (DHPE)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Consortium of African American Public Health Programs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American Public Health Association (Black Caucus of Health Workers)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Blue Foundation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Community-Based Organizations (local and state)</a:t>
              </a:r>
            </a:p>
          </p:txBody>
        </p:sp>
        <p:pic>
          <p:nvPicPr>
            <p:cNvPr id="84" name="Picture 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321" y="4995704"/>
              <a:ext cx="278586" cy="214467"/>
            </a:xfrm>
            <a:prstGeom prst="rect">
              <a:avLst/>
            </a:prstGeom>
          </p:spPr>
        </p:pic>
      </p:grpSp>
      <p:grpSp>
        <p:nvGrpSpPr>
          <p:cNvPr id="58" name="Group 57"/>
          <p:cNvGrpSpPr/>
          <p:nvPr/>
        </p:nvGrpSpPr>
        <p:grpSpPr>
          <a:xfrm>
            <a:off x="1238436" y="9501258"/>
            <a:ext cx="5582103" cy="528852"/>
            <a:chOff x="1238436" y="9501258"/>
            <a:chExt cx="5582103" cy="528852"/>
          </a:xfrm>
        </p:grpSpPr>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4070" y="9501258"/>
              <a:ext cx="1256469" cy="515990"/>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38436" y="9554619"/>
              <a:ext cx="1055144" cy="410334"/>
            </a:xfrm>
            <a:prstGeom prst="rect">
              <a:avLst/>
            </a:prstGeom>
          </p:spPr>
        </p:pic>
        <p:pic>
          <p:nvPicPr>
            <p:cNvPr id="63" name="Picture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4219989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9" name="Rectangle 48"/>
          <p:cNvSpPr/>
          <p:nvPr/>
        </p:nvSpPr>
        <p:spPr>
          <a:xfrm>
            <a:off x="0" y="893629"/>
            <a:ext cx="8001001" cy="360206"/>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110" y="220989"/>
            <a:ext cx="1630699" cy="634161"/>
          </a:xfrm>
          <a:prstGeom prst="rect">
            <a:avLst/>
          </a:prstGeom>
        </p:spPr>
      </p:pic>
      <p:sp>
        <p:nvSpPr>
          <p:cNvPr id="52" name="Rectangle 51"/>
          <p:cNvSpPr/>
          <p:nvPr/>
        </p:nvSpPr>
        <p:spPr>
          <a:xfrm>
            <a:off x="237877" y="929376"/>
            <a:ext cx="7519593" cy="304699"/>
          </a:xfrm>
          <a:prstGeom prst="rect">
            <a:avLst/>
          </a:prstGeom>
        </p:spPr>
        <p:txBody>
          <a:bodyPr wrap="square">
            <a:spAutoFit/>
          </a:bodyPr>
          <a:lstStyle/>
          <a:p>
            <a:pPr algn="ctr">
              <a:lnSpc>
                <a:spcPct val="115000"/>
              </a:lnSpc>
            </a:pP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 </a:t>
            </a:r>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Florida Public Health Training Center </a:t>
            </a:r>
            <a:r>
              <a:rPr lang="en-US" sz="900" dirty="0">
                <a:solidFill>
                  <a:schemeClr val="bg1"/>
                </a:solidFill>
                <a:latin typeface="Gotham" panose="02000504050000020004" pitchFamily="2" charset="0"/>
                <a:ea typeface="Calibri" panose="020F0502020204030204" pitchFamily="34" charset="0"/>
                <a:cs typeface="Arial" panose="020B0604020202020204" pitchFamily="34" charset="0"/>
              </a:rPr>
              <a:t>AT </a:t>
            </a:r>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Florida A&amp;M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University —</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sp>
        <p:nvSpPr>
          <p:cNvPr id="45" name="Rectangle 44"/>
          <p:cNvSpPr/>
          <p:nvPr/>
        </p:nvSpPr>
        <p:spPr>
          <a:xfrm>
            <a:off x="155630" y="1283905"/>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Florida Public Health Training Center is housed in the Institute of Public Health, College of Pharmacy, Florida Agricultural and Mechanical University (FAMU).  The Florida PHTC provides continuing professional education for the public health workforce in Florida as well as student field placements and faculty-student collaborative projects. Areas of expertise include: health disparities, cultural competency, community-based participatory research, and </a:t>
            </a:r>
            <a:r>
              <a:rPr lang="en-US" sz="1000" dirty="0" err="1">
                <a:solidFill>
                  <a:schemeClr val="tx1">
                    <a:lumMod val="65000"/>
                    <a:lumOff val="35000"/>
                  </a:schemeClr>
                </a:solidFill>
                <a:ea typeface="Calibri" panose="020F0502020204030204" pitchFamily="34" charset="0"/>
                <a:cs typeface="Arial" panose="020B0604020202020204" pitchFamily="34" charset="0"/>
              </a:rPr>
              <a:t>interprofessional</a:t>
            </a:r>
            <a:r>
              <a:rPr lang="en-US" sz="1000" dirty="0">
                <a:solidFill>
                  <a:schemeClr val="tx1">
                    <a:lumMod val="65000"/>
                    <a:lumOff val="35000"/>
                  </a:schemeClr>
                </a:solidFill>
                <a:ea typeface="Calibri" panose="020F0502020204030204" pitchFamily="34" charset="0"/>
                <a:cs typeface="Arial" panose="020B0604020202020204" pitchFamily="34" charset="0"/>
              </a:rPr>
              <a:t> collaboration</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Founded in 1887, Florida Agricultural and Mechanical University (FAMU) is a land-grant institution dedicated to the advancement of knowledge, resolution of complex issues and the empowerment of citizens and communities.  FAMU’s faculty educate students at the undergraduate, graduate, doctoral and professional levels; and prepares graduates to apply their knowledge, critical thinking skills and creativity in their service to society.  Created in 1995, the mission of the Institute of Public Health (IPH) is to develop and produce culturally competent public health practitioners and leaders through graduate training, research and service. The IPH offers both the master of public health (MPH) and doctor of public health (</a:t>
            </a:r>
            <a:r>
              <a:rPr lang="en-US" sz="1000" dirty="0" err="1">
                <a:solidFill>
                  <a:schemeClr val="tx1">
                    <a:lumMod val="65000"/>
                    <a:lumOff val="35000"/>
                  </a:schemeClr>
                </a:solidFill>
                <a:ea typeface="Calibri" panose="020F0502020204030204" pitchFamily="34" charset="0"/>
                <a:cs typeface="Arial" panose="020B0604020202020204" pitchFamily="34" charset="0"/>
              </a:rPr>
              <a:t>DrPH</a:t>
            </a:r>
            <a:r>
              <a:rPr lang="en-US" sz="1000" dirty="0">
                <a:solidFill>
                  <a:schemeClr val="tx1">
                    <a:lumMod val="65000"/>
                    <a:lumOff val="35000"/>
                  </a:schemeClr>
                </a:solidFill>
                <a:ea typeface="Calibri" panose="020F0502020204030204" pitchFamily="34" charset="0"/>
                <a:cs typeface="Arial" panose="020B0604020202020204" pitchFamily="34" charset="0"/>
              </a:rPr>
              <a:t>) degrees, with the MPH degree being offered both in an online and traditional format. The IPH program is the only accredited public health degree program that is administratively housed in a college/school of pharmacy. It is also ranked #5 in the production of African Americans with a public health degree.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grpSp>
        <p:nvGrpSpPr>
          <p:cNvPr id="53" name="Group 52"/>
          <p:cNvGrpSpPr/>
          <p:nvPr/>
        </p:nvGrpSpPr>
        <p:grpSpPr>
          <a:xfrm>
            <a:off x="227429" y="6553392"/>
            <a:ext cx="7746275" cy="1103376"/>
            <a:chOff x="227429" y="5711005"/>
            <a:chExt cx="7746275" cy="1103376"/>
          </a:xfrm>
        </p:grpSpPr>
        <p:sp>
          <p:nvSpPr>
            <p:cNvPr id="55" name="Rectangle 54"/>
            <p:cNvSpPr/>
            <p:nvPr/>
          </p:nvSpPr>
          <p:spPr>
            <a:xfrm>
              <a:off x="227429" y="6106495"/>
              <a:ext cx="7746275"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Training/Continuing </a:t>
              </a:r>
              <a:r>
                <a:rPr lang="en-US" sz="1000" dirty="0" smtClean="0">
                  <a:solidFill>
                    <a:srgbClr val="666666"/>
                  </a:solidFill>
                  <a:cs typeface="Arial" panose="020B0604020202020204" pitchFamily="34" charset="0"/>
                </a:rPr>
                <a:t>Education</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Needs Assessment and Collaborative </a:t>
              </a:r>
              <a:r>
                <a:rPr lang="en-US" sz="1000" dirty="0" smtClean="0">
                  <a:solidFill>
                    <a:srgbClr val="666666"/>
                  </a:solidFill>
                  <a:cs typeface="Arial" panose="020B0604020202020204" pitchFamily="34" charset="0"/>
                </a:rPr>
                <a:t>Development</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Practice, Faculty-Student </a:t>
              </a:r>
              <a:r>
                <a:rPr lang="en-US" sz="1000" dirty="0" smtClean="0">
                  <a:solidFill>
                    <a:srgbClr val="666666"/>
                  </a:solidFill>
                  <a:cs typeface="Arial" panose="020B0604020202020204" pitchFamily="34" charset="0"/>
                </a:rPr>
                <a:t>Collaboration</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grpSp>
          <p:nvGrpSpPr>
            <p:cNvPr id="58" name="Group 57"/>
            <p:cNvGrpSpPr/>
            <p:nvPr/>
          </p:nvGrpSpPr>
          <p:grpSpPr>
            <a:xfrm>
              <a:off x="237877" y="5711005"/>
              <a:ext cx="7534523" cy="374087"/>
              <a:chOff x="237877" y="5698969"/>
              <a:chExt cx="7534523" cy="374087"/>
            </a:xfrm>
          </p:grpSpPr>
          <p:sp>
            <p:nvSpPr>
              <p:cNvPr id="64" name="Rectangle 63"/>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5" name="Rectangle 64"/>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7" name="Pentagon 66"/>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5775755"/>
              <a:ext cx="192614" cy="192614"/>
            </a:xfrm>
            <a:prstGeom prst="rect">
              <a:avLst/>
            </a:prstGeom>
          </p:spPr>
        </p:pic>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828138"/>
            <a:ext cx="209676" cy="209676"/>
          </a:xfrm>
          <a:prstGeom prst="rect">
            <a:avLst/>
          </a:prstGeom>
        </p:spPr>
      </p:pic>
      <p:sp>
        <p:nvSpPr>
          <p:cNvPr id="70" name="Rectangle 69"/>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Cynthia M. Harris, Ph.D., </a:t>
            </a:r>
            <a:r>
              <a:rPr lang="en-US" sz="1000" b="1" dirty="0" smtClean="0">
                <a:solidFill>
                  <a:srgbClr val="666666"/>
                </a:solidFill>
                <a:cs typeface="Arial" panose="020B0604020202020204" pitchFamily="34" charset="0"/>
              </a:rPr>
              <a:t>DABT, </a:t>
            </a:r>
            <a:r>
              <a:rPr lang="en-US" sz="1000" dirty="0" smtClean="0">
                <a:solidFill>
                  <a:srgbClr val="666666"/>
                </a:solidFill>
                <a:cs typeface="Arial" panose="020B0604020202020204" pitchFamily="34" charset="0"/>
              </a:rPr>
              <a:t>Principal Investigator and </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LPS Director, </a:t>
            </a:r>
            <a:r>
              <a:rPr lang="en-US" sz="1000" b="1" dirty="0">
                <a:solidFill>
                  <a:schemeClr val="accent1">
                    <a:lumMod val="75000"/>
                  </a:schemeClr>
                </a:solidFill>
                <a:cs typeface="Arial" panose="020B0604020202020204" pitchFamily="34" charset="0"/>
              </a:rPr>
              <a:t>cynthia.harris2@famu.edu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Matthew Dutton, Ph.D</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Faculty Trainer, </a:t>
            </a:r>
            <a:r>
              <a:rPr lang="en-US" sz="1000" b="1" dirty="0" smtClean="0">
                <a:solidFill>
                  <a:schemeClr val="accent1">
                    <a:lumMod val="75000"/>
                  </a:schemeClr>
                </a:solidFill>
                <a:cs typeface="Arial" panose="020B0604020202020204" pitchFamily="34" charset="0"/>
              </a:rPr>
              <a:t>matthew.dutton@famu.edu</a:t>
            </a:r>
          </a:p>
          <a:p>
            <a:pPr marL="112713" indent="-112713" fontAlgn="base">
              <a:buClr>
                <a:schemeClr val="accent1">
                  <a:lumMod val="75000"/>
                </a:schemeClr>
              </a:buClr>
              <a:buSzPct val="60000"/>
              <a:buFont typeface="Century Gothic" panose="020B0502020202020204" pitchFamily="34" charset="0"/>
              <a:buChar char="►"/>
            </a:pPr>
            <a:r>
              <a:rPr lang="sv-SE" sz="1000" b="1" dirty="0">
                <a:solidFill>
                  <a:schemeClr val="tx1">
                    <a:lumMod val="65000"/>
                    <a:lumOff val="35000"/>
                  </a:schemeClr>
                </a:solidFill>
                <a:cs typeface="Arial" panose="020B0604020202020204" pitchFamily="34" charset="0"/>
              </a:rPr>
              <a:t>Sandra G. Suther, Ph.D</a:t>
            </a:r>
            <a:r>
              <a:rPr lang="sv-SE" sz="1000" b="1" dirty="0" smtClean="0">
                <a:solidFill>
                  <a:schemeClr val="tx1">
                    <a:lumMod val="65000"/>
                    <a:lumOff val="35000"/>
                  </a:schemeClr>
                </a:solidFill>
                <a:cs typeface="Arial" panose="020B0604020202020204" pitchFamily="34" charset="0"/>
              </a:rPr>
              <a:t>., </a:t>
            </a:r>
            <a:r>
              <a:rPr lang="sv-SE" sz="1000" dirty="0" smtClean="0">
                <a:solidFill>
                  <a:schemeClr val="tx1">
                    <a:lumMod val="65000"/>
                    <a:lumOff val="35000"/>
                  </a:schemeClr>
                </a:solidFill>
                <a:cs typeface="Arial" panose="020B0604020202020204" pitchFamily="34" charset="0"/>
              </a:rPr>
              <a:t>Evaluator, </a:t>
            </a:r>
            <a:r>
              <a:rPr lang="sv-SE" sz="1000" b="1" dirty="0" smtClean="0">
                <a:solidFill>
                  <a:schemeClr val="accent1">
                    <a:lumMod val="75000"/>
                  </a:schemeClr>
                </a:solidFill>
                <a:cs typeface="Arial" panose="020B0604020202020204" pitchFamily="34" charset="0"/>
              </a:rPr>
              <a:t>sandra.suther@famu.edu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Charlotte Baker, </a:t>
            </a:r>
            <a:r>
              <a:rPr lang="en-US" sz="1000" b="1" dirty="0" err="1" smtClean="0">
                <a:solidFill>
                  <a:srgbClr val="666666"/>
                </a:solidFill>
                <a:cs typeface="Arial" panose="020B0604020202020204" pitchFamily="34" charset="0"/>
              </a:rPr>
              <a:t>DrPH</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Faculty Trainer, </a:t>
            </a:r>
            <a:r>
              <a:rPr lang="en-US" sz="1000" b="1" dirty="0" smtClean="0">
                <a:solidFill>
                  <a:schemeClr val="accent1">
                    <a:lumMod val="75000"/>
                  </a:schemeClr>
                </a:solidFill>
                <a:cs typeface="Arial" panose="020B0604020202020204" pitchFamily="34" charset="0"/>
              </a:rPr>
              <a:t>charlotte.baker@famu.edu</a:t>
            </a:r>
            <a:endParaRPr lang="en-US" sz="1000" b="1" dirty="0">
              <a:solidFill>
                <a:schemeClr val="accent1">
                  <a:lumMod val="75000"/>
                </a:schemeClr>
              </a:solidFill>
              <a:cs typeface="Arial" panose="020B0604020202020204" pitchFamily="34" charset="0"/>
            </a:endParaRPr>
          </a:p>
        </p:txBody>
      </p:sp>
      <p:sp>
        <p:nvSpPr>
          <p:cNvPr id="71" name="Rectangle 70"/>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73" name="Pentagon 72"/>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76" name="Pentagon 75"/>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78" name="Rounded Rectangular Callout 77"/>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087994" y="8220628"/>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www.pharmacy.famu.edu/iph/</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r>
              <a:rPr lang="en-US" sz="1000" b="1" dirty="0">
                <a:solidFill>
                  <a:srgbClr val="666666"/>
                </a:solidFill>
                <a:cs typeface="Arial" panose="020B0604020202020204" pitchFamily="34" charset="0"/>
              </a:rPr>
              <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College of Pharmacy and Pharmaceutical </a:t>
            </a:r>
            <a:r>
              <a:rPr lang="en-US" sz="1000" dirty="0" smtClean="0">
                <a:solidFill>
                  <a:srgbClr val="666666"/>
                </a:solidFill>
                <a:cs typeface="Arial" panose="020B0604020202020204" pitchFamily="34" charset="0"/>
              </a:rPr>
              <a:t>Sciences</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1415 </a:t>
            </a:r>
            <a:r>
              <a:rPr lang="en-US" sz="1000" dirty="0">
                <a:solidFill>
                  <a:srgbClr val="666666"/>
                </a:solidFill>
                <a:cs typeface="Arial" panose="020B0604020202020204" pitchFamily="34" charset="0"/>
              </a:rPr>
              <a:t>S. Martin Luther King, Jr. </a:t>
            </a:r>
            <a:r>
              <a:rPr lang="en-US" sz="1000" dirty="0" smtClean="0">
                <a:solidFill>
                  <a:srgbClr val="666666"/>
                </a:solidFill>
                <a:cs typeface="Arial" panose="020B0604020202020204" pitchFamily="34" charset="0"/>
              </a:rPr>
              <a:t>Blvd.</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Tallahassee</a:t>
            </a:r>
            <a:r>
              <a:rPr lang="en-US" sz="1000" dirty="0">
                <a:solidFill>
                  <a:srgbClr val="666666"/>
                </a:solidFill>
                <a:cs typeface="Arial" panose="020B0604020202020204" pitchFamily="34" charset="0"/>
              </a:rPr>
              <a:t>, Florida 32307</a:t>
            </a:r>
          </a:p>
        </p:txBody>
      </p:sp>
      <p:grpSp>
        <p:nvGrpSpPr>
          <p:cNvPr id="83" name="Group 82"/>
          <p:cNvGrpSpPr/>
          <p:nvPr/>
        </p:nvGrpSpPr>
        <p:grpSpPr>
          <a:xfrm>
            <a:off x="227429" y="3405402"/>
            <a:ext cx="7546478" cy="1444073"/>
            <a:chOff x="227429" y="3405402"/>
            <a:chExt cx="7546478" cy="1444073"/>
          </a:xfrm>
        </p:grpSpPr>
        <p:sp>
          <p:nvSpPr>
            <p:cNvPr id="84" name="Rectangle 83"/>
            <p:cNvSpPr/>
            <p:nvPr/>
          </p:nvSpPr>
          <p:spPr>
            <a:xfrm>
              <a:off x="240290" y="3412407"/>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72944" y="340540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86" name="Group 85"/>
            <p:cNvGrpSpPr/>
            <p:nvPr/>
          </p:nvGrpSpPr>
          <p:grpSpPr>
            <a:xfrm>
              <a:off x="237877" y="3412633"/>
              <a:ext cx="336274" cy="295925"/>
              <a:chOff x="-4730414" y="2329005"/>
              <a:chExt cx="549441" cy="483514"/>
            </a:xfrm>
          </p:grpSpPr>
          <p:sp>
            <p:nvSpPr>
              <p:cNvPr id="100" name="Pentagon 9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227429" y="3731220"/>
              <a:ext cx="7546478" cy="1118255"/>
              <a:chOff x="227429" y="3731220"/>
              <a:chExt cx="7546478" cy="1118255"/>
            </a:xfrm>
          </p:grpSpPr>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564" y="4308612"/>
                <a:ext cx="183526" cy="210430"/>
              </a:xfrm>
              <a:prstGeom prst="rect">
                <a:avLst/>
              </a:prstGeom>
            </p:spPr>
          </p:pic>
          <p:sp>
            <p:nvSpPr>
              <p:cNvPr id="89" name="Rectangle 88"/>
              <p:cNvSpPr/>
              <p:nvPr/>
            </p:nvSpPr>
            <p:spPr>
              <a:xfrm>
                <a:off x="227429" y="373122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Health Disparities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Community-Based Participatory Research</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Cultural Competency Training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Data Analysis and </a:t>
                </a:r>
                <a:r>
                  <a:rPr lang="en-US" sz="1000" dirty="0" smtClean="0">
                    <a:solidFill>
                      <a:srgbClr val="666666"/>
                    </a:solidFill>
                    <a:cs typeface="Arial" panose="020B0604020202020204" pitchFamily="34" charset="0"/>
                  </a:rPr>
                  <a:t>Management</a:t>
                </a:r>
                <a:endParaRPr lang="en-US" sz="1000" b="0" i="0" dirty="0">
                  <a:solidFill>
                    <a:srgbClr val="666666"/>
                  </a:solidFill>
                  <a:effectLst/>
                  <a:cs typeface="Arial" panose="020B0604020202020204" pitchFamily="34" charset="0"/>
                </a:endParaRPr>
              </a:p>
            </p:txBody>
          </p:sp>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251" y="3810111"/>
                <a:ext cx="210312" cy="205532"/>
              </a:xfrm>
              <a:prstGeom prst="rect">
                <a:avLst/>
              </a:prstGeom>
            </p:spPr>
          </p:pic>
          <p:pic>
            <p:nvPicPr>
              <p:cNvPr id="91" name="Picture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373" y="4070370"/>
                <a:ext cx="160575" cy="202071"/>
              </a:xfrm>
              <a:prstGeom prst="rect">
                <a:avLst/>
              </a:prstGeom>
            </p:spPr>
          </p:pic>
          <p:sp>
            <p:nvSpPr>
              <p:cNvPr id="92" name="Rectangle 91"/>
              <p:cNvSpPr/>
              <p:nvPr/>
            </p:nvSpPr>
            <p:spPr>
              <a:xfrm>
                <a:off x="4077534" y="373122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Public Health Genomics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Program Evaluation</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Community Health 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err="1" smtClean="0">
                    <a:solidFill>
                      <a:srgbClr val="666666"/>
                    </a:solidFill>
                    <a:cs typeface="Arial" panose="020B0604020202020204" pitchFamily="34" charset="0"/>
                  </a:rPr>
                  <a:t>Interprofessional</a:t>
                </a:r>
                <a:r>
                  <a:rPr lang="en-US" sz="1000" dirty="0" smtClean="0">
                    <a:solidFill>
                      <a:srgbClr val="666666"/>
                    </a:solidFill>
                    <a:cs typeface="Arial" panose="020B0604020202020204" pitchFamily="34" charset="0"/>
                  </a:rPr>
                  <a:t> Collaboration</a:t>
                </a:r>
                <a:endParaRPr lang="en-US" sz="1000" b="0" i="0" dirty="0">
                  <a:solidFill>
                    <a:srgbClr val="666666"/>
                  </a:solidFill>
                  <a:effectLst/>
                  <a:cs typeface="Arial" panose="020B0604020202020204" pitchFamily="34" charset="0"/>
                </a:endParaRPr>
              </a:p>
            </p:txBody>
          </p:sp>
          <p:pic>
            <p:nvPicPr>
              <p:cNvPr id="93" name="Picture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503" y="3807721"/>
                <a:ext cx="210312" cy="210312"/>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0460" y="4313684"/>
                <a:ext cx="187461" cy="219392"/>
              </a:xfrm>
              <a:prstGeom prst="rect">
                <a:avLst/>
              </a:prstGeom>
            </p:spPr>
          </p:pic>
          <p:grpSp>
            <p:nvGrpSpPr>
              <p:cNvPr id="95" name="Group 94"/>
              <p:cNvGrpSpPr/>
              <p:nvPr/>
            </p:nvGrpSpPr>
            <p:grpSpPr>
              <a:xfrm>
                <a:off x="4129096" y="4567872"/>
                <a:ext cx="197397" cy="191696"/>
                <a:chOff x="6819900" y="3689350"/>
                <a:chExt cx="439738" cy="427038"/>
              </a:xfrm>
            </p:grpSpPr>
            <p:sp>
              <p:nvSpPr>
                <p:cNvPr id="98"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6" name="Picture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031" y="4601874"/>
                <a:ext cx="244378" cy="186691"/>
              </a:xfrm>
              <a:prstGeom prst="rect">
                <a:avLst/>
              </a:prstGeom>
            </p:spPr>
          </p:pic>
          <p:sp>
            <p:nvSpPr>
              <p:cNvPr id="97" name="Freeform 5"/>
              <p:cNvSpPr>
                <a:spLocks noEditPoints="1"/>
              </p:cNvSpPr>
              <p:nvPr/>
            </p:nvSpPr>
            <p:spPr bwMode="auto">
              <a:xfrm>
                <a:off x="4129088" y="4081463"/>
                <a:ext cx="188913" cy="193675"/>
              </a:xfrm>
              <a:custGeom>
                <a:avLst/>
                <a:gdLst>
                  <a:gd name="T0" fmla="*/ 506 w 667"/>
                  <a:gd name="T1" fmla="*/ 4 h 682"/>
                  <a:gd name="T2" fmla="*/ 404 w 667"/>
                  <a:gd name="T3" fmla="*/ 41 h 682"/>
                  <a:gd name="T4" fmla="*/ 369 w 667"/>
                  <a:gd name="T5" fmla="*/ 6 h 682"/>
                  <a:gd name="T6" fmla="*/ 347 w 667"/>
                  <a:gd name="T7" fmla="*/ 6 h 682"/>
                  <a:gd name="T8" fmla="*/ 161 w 667"/>
                  <a:gd name="T9" fmla="*/ 193 h 682"/>
                  <a:gd name="T10" fmla="*/ 161 w 667"/>
                  <a:gd name="T11" fmla="*/ 215 h 682"/>
                  <a:gd name="T12" fmla="*/ 183 w 667"/>
                  <a:gd name="T13" fmla="*/ 215 h 682"/>
                  <a:gd name="T14" fmla="*/ 358 w 667"/>
                  <a:gd name="T15" fmla="*/ 39 h 682"/>
                  <a:gd name="T16" fmla="*/ 381 w 667"/>
                  <a:gd name="T17" fmla="*/ 62 h 682"/>
                  <a:gd name="T18" fmla="*/ 69 w 667"/>
                  <a:gd name="T19" fmla="*/ 374 h 682"/>
                  <a:gd name="T20" fmla="*/ 24 w 667"/>
                  <a:gd name="T21" fmla="*/ 465 h 682"/>
                  <a:gd name="T22" fmla="*/ 33 w 667"/>
                  <a:gd name="T23" fmla="*/ 547 h 682"/>
                  <a:gd name="T24" fmla="*/ 24 w 667"/>
                  <a:gd name="T25" fmla="*/ 556 h 682"/>
                  <a:gd name="T26" fmla="*/ 24 w 667"/>
                  <a:gd name="T27" fmla="*/ 556 h 682"/>
                  <a:gd name="T28" fmla="*/ 24 w 667"/>
                  <a:gd name="T29" fmla="*/ 556 h 682"/>
                  <a:gd name="T30" fmla="*/ 9 w 667"/>
                  <a:gd name="T31" fmla="*/ 626 h 682"/>
                  <a:gd name="T32" fmla="*/ 115 w 667"/>
                  <a:gd name="T33" fmla="*/ 648 h 682"/>
                  <a:gd name="T34" fmla="*/ 115 w 667"/>
                  <a:gd name="T35" fmla="*/ 647 h 682"/>
                  <a:gd name="T36" fmla="*/ 115 w 667"/>
                  <a:gd name="T37" fmla="*/ 647 h 682"/>
                  <a:gd name="T38" fmla="*/ 124 w 667"/>
                  <a:gd name="T39" fmla="*/ 638 h 682"/>
                  <a:gd name="T40" fmla="*/ 206 w 667"/>
                  <a:gd name="T41" fmla="*/ 647 h 682"/>
                  <a:gd name="T42" fmla="*/ 297 w 667"/>
                  <a:gd name="T43" fmla="*/ 602 h 682"/>
                  <a:gd name="T44" fmla="*/ 620 w 667"/>
                  <a:gd name="T45" fmla="*/ 279 h 682"/>
                  <a:gd name="T46" fmla="*/ 667 w 667"/>
                  <a:gd name="T47" fmla="*/ 165 h 682"/>
                  <a:gd name="T48" fmla="*/ 506 w 667"/>
                  <a:gd name="T49" fmla="*/ 4 h 682"/>
                  <a:gd name="T50" fmla="*/ 199 w 667"/>
                  <a:gd name="T51" fmla="*/ 596 h 682"/>
                  <a:gd name="T52" fmla="*/ 199 w 667"/>
                  <a:gd name="T53" fmla="*/ 596 h 682"/>
                  <a:gd name="T54" fmla="*/ 131 w 667"/>
                  <a:gd name="T55" fmla="*/ 584 h 682"/>
                  <a:gd name="T56" fmla="*/ 100 w 667"/>
                  <a:gd name="T57" fmla="*/ 590 h 682"/>
                  <a:gd name="T58" fmla="*/ 78 w 667"/>
                  <a:gd name="T59" fmla="*/ 611 h 682"/>
                  <a:gd name="T60" fmla="*/ 78 w 667"/>
                  <a:gd name="T61" fmla="*/ 611 h 682"/>
                  <a:gd name="T62" fmla="*/ 60 w 667"/>
                  <a:gd name="T63" fmla="*/ 593 h 682"/>
                  <a:gd name="T64" fmla="*/ 60 w 667"/>
                  <a:gd name="T65" fmla="*/ 593 h 682"/>
                  <a:gd name="T66" fmla="*/ 82 w 667"/>
                  <a:gd name="T67" fmla="*/ 571 h 682"/>
                  <a:gd name="T68" fmla="*/ 86 w 667"/>
                  <a:gd name="T69" fmla="*/ 539 h 682"/>
                  <a:gd name="T70" fmla="*/ 75 w 667"/>
                  <a:gd name="T71" fmla="*/ 472 h 682"/>
                  <a:gd name="T72" fmla="*/ 95 w 667"/>
                  <a:gd name="T73" fmla="*/ 423 h 682"/>
                  <a:gd name="T74" fmla="*/ 248 w 667"/>
                  <a:gd name="T75" fmla="*/ 576 h 682"/>
                  <a:gd name="T76" fmla="*/ 199 w 667"/>
                  <a:gd name="T77" fmla="*/ 596 h 682"/>
                  <a:gd name="T78" fmla="*/ 271 w 667"/>
                  <a:gd name="T79" fmla="*/ 555 h 682"/>
                  <a:gd name="T80" fmla="*/ 271 w 667"/>
                  <a:gd name="T81" fmla="*/ 555 h 682"/>
                  <a:gd name="T82" fmla="*/ 117 w 667"/>
                  <a:gd name="T83" fmla="*/ 400 h 682"/>
                  <a:gd name="T84" fmla="*/ 316 w 667"/>
                  <a:gd name="T85" fmla="*/ 201 h 682"/>
                  <a:gd name="T86" fmla="*/ 470 w 667"/>
                  <a:gd name="T87" fmla="*/ 355 h 682"/>
                  <a:gd name="T88" fmla="*/ 271 w 667"/>
                  <a:gd name="T89" fmla="*/ 555 h 682"/>
                  <a:gd name="T90" fmla="*/ 492 w 667"/>
                  <a:gd name="T91" fmla="*/ 333 h 682"/>
                  <a:gd name="T92" fmla="*/ 492 w 667"/>
                  <a:gd name="T93" fmla="*/ 333 h 682"/>
                  <a:gd name="T94" fmla="*/ 338 w 667"/>
                  <a:gd name="T95" fmla="*/ 179 h 682"/>
                  <a:gd name="T96" fmla="*/ 376 w 667"/>
                  <a:gd name="T97" fmla="*/ 141 h 682"/>
                  <a:gd name="T98" fmla="*/ 530 w 667"/>
                  <a:gd name="T99" fmla="*/ 296 h 682"/>
                  <a:gd name="T100" fmla="*/ 492 w 667"/>
                  <a:gd name="T101" fmla="*/ 333 h 682"/>
                  <a:gd name="T102" fmla="*/ 583 w 667"/>
                  <a:gd name="T103" fmla="*/ 242 h 682"/>
                  <a:gd name="T104" fmla="*/ 583 w 667"/>
                  <a:gd name="T105" fmla="*/ 242 h 682"/>
                  <a:gd name="T106" fmla="*/ 552 w 667"/>
                  <a:gd name="T107" fmla="*/ 274 h 682"/>
                  <a:gd name="T108" fmla="*/ 398 w 667"/>
                  <a:gd name="T109" fmla="*/ 119 h 682"/>
                  <a:gd name="T110" fmla="*/ 429 w 667"/>
                  <a:gd name="T111" fmla="*/ 88 h 682"/>
                  <a:gd name="T112" fmla="*/ 430 w 667"/>
                  <a:gd name="T113" fmla="*/ 87 h 682"/>
                  <a:gd name="T114" fmla="*/ 506 w 667"/>
                  <a:gd name="T115" fmla="*/ 56 h 682"/>
                  <a:gd name="T116" fmla="*/ 615 w 667"/>
                  <a:gd name="T117" fmla="*/ 165 h 682"/>
                  <a:gd name="T118" fmla="*/ 583 w 667"/>
                  <a:gd name="T119" fmla="*/ 2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7" h="682">
                    <a:moveTo>
                      <a:pt x="506" y="4"/>
                    </a:moveTo>
                    <a:cubicBezTo>
                      <a:pt x="470" y="4"/>
                      <a:pt x="433" y="16"/>
                      <a:pt x="404" y="41"/>
                    </a:cubicBezTo>
                    <a:cubicBezTo>
                      <a:pt x="369" y="6"/>
                      <a:pt x="369" y="6"/>
                      <a:pt x="369" y="6"/>
                    </a:cubicBezTo>
                    <a:cubicBezTo>
                      <a:pt x="363" y="0"/>
                      <a:pt x="353" y="0"/>
                      <a:pt x="347" y="6"/>
                    </a:cubicBezTo>
                    <a:cubicBezTo>
                      <a:pt x="161" y="193"/>
                      <a:pt x="161" y="193"/>
                      <a:pt x="161" y="193"/>
                    </a:cubicBezTo>
                    <a:cubicBezTo>
                      <a:pt x="155" y="199"/>
                      <a:pt x="155" y="208"/>
                      <a:pt x="161" y="215"/>
                    </a:cubicBezTo>
                    <a:cubicBezTo>
                      <a:pt x="167" y="221"/>
                      <a:pt x="177" y="221"/>
                      <a:pt x="183" y="215"/>
                    </a:cubicBezTo>
                    <a:cubicBezTo>
                      <a:pt x="358" y="39"/>
                      <a:pt x="358" y="39"/>
                      <a:pt x="358" y="39"/>
                    </a:cubicBezTo>
                    <a:cubicBezTo>
                      <a:pt x="381" y="62"/>
                      <a:pt x="381" y="62"/>
                      <a:pt x="381" y="62"/>
                    </a:cubicBezTo>
                    <a:cubicBezTo>
                      <a:pt x="69" y="374"/>
                      <a:pt x="69" y="374"/>
                      <a:pt x="69" y="374"/>
                    </a:cubicBezTo>
                    <a:cubicBezTo>
                      <a:pt x="44" y="400"/>
                      <a:pt x="29" y="432"/>
                      <a:pt x="24" y="465"/>
                    </a:cubicBezTo>
                    <a:cubicBezTo>
                      <a:pt x="20" y="492"/>
                      <a:pt x="23" y="521"/>
                      <a:pt x="33" y="547"/>
                    </a:cubicBezTo>
                    <a:cubicBezTo>
                      <a:pt x="24" y="556"/>
                      <a:pt x="24" y="556"/>
                      <a:pt x="24" y="556"/>
                    </a:cubicBezTo>
                    <a:cubicBezTo>
                      <a:pt x="24" y="556"/>
                      <a:pt x="24" y="556"/>
                      <a:pt x="24" y="556"/>
                    </a:cubicBezTo>
                    <a:cubicBezTo>
                      <a:pt x="24" y="556"/>
                      <a:pt x="24" y="556"/>
                      <a:pt x="24" y="556"/>
                    </a:cubicBezTo>
                    <a:cubicBezTo>
                      <a:pt x="2" y="578"/>
                      <a:pt x="0" y="604"/>
                      <a:pt x="9" y="626"/>
                    </a:cubicBezTo>
                    <a:cubicBezTo>
                      <a:pt x="27" y="667"/>
                      <a:pt x="81" y="682"/>
                      <a:pt x="115" y="648"/>
                    </a:cubicBezTo>
                    <a:cubicBezTo>
                      <a:pt x="115" y="647"/>
                      <a:pt x="115" y="647"/>
                      <a:pt x="115" y="647"/>
                    </a:cubicBezTo>
                    <a:cubicBezTo>
                      <a:pt x="115" y="647"/>
                      <a:pt x="115" y="647"/>
                      <a:pt x="115" y="647"/>
                    </a:cubicBezTo>
                    <a:cubicBezTo>
                      <a:pt x="124" y="638"/>
                      <a:pt x="124" y="638"/>
                      <a:pt x="124" y="638"/>
                    </a:cubicBezTo>
                    <a:cubicBezTo>
                      <a:pt x="151" y="649"/>
                      <a:pt x="179" y="652"/>
                      <a:pt x="206" y="647"/>
                    </a:cubicBezTo>
                    <a:cubicBezTo>
                      <a:pt x="240" y="643"/>
                      <a:pt x="272" y="628"/>
                      <a:pt x="297" y="602"/>
                    </a:cubicBezTo>
                    <a:cubicBezTo>
                      <a:pt x="620" y="279"/>
                      <a:pt x="620" y="279"/>
                      <a:pt x="620" y="279"/>
                    </a:cubicBezTo>
                    <a:cubicBezTo>
                      <a:pt x="651" y="248"/>
                      <a:pt x="667" y="206"/>
                      <a:pt x="667" y="165"/>
                    </a:cubicBezTo>
                    <a:cubicBezTo>
                      <a:pt x="667" y="76"/>
                      <a:pt x="595" y="4"/>
                      <a:pt x="506" y="4"/>
                    </a:cubicBezTo>
                    <a:close/>
                    <a:moveTo>
                      <a:pt x="199" y="596"/>
                    </a:moveTo>
                    <a:cubicBezTo>
                      <a:pt x="199" y="596"/>
                      <a:pt x="199" y="596"/>
                      <a:pt x="199" y="596"/>
                    </a:cubicBezTo>
                    <a:cubicBezTo>
                      <a:pt x="176" y="600"/>
                      <a:pt x="152" y="596"/>
                      <a:pt x="131" y="584"/>
                    </a:cubicBezTo>
                    <a:cubicBezTo>
                      <a:pt x="120" y="579"/>
                      <a:pt x="107" y="581"/>
                      <a:pt x="100" y="590"/>
                    </a:cubicBezTo>
                    <a:cubicBezTo>
                      <a:pt x="78" y="611"/>
                      <a:pt x="78" y="611"/>
                      <a:pt x="78" y="611"/>
                    </a:cubicBezTo>
                    <a:cubicBezTo>
                      <a:pt x="78" y="611"/>
                      <a:pt x="78" y="611"/>
                      <a:pt x="78" y="611"/>
                    </a:cubicBezTo>
                    <a:cubicBezTo>
                      <a:pt x="67" y="623"/>
                      <a:pt x="49" y="604"/>
                      <a:pt x="60" y="593"/>
                    </a:cubicBezTo>
                    <a:cubicBezTo>
                      <a:pt x="60" y="593"/>
                      <a:pt x="60" y="593"/>
                      <a:pt x="60" y="593"/>
                    </a:cubicBezTo>
                    <a:cubicBezTo>
                      <a:pt x="82" y="571"/>
                      <a:pt x="82" y="571"/>
                      <a:pt x="82" y="571"/>
                    </a:cubicBezTo>
                    <a:cubicBezTo>
                      <a:pt x="91" y="562"/>
                      <a:pt x="92" y="549"/>
                      <a:pt x="86" y="539"/>
                    </a:cubicBezTo>
                    <a:cubicBezTo>
                      <a:pt x="75" y="518"/>
                      <a:pt x="72" y="495"/>
                      <a:pt x="75" y="472"/>
                    </a:cubicBezTo>
                    <a:cubicBezTo>
                      <a:pt x="78" y="455"/>
                      <a:pt x="84" y="438"/>
                      <a:pt x="95" y="423"/>
                    </a:cubicBezTo>
                    <a:cubicBezTo>
                      <a:pt x="248" y="576"/>
                      <a:pt x="248" y="576"/>
                      <a:pt x="248" y="576"/>
                    </a:cubicBezTo>
                    <a:cubicBezTo>
                      <a:pt x="233" y="587"/>
                      <a:pt x="216" y="594"/>
                      <a:pt x="199" y="596"/>
                    </a:cubicBezTo>
                    <a:close/>
                    <a:moveTo>
                      <a:pt x="271" y="555"/>
                    </a:moveTo>
                    <a:cubicBezTo>
                      <a:pt x="271" y="555"/>
                      <a:pt x="271" y="555"/>
                      <a:pt x="271" y="555"/>
                    </a:cubicBezTo>
                    <a:cubicBezTo>
                      <a:pt x="117" y="400"/>
                      <a:pt x="117" y="400"/>
                      <a:pt x="117" y="400"/>
                    </a:cubicBezTo>
                    <a:cubicBezTo>
                      <a:pt x="316" y="201"/>
                      <a:pt x="316" y="201"/>
                      <a:pt x="316" y="201"/>
                    </a:cubicBezTo>
                    <a:cubicBezTo>
                      <a:pt x="470" y="355"/>
                      <a:pt x="470" y="355"/>
                      <a:pt x="470" y="355"/>
                    </a:cubicBezTo>
                    <a:cubicBezTo>
                      <a:pt x="271" y="555"/>
                      <a:pt x="271" y="555"/>
                      <a:pt x="271" y="555"/>
                    </a:cubicBezTo>
                    <a:close/>
                    <a:moveTo>
                      <a:pt x="492" y="333"/>
                    </a:moveTo>
                    <a:cubicBezTo>
                      <a:pt x="492" y="333"/>
                      <a:pt x="492" y="333"/>
                      <a:pt x="492" y="333"/>
                    </a:cubicBezTo>
                    <a:cubicBezTo>
                      <a:pt x="338" y="179"/>
                      <a:pt x="338" y="179"/>
                      <a:pt x="338" y="179"/>
                    </a:cubicBezTo>
                    <a:cubicBezTo>
                      <a:pt x="376" y="141"/>
                      <a:pt x="376" y="141"/>
                      <a:pt x="376" y="141"/>
                    </a:cubicBezTo>
                    <a:cubicBezTo>
                      <a:pt x="530" y="296"/>
                      <a:pt x="530" y="296"/>
                      <a:pt x="530" y="296"/>
                    </a:cubicBezTo>
                    <a:cubicBezTo>
                      <a:pt x="492" y="333"/>
                      <a:pt x="492" y="333"/>
                      <a:pt x="492" y="333"/>
                    </a:cubicBezTo>
                    <a:close/>
                    <a:moveTo>
                      <a:pt x="583" y="242"/>
                    </a:moveTo>
                    <a:cubicBezTo>
                      <a:pt x="583" y="242"/>
                      <a:pt x="583" y="242"/>
                      <a:pt x="583" y="242"/>
                    </a:cubicBezTo>
                    <a:cubicBezTo>
                      <a:pt x="552" y="274"/>
                      <a:pt x="552" y="274"/>
                      <a:pt x="552" y="274"/>
                    </a:cubicBezTo>
                    <a:cubicBezTo>
                      <a:pt x="398" y="119"/>
                      <a:pt x="398" y="119"/>
                      <a:pt x="398" y="119"/>
                    </a:cubicBezTo>
                    <a:cubicBezTo>
                      <a:pt x="429" y="88"/>
                      <a:pt x="429" y="88"/>
                      <a:pt x="429" y="88"/>
                    </a:cubicBezTo>
                    <a:cubicBezTo>
                      <a:pt x="430" y="87"/>
                      <a:pt x="430" y="87"/>
                      <a:pt x="430" y="87"/>
                    </a:cubicBezTo>
                    <a:cubicBezTo>
                      <a:pt x="451" y="66"/>
                      <a:pt x="479" y="56"/>
                      <a:pt x="506" y="56"/>
                    </a:cubicBezTo>
                    <a:cubicBezTo>
                      <a:pt x="567" y="56"/>
                      <a:pt x="615" y="105"/>
                      <a:pt x="615" y="165"/>
                    </a:cubicBezTo>
                    <a:cubicBezTo>
                      <a:pt x="615" y="193"/>
                      <a:pt x="605" y="221"/>
                      <a:pt x="583" y="2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p:cNvGrpSpPr/>
          <p:nvPr/>
        </p:nvGrpSpPr>
        <p:grpSpPr>
          <a:xfrm>
            <a:off x="240289" y="5022444"/>
            <a:ext cx="7517181" cy="1156254"/>
            <a:chOff x="240289" y="4938220"/>
            <a:chExt cx="7517181" cy="1156254"/>
          </a:xfrm>
        </p:grpSpPr>
        <p:sp>
          <p:nvSpPr>
            <p:cNvPr id="102" name="Rectangle 101"/>
            <p:cNvSpPr/>
            <p:nvPr/>
          </p:nvSpPr>
          <p:spPr>
            <a:xfrm>
              <a:off x="242702" y="4945225"/>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63325" y="4938220"/>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4" name="Pentagon 103"/>
            <p:cNvSpPr/>
            <p:nvPr/>
          </p:nvSpPr>
          <p:spPr>
            <a:xfrm>
              <a:off x="240289" y="494545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51583" y="5291869"/>
              <a:ext cx="7505887" cy="802605"/>
            </a:xfrm>
            <a:prstGeom prst="rect">
              <a:avLst/>
            </a:prstGeom>
          </p:spPr>
          <p:txBody>
            <a:bodyPr wrap="square" numCol="2">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Public Health Association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State Academic Institutions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County Health Departments (Florida)</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Association of Schools and Programs in Public </a:t>
              </a:r>
              <a:r>
                <a:rPr lang="en-US" sz="1000" dirty="0" smtClean="0">
                  <a:solidFill>
                    <a:srgbClr val="666666"/>
                  </a:solidFill>
                  <a:cs typeface="Arial" panose="020B0604020202020204" pitchFamily="34" charset="0"/>
                </a:rPr>
                <a:t>Health</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Directors of Health Promotion Programs (DHPE)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Consortium of African American Public Health Programs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American Public Health Association (Black Caucus of Health Workers)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Florida Blue Foundation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Community-Based Organizations (local and state)</a:t>
              </a:r>
            </a:p>
          </p:txBody>
        </p:sp>
        <p:pic>
          <p:nvPicPr>
            <p:cNvPr id="106" name="Picture 10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321" y="4995704"/>
              <a:ext cx="278586" cy="214467"/>
            </a:xfrm>
            <a:prstGeom prst="rect">
              <a:avLst/>
            </a:prstGeom>
          </p:spPr>
        </p:pic>
      </p:grpSp>
      <p:grpSp>
        <p:nvGrpSpPr>
          <p:cNvPr id="56" name="Group 55"/>
          <p:cNvGrpSpPr/>
          <p:nvPr/>
        </p:nvGrpSpPr>
        <p:grpSpPr>
          <a:xfrm>
            <a:off x="1238436" y="9501258"/>
            <a:ext cx="5582103" cy="528852"/>
            <a:chOff x="1238436" y="9501258"/>
            <a:chExt cx="5582103" cy="528852"/>
          </a:xfrm>
        </p:grpSpPr>
        <p:pic>
          <p:nvPicPr>
            <p:cNvPr id="57" name="Picture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4070" y="9501258"/>
              <a:ext cx="1256469" cy="515990"/>
            </a:xfrm>
            <a:prstGeom prst="rect">
              <a:avLst/>
            </a:prstGeom>
          </p:spPr>
        </p:pic>
        <p:pic>
          <p:nvPicPr>
            <p:cNvPr id="59" name="Picture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38436" y="9554619"/>
              <a:ext cx="1055144" cy="410334"/>
            </a:xfrm>
            <a:prstGeom prst="rect">
              <a:avLst/>
            </a:prstGeom>
          </p:spPr>
        </p:pic>
        <p:pic>
          <p:nvPicPr>
            <p:cNvPr id="61" name="Pictur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168543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608</TotalTime>
  <Words>1352</Words>
  <Application>Microsoft Office PowerPoint</Application>
  <PresentationFormat>Custom</PresentationFormat>
  <Paragraphs>117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Segoe UI</vt:lpstr>
      <vt:lpstr>Calibri</vt:lpstr>
      <vt:lpstr>Gotham</vt:lpstr>
      <vt:lpstr>Century Gothic</vt:lpstr>
      <vt:lpstr>Times New Roman</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55</cp:revision>
  <dcterms:created xsi:type="dcterms:W3CDTF">2016-05-09T18:27:19Z</dcterms:created>
  <dcterms:modified xsi:type="dcterms:W3CDTF">2016-08-16T19:03:52Z</dcterms:modified>
</cp:coreProperties>
</file>