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7" r:id="rId2"/>
    <p:sldId id="258" r:id="rId3"/>
    <p:sldId id="256" r:id="rId4"/>
  </p:sldIdLst>
  <p:sldSz cx="8001000" cy="10287000"/>
  <p:notesSz cx="6858000" cy="9144000"/>
  <p:embeddedFontLst>
    <p:embeddedFont>
      <p:font typeface="Segoe UI" panose="020B0502040204020203" pitchFamily="34" charset="0"/>
      <p:regular r:id="rId5"/>
      <p:bold r:id="rId6"/>
      <p:italic r:id="rId7"/>
      <p:boldItalic r:id="rId8"/>
    </p:embeddedFont>
    <p:embeddedFont>
      <p:font typeface="Calibri" panose="020F0502020204030204" pitchFamily="34" charset="0"/>
      <p:regular r:id="rId9"/>
      <p:bold r:id="rId10"/>
      <p:italic r:id="rId11"/>
      <p:boldItalic r:id="rId12"/>
    </p:embeddedFont>
    <p:embeddedFont>
      <p:font typeface="Gotham" panose="02000504050000020004" pitchFamily="2" charset="0"/>
      <p:regular r:id="rId13"/>
      <p:bold r:id="rId14"/>
      <p:boldItalic r:id="rId15"/>
    </p:embeddedFont>
    <p:embeddedFont>
      <p:font typeface="Century Gothic" panose="020B050202020202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36" userDrawn="1">
          <p15:clr>
            <a:srgbClr val="A4A3A4"/>
          </p15:clr>
        </p15:guide>
        <p15:guide id="2" pos="2520" userDrawn="1">
          <p15:clr>
            <a:srgbClr val="A4A3A4"/>
          </p15:clr>
        </p15:guide>
        <p15:guide id="3" pos="144" userDrawn="1">
          <p15:clr>
            <a:srgbClr val="A4A3A4"/>
          </p15:clr>
        </p15:guide>
        <p15:guide id="4" pos="4896" userDrawn="1">
          <p15:clr>
            <a:srgbClr val="A4A3A4"/>
          </p15:clr>
        </p15:guide>
        <p15:guide id="6" orient="horz" pos="3240" userDrawn="1">
          <p15:clr>
            <a:srgbClr val="A4A3A4"/>
          </p15:clr>
        </p15:guide>
        <p15:guide id="7" orient="horz" pos="144" userDrawn="1">
          <p15:clr>
            <a:srgbClr val="A4A3A4"/>
          </p15:clr>
        </p15:guide>
        <p15:guide id="8" orient="horz" pos="25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2FA"/>
    <a:srgbClr val="F7F7F7"/>
    <a:srgbClr val="1F4E79"/>
    <a:srgbClr val="067E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412" autoAdjust="0"/>
    <p:restoredTop sz="94660"/>
  </p:normalViewPr>
  <p:slideViewPr>
    <p:cSldViewPr snapToGrid="0">
      <p:cViewPr>
        <p:scale>
          <a:sx n="90" d="100"/>
          <a:sy n="90" d="100"/>
        </p:scale>
        <p:origin x="1512" y="-2814"/>
      </p:cViewPr>
      <p:guideLst>
        <p:guide orient="horz" pos="6336"/>
        <p:guide pos="2520"/>
        <p:guide pos="144"/>
        <p:guide pos="4896"/>
        <p:guide orient="horz" pos="3240"/>
        <p:guide orient="horz" pos="144"/>
        <p:guide orient="horz" pos="256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tableStyles" Target="tableStyle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Rectangle 1"/>
          <p:cNvSpPr/>
          <p:nvPr userDrawn="1"/>
        </p:nvSpPr>
        <p:spPr>
          <a:xfrm>
            <a:off x="4432" y="2523948"/>
            <a:ext cx="7996568" cy="7766464"/>
          </a:xfrm>
          <a:prstGeom prst="rect">
            <a:avLst/>
          </a:prstGeom>
          <a:blipFill dpi="0" rotWithShape="1">
            <a:blip r:embed="rId2" cstate="screen">
              <a:alphaModFix amt="11000"/>
              <a:extLst>
                <a:ext uri="{28A0092B-C50C-407E-A947-70E740481C1C}">
                  <a14:useLocalDpi xmlns:a14="http://schemas.microsoft.com/office/drawing/2010/main" val="0"/>
                </a:ext>
              </a:extLst>
            </a:blip>
            <a:srcRect/>
            <a:stretch>
              <a:fillRect l="-9271" t="-4415" r="-26197" b="-2803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27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Freeform 5"/>
          <p:cNvSpPr>
            <a:spLocks/>
          </p:cNvSpPr>
          <p:nvPr userDrawn="1"/>
        </p:nvSpPr>
        <p:spPr bwMode="auto">
          <a:xfrm>
            <a:off x="1265045" y="-36822"/>
            <a:ext cx="6735955" cy="4184234"/>
          </a:xfrm>
          <a:custGeom>
            <a:avLst/>
            <a:gdLst>
              <a:gd name="T0" fmla="*/ 0 w 2106"/>
              <a:gd name="T1" fmla="*/ 0 h 1275"/>
              <a:gd name="T2" fmla="*/ 2084 w 2106"/>
              <a:gd name="T3" fmla="*/ 1275 h 1275"/>
              <a:gd name="T4" fmla="*/ 2106 w 2106"/>
              <a:gd name="T5" fmla="*/ 1275 h 1275"/>
              <a:gd name="T6" fmla="*/ 2106 w 2106"/>
              <a:gd name="T7" fmla="*/ 0 h 1275"/>
              <a:gd name="T8" fmla="*/ 0 w 2106"/>
              <a:gd name="T9" fmla="*/ 0 h 1275"/>
            </a:gdLst>
            <a:ahLst/>
            <a:cxnLst>
              <a:cxn ang="0">
                <a:pos x="T0" y="T1"/>
              </a:cxn>
              <a:cxn ang="0">
                <a:pos x="T2" y="T3"/>
              </a:cxn>
              <a:cxn ang="0">
                <a:pos x="T4" y="T5"/>
              </a:cxn>
              <a:cxn ang="0">
                <a:pos x="T6" y="T7"/>
              </a:cxn>
              <a:cxn ang="0">
                <a:pos x="T8" y="T9"/>
              </a:cxn>
            </a:cxnLst>
            <a:rect l="0" t="0" r="r" b="b"/>
            <a:pathLst>
              <a:path w="2106" h="1275">
                <a:moveTo>
                  <a:pt x="0" y="0"/>
                </a:moveTo>
                <a:cubicBezTo>
                  <a:pt x="1109" y="263"/>
                  <a:pt x="1959" y="797"/>
                  <a:pt x="2084" y="1275"/>
                </a:cubicBezTo>
                <a:cubicBezTo>
                  <a:pt x="2106" y="1275"/>
                  <a:pt x="2106" y="1275"/>
                  <a:pt x="2106" y="1275"/>
                </a:cubicBezTo>
                <a:cubicBezTo>
                  <a:pt x="2106" y="0"/>
                  <a:pt x="2106" y="0"/>
                  <a:pt x="2106" y="0"/>
                </a:cubicBezTo>
                <a:lnTo>
                  <a:pt x="0" y="0"/>
                </a:lnTo>
                <a:close/>
              </a:path>
            </a:pathLst>
          </a:custGeom>
          <a:solidFill>
            <a:schemeClr val="tx2">
              <a:lumMod val="20000"/>
              <a:lumOff val="80000"/>
              <a:alpha val="22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4" name="Moon 3"/>
          <p:cNvSpPr/>
          <p:nvPr/>
        </p:nvSpPr>
        <p:spPr>
          <a:xfrm rot="780680" flipH="1">
            <a:off x="372655" y="713927"/>
            <a:ext cx="7705201" cy="6213838"/>
          </a:xfrm>
          <a:prstGeom prst="moon">
            <a:avLst>
              <a:gd name="adj" fmla="val 22531"/>
            </a:avLst>
          </a:prstGeom>
          <a:solidFill>
            <a:schemeClr val="bg1">
              <a:lumMod val="95000"/>
            </a:schemeClr>
          </a:solid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406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015746"/>
      </p:ext>
    </p:extLst>
  </p:cSld>
  <p:clrMap bg1="lt1" tx1="dk1" bg2="lt2" tx2="dk2" accent1="accent1" accent2="accent2" accent3="accent3" accent4="accent4" accent5="accent5" accent6="accent6" hlink="hlink" folHlink="folHlink"/>
  <p:sldLayoutIdLst>
    <p:sldLayoutId id="2147483682" r:id="rId1"/>
    <p:sldLayoutId id="2147483683" r:id="rId2"/>
  </p:sldLayoutIdLst>
  <p:timing>
    <p:tnLst>
      <p:par>
        <p:cTn id="1" dur="indefinite" restart="never" nodeType="tmRoot"/>
      </p:par>
    </p:tnLst>
  </p:timing>
  <p:txStyles>
    <p:titleStyle>
      <a:lvl1pPr algn="l" defTabSz="800100" rtl="0" eaLnBrk="1" latinLnBrk="0" hangingPunct="1">
        <a:lnSpc>
          <a:spcPct val="90000"/>
        </a:lnSpc>
        <a:spcBef>
          <a:spcPct val="0"/>
        </a:spcBef>
        <a:buNone/>
        <a:defRPr sz="3850" kern="1200">
          <a:solidFill>
            <a:schemeClr val="tx1"/>
          </a:solidFill>
          <a:latin typeface="+mj-lt"/>
          <a:ea typeface="+mj-ea"/>
          <a:cs typeface="+mj-cs"/>
        </a:defRPr>
      </a:lvl1pPr>
    </p:titleStyle>
    <p:bodyStyle>
      <a:lvl1pPr marL="200025" indent="-200025" algn="l" defTabSz="800100" rtl="0" eaLnBrk="1" latinLnBrk="0" hangingPunct="1">
        <a:lnSpc>
          <a:spcPct val="90000"/>
        </a:lnSpc>
        <a:spcBef>
          <a:spcPts val="875"/>
        </a:spcBef>
        <a:buFont typeface="Arial" panose="020B0604020202020204" pitchFamily="34" charset="0"/>
        <a:buChar char="•"/>
        <a:defRPr sz="2450" kern="1200">
          <a:solidFill>
            <a:schemeClr val="tx1"/>
          </a:solidFill>
          <a:latin typeface="+mn-lt"/>
          <a:ea typeface="+mn-ea"/>
          <a:cs typeface="+mn-cs"/>
        </a:defRPr>
      </a:lvl1pPr>
      <a:lvl2pPr marL="600075" indent="-200025" algn="l" defTabSz="800100" rtl="0" eaLnBrk="1" latinLnBrk="0" hangingPunct="1">
        <a:lnSpc>
          <a:spcPct val="90000"/>
        </a:lnSpc>
        <a:spcBef>
          <a:spcPts val="438"/>
        </a:spcBef>
        <a:buFont typeface="Arial" panose="020B0604020202020204" pitchFamily="34" charset="0"/>
        <a:buChar char="•"/>
        <a:defRPr sz="2100" kern="1200">
          <a:solidFill>
            <a:schemeClr val="tx1"/>
          </a:solidFill>
          <a:latin typeface="+mn-lt"/>
          <a:ea typeface="+mn-ea"/>
          <a:cs typeface="+mn-cs"/>
        </a:defRPr>
      </a:lvl2pPr>
      <a:lvl3pPr marL="1000125" indent="-200025" algn="l" defTabSz="800100" rtl="0" eaLnBrk="1" latinLnBrk="0" hangingPunct="1">
        <a:lnSpc>
          <a:spcPct val="90000"/>
        </a:lnSpc>
        <a:spcBef>
          <a:spcPts val="438"/>
        </a:spcBef>
        <a:buFont typeface="Arial" panose="020B0604020202020204" pitchFamily="34" charset="0"/>
        <a:buChar char="•"/>
        <a:defRPr sz="1750" kern="1200">
          <a:solidFill>
            <a:schemeClr val="tx1"/>
          </a:solidFill>
          <a:latin typeface="+mn-lt"/>
          <a:ea typeface="+mn-ea"/>
          <a:cs typeface="+mn-cs"/>
        </a:defRPr>
      </a:lvl3pPr>
      <a:lvl4pPr marL="14001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4pPr>
      <a:lvl5pPr marL="18002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5pPr>
      <a:lvl6pPr marL="22002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6pPr>
      <a:lvl7pPr marL="26003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7pPr>
      <a:lvl8pPr marL="300037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8pPr>
      <a:lvl9pPr marL="3400425" indent="-200025" algn="l" defTabSz="800100" rtl="0" eaLnBrk="1" latinLnBrk="0" hangingPunct="1">
        <a:lnSpc>
          <a:spcPct val="90000"/>
        </a:lnSpc>
        <a:spcBef>
          <a:spcPts val="438"/>
        </a:spcBef>
        <a:buFont typeface="Arial" panose="020B0604020202020204" pitchFamily="34" charset="0"/>
        <a:buChar char="•"/>
        <a:defRPr sz="1575" kern="1200">
          <a:solidFill>
            <a:schemeClr val="tx1"/>
          </a:solidFill>
          <a:latin typeface="+mn-lt"/>
          <a:ea typeface="+mn-ea"/>
          <a:cs typeface="+mn-cs"/>
        </a:defRPr>
      </a:lvl9pPr>
    </p:bodyStyle>
    <p:otherStyle>
      <a:defPPr>
        <a:defRPr lang="en-US"/>
      </a:defPPr>
      <a:lvl1pPr marL="0" algn="l" defTabSz="800100" rtl="0" eaLnBrk="1" latinLnBrk="0" hangingPunct="1">
        <a:defRPr sz="1575" kern="1200">
          <a:solidFill>
            <a:schemeClr val="tx1"/>
          </a:solidFill>
          <a:latin typeface="+mn-lt"/>
          <a:ea typeface="+mn-ea"/>
          <a:cs typeface="+mn-cs"/>
        </a:defRPr>
      </a:lvl1pPr>
      <a:lvl2pPr marL="400050" algn="l" defTabSz="800100" rtl="0" eaLnBrk="1" latinLnBrk="0" hangingPunct="1">
        <a:defRPr sz="1575" kern="1200">
          <a:solidFill>
            <a:schemeClr val="tx1"/>
          </a:solidFill>
          <a:latin typeface="+mn-lt"/>
          <a:ea typeface="+mn-ea"/>
          <a:cs typeface="+mn-cs"/>
        </a:defRPr>
      </a:lvl2pPr>
      <a:lvl3pPr marL="800100" algn="l" defTabSz="800100" rtl="0" eaLnBrk="1" latinLnBrk="0" hangingPunct="1">
        <a:defRPr sz="1575" kern="1200">
          <a:solidFill>
            <a:schemeClr val="tx1"/>
          </a:solidFill>
          <a:latin typeface="+mn-lt"/>
          <a:ea typeface="+mn-ea"/>
          <a:cs typeface="+mn-cs"/>
        </a:defRPr>
      </a:lvl3pPr>
      <a:lvl4pPr marL="1200150" algn="l" defTabSz="800100" rtl="0" eaLnBrk="1" latinLnBrk="0" hangingPunct="1">
        <a:defRPr sz="1575" kern="1200">
          <a:solidFill>
            <a:schemeClr val="tx1"/>
          </a:solidFill>
          <a:latin typeface="+mn-lt"/>
          <a:ea typeface="+mn-ea"/>
          <a:cs typeface="+mn-cs"/>
        </a:defRPr>
      </a:lvl4pPr>
      <a:lvl5pPr marL="1600200" algn="l" defTabSz="800100" rtl="0" eaLnBrk="1" latinLnBrk="0" hangingPunct="1">
        <a:defRPr sz="1575" kern="1200">
          <a:solidFill>
            <a:schemeClr val="tx1"/>
          </a:solidFill>
          <a:latin typeface="+mn-lt"/>
          <a:ea typeface="+mn-ea"/>
          <a:cs typeface="+mn-cs"/>
        </a:defRPr>
      </a:lvl5pPr>
      <a:lvl6pPr marL="2000250" algn="l" defTabSz="800100" rtl="0" eaLnBrk="1" latinLnBrk="0" hangingPunct="1">
        <a:defRPr sz="1575" kern="1200">
          <a:solidFill>
            <a:schemeClr val="tx1"/>
          </a:solidFill>
          <a:latin typeface="+mn-lt"/>
          <a:ea typeface="+mn-ea"/>
          <a:cs typeface="+mn-cs"/>
        </a:defRPr>
      </a:lvl6pPr>
      <a:lvl7pPr marL="2400300" algn="l" defTabSz="800100" rtl="0" eaLnBrk="1" latinLnBrk="0" hangingPunct="1">
        <a:defRPr sz="1575" kern="1200">
          <a:solidFill>
            <a:schemeClr val="tx1"/>
          </a:solidFill>
          <a:latin typeface="+mn-lt"/>
          <a:ea typeface="+mn-ea"/>
          <a:cs typeface="+mn-cs"/>
        </a:defRPr>
      </a:lvl7pPr>
      <a:lvl8pPr marL="2800350" algn="l" defTabSz="800100" rtl="0" eaLnBrk="1" latinLnBrk="0" hangingPunct="1">
        <a:defRPr sz="1575" kern="1200">
          <a:solidFill>
            <a:schemeClr val="tx1"/>
          </a:solidFill>
          <a:latin typeface="+mn-lt"/>
          <a:ea typeface="+mn-ea"/>
          <a:cs typeface="+mn-cs"/>
        </a:defRPr>
      </a:lvl8pPr>
      <a:lvl9pPr marL="3200400" algn="l" defTabSz="800100" rtl="0" eaLnBrk="1" latinLnBrk="0" hangingPunct="1">
        <a:defRPr sz="157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2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emf"/><Relationship Id="rId3" Type="http://schemas.openxmlformats.org/officeDocument/2006/relationships/image" Target="../media/image3.emf"/><Relationship Id="rId7" Type="http://schemas.openxmlformats.org/officeDocument/2006/relationships/image" Target="../media/image7.png"/><Relationship Id="rId12"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emf"/><Relationship Id="rId5" Type="http://schemas.openxmlformats.org/officeDocument/2006/relationships/image" Target="../media/image5.png"/><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s>
</file>

<file path=ppt/slides/_rels/slide2.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7.png"/><Relationship Id="rId3" Type="http://schemas.openxmlformats.org/officeDocument/2006/relationships/image" Target="../media/image3.emf"/><Relationship Id="rId7" Type="http://schemas.openxmlformats.org/officeDocument/2006/relationships/image" Target="../media/image10.emf"/><Relationship Id="rId12"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emf"/><Relationship Id="rId11" Type="http://schemas.openxmlformats.org/officeDocument/2006/relationships/image" Target="../media/image5.png"/><Relationship Id="rId5" Type="http://schemas.openxmlformats.org/officeDocument/2006/relationships/image" Target="../media/image8.emf"/><Relationship Id="rId10" Type="http://schemas.openxmlformats.org/officeDocument/2006/relationships/image" Target="../media/image13.emf"/><Relationship Id="rId4" Type="http://schemas.openxmlformats.org/officeDocument/2006/relationships/image" Target="../media/image4.emf"/><Relationship Id="rId9" Type="http://schemas.openxmlformats.org/officeDocument/2006/relationships/image" Target="../media/image12.emf"/></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emf"/><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5630" y="1245805"/>
            <a:ext cx="7691195" cy="2092881"/>
          </a:xfrm>
          <a:prstGeom prst="rect">
            <a:avLst/>
          </a:prstGeom>
        </p:spPr>
        <p:txBody>
          <a:bodyPr wrap="square">
            <a:spAutoFit/>
          </a:bodyPr>
          <a:lstStyle/>
          <a:p>
            <a:r>
              <a:rPr lang="en-US" sz="1000" dirty="0">
                <a:solidFill>
                  <a:schemeClr val="tx1">
                    <a:lumMod val="65000"/>
                    <a:lumOff val="35000"/>
                  </a:schemeClr>
                </a:solidFill>
                <a:ea typeface="Calibri" panose="020F0502020204030204" pitchFamily="34" charset="0"/>
                <a:cs typeface="Arial" panose="020B0604020202020204" pitchFamily="34" charset="0"/>
              </a:rPr>
              <a:t>The Alabama-Mississippi Public Health Training Center (AMPHTC) works to improve the public health system by strengthening the technical, scientific, managerial, and leadership competency of the current and future public health workforce. The Center is vital in assuring that the public health workforce has the knowledge, skills, and abilities to address complex public health issues now and into the future. Training and education programs developed by the AMPHTC are competency-based, grounded in core public health functions and Essential Public Health Services, and designed to improve the capacity of the public health workforce, including those in community-based organizations providing public health services in underserved areas.  </a:t>
            </a:r>
            <a:r>
              <a:rPr lang="en-US" sz="1000" dirty="0" smtClean="0">
                <a:solidFill>
                  <a:schemeClr val="tx1">
                    <a:lumMod val="65000"/>
                    <a:lumOff val="35000"/>
                  </a:schemeClr>
                </a:solidFill>
                <a:ea typeface="Calibri" panose="020F0502020204030204" pitchFamily="34" charset="0"/>
                <a:cs typeface="Arial" panose="020B0604020202020204" pitchFamily="34" charset="0"/>
              </a:rPr>
              <a:t>Training </a:t>
            </a:r>
            <a:r>
              <a:rPr lang="en-US" sz="1000" dirty="0">
                <a:solidFill>
                  <a:schemeClr val="tx1">
                    <a:lumMod val="65000"/>
                    <a:lumOff val="35000"/>
                  </a:schemeClr>
                </a:solidFill>
                <a:ea typeface="Calibri" panose="020F0502020204030204" pitchFamily="34" charset="0"/>
                <a:cs typeface="Arial" panose="020B0604020202020204" pitchFamily="34" charset="0"/>
              </a:rPr>
              <a:t>and education programs are tailored for specific target audiences and delivered through distance education technologies </a:t>
            </a:r>
            <a:r>
              <a:rPr lang="en-US" sz="1000" dirty="0" smtClean="0">
                <a:solidFill>
                  <a:schemeClr val="tx1">
                    <a:lumMod val="65000"/>
                    <a:lumOff val="35000"/>
                  </a:schemeClr>
                </a:solidFill>
                <a:ea typeface="Calibri" panose="020F0502020204030204" pitchFamily="34" charset="0"/>
                <a:cs typeface="Arial" panose="020B0604020202020204" pitchFamily="34" charset="0"/>
              </a:rPr>
              <a:t>and on-site </a:t>
            </a:r>
            <a:r>
              <a:rPr lang="en-US" sz="1000" dirty="0">
                <a:solidFill>
                  <a:schemeClr val="tx1">
                    <a:lumMod val="65000"/>
                    <a:lumOff val="35000"/>
                  </a:schemeClr>
                </a:solidFill>
                <a:ea typeface="Calibri" panose="020F0502020204030204" pitchFamily="34" charset="0"/>
                <a:cs typeface="Arial" panose="020B0604020202020204" pitchFamily="34" charset="0"/>
              </a:rPr>
              <a:t>programs</a:t>
            </a:r>
            <a:r>
              <a:rPr lang="en-US" sz="1000" dirty="0" smtClean="0">
                <a:solidFill>
                  <a:schemeClr val="tx1">
                    <a:lumMod val="65000"/>
                    <a:lumOff val="35000"/>
                  </a:schemeClr>
                </a:solidFill>
                <a:ea typeface="Calibri" panose="020F0502020204030204" pitchFamily="34" charset="0"/>
                <a:cs typeface="Arial" panose="020B0604020202020204" pitchFamily="34" charset="0"/>
              </a:rPr>
              <a:t>.</a:t>
            </a:r>
          </a:p>
          <a:p>
            <a:endParaRPr lang="en-US" sz="1000" spc="-150" dirty="0">
              <a:solidFill>
                <a:schemeClr val="tx1">
                  <a:lumMod val="65000"/>
                  <a:lumOff val="35000"/>
                </a:schemeClr>
              </a:solidFill>
              <a:ea typeface="Calibri" panose="020F0502020204030204" pitchFamily="34" charset="0"/>
              <a:cs typeface="Arial" panose="020B0604020202020204" pitchFamily="34" charset="0"/>
            </a:endParaRPr>
          </a:p>
          <a:p>
            <a:r>
              <a:rPr lang="en-US" sz="1000" dirty="0">
                <a:solidFill>
                  <a:schemeClr val="tx1">
                    <a:lumMod val="65000"/>
                    <a:lumOff val="35000"/>
                  </a:schemeClr>
                </a:solidFill>
                <a:ea typeface="Calibri" panose="020F0502020204030204" pitchFamily="34" charset="0"/>
                <a:cs typeface="Arial" panose="020B0604020202020204" pitchFamily="34" charset="0"/>
              </a:rPr>
              <a:t>The AMPHTC is located at the University of Alabama at Birmingham (UAB). UAB is comprised of 11 academic colleges and schools in health sciences and academic areas spanning more than 85 blocks in the city center with over 250 buildings and an annual budget of over $3 billion. The UAB School of Public Health, accredited through the Council on Education for Public Health, has more than $40 million in active grant research through five academic departments offering training in more than 20 major specialty areas and numerous interdisciplinary training programs.</a:t>
            </a:r>
            <a:endParaRPr lang="en-US" sz="1000" dirty="0">
              <a:solidFill>
                <a:schemeClr val="tx1">
                  <a:lumMod val="65000"/>
                  <a:lumOff val="35000"/>
                </a:schemeClr>
              </a:solidFill>
              <a:effectLst/>
              <a:ea typeface="Calibri" panose="020F0502020204030204" pitchFamily="34" charset="0"/>
              <a:cs typeface="Arial" panose="020B0604020202020204" pitchFamily="34" charset="0"/>
            </a:endParaRPr>
          </a:p>
        </p:txBody>
      </p:sp>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40" y="307861"/>
            <a:ext cx="3702432" cy="888583"/>
          </a:xfrm>
          <a:prstGeom prst="rect">
            <a:avLst/>
          </a:prstGeom>
        </p:spPr>
      </p:pic>
      <p:grpSp>
        <p:nvGrpSpPr>
          <p:cNvPr id="119" name="Group 118"/>
          <p:cNvGrpSpPr/>
          <p:nvPr/>
        </p:nvGrpSpPr>
        <p:grpSpPr>
          <a:xfrm>
            <a:off x="4076700" y="3405401"/>
            <a:ext cx="3700649" cy="304699"/>
            <a:chOff x="4076700" y="3426006"/>
            <a:chExt cx="3700649" cy="304699"/>
          </a:xfrm>
        </p:grpSpPr>
        <p:sp>
          <p:nvSpPr>
            <p:cNvPr id="108" name="Rectangle 107"/>
            <p:cNvSpPr/>
            <p:nvPr/>
          </p:nvSpPr>
          <p:spPr>
            <a:xfrm>
              <a:off x="4079113" y="3433011"/>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4399736" y="3426006"/>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Key Partners</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11" name="Pentagon 110"/>
            <p:cNvSpPr/>
            <p:nvPr/>
          </p:nvSpPr>
          <p:spPr>
            <a:xfrm>
              <a:off x="4076700" y="3433237"/>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237877" y="3405402"/>
            <a:ext cx="3700649" cy="304699"/>
            <a:chOff x="4076700" y="3426006"/>
            <a:chExt cx="3700649" cy="304699"/>
          </a:xfrm>
        </p:grpSpPr>
        <p:sp>
          <p:nvSpPr>
            <p:cNvPr id="127" name="Rectangle 126"/>
            <p:cNvSpPr/>
            <p:nvPr/>
          </p:nvSpPr>
          <p:spPr>
            <a:xfrm>
              <a:off x="4079113" y="3433011"/>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4411767" y="3426006"/>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grpSp>
          <p:nvGrpSpPr>
            <p:cNvPr id="129" name="Group 128"/>
            <p:cNvGrpSpPr/>
            <p:nvPr/>
          </p:nvGrpSpPr>
          <p:grpSpPr>
            <a:xfrm>
              <a:off x="4076700" y="3433237"/>
              <a:ext cx="336274" cy="295925"/>
              <a:chOff x="-4730414" y="2329005"/>
              <a:chExt cx="549441" cy="483514"/>
            </a:xfrm>
          </p:grpSpPr>
          <p:sp>
            <p:nvSpPr>
              <p:cNvPr id="130" name="Pentagon 129"/>
              <p:cNvSpPr/>
              <p:nvPr/>
            </p:nvSpPr>
            <p:spPr>
              <a:xfrm>
                <a:off x="-4730414" y="2329005"/>
                <a:ext cx="549441" cy="483514"/>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51"/>
              <p:cNvSpPr>
                <a:spLocks noEditPoints="1"/>
              </p:cNvSpPr>
              <p:nvPr/>
            </p:nvSpPr>
            <p:spPr bwMode="auto">
              <a:xfrm>
                <a:off x="-4601862" y="2391876"/>
                <a:ext cx="254236" cy="357772"/>
              </a:xfrm>
              <a:custGeom>
                <a:avLst/>
                <a:gdLst>
                  <a:gd name="T0" fmla="*/ 136 w 371"/>
                  <a:gd name="T1" fmla="*/ 450 h 524"/>
                  <a:gd name="T2" fmla="*/ 136 w 371"/>
                  <a:gd name="T3" fmla="*/ 450 h 524"/>
                  <a:gd name="T4" fmla="*/ 235 w 371"/>
                  <a:gd name="T5" fmla="*/ 450 h 524"/>
                  <a:gd name="T6" fmla="*/ 247 w 371"/>
                  <a:gd name="T7" fmla="*/ 462 h 524"/>
                  <a:gd name="T8" fmla="*/ 247 w 371"/>
                  <a:gd name="T9" fmla="*/ 463 h 524"/>
                  <a:gd name="T10" fmla="*/ 247 w 371"/>
                  <a:gd name="T11" fmla="*/ 512 h 524"/>
                  <a:gd name="T12" fmla="*/ 235 w 371"/>
                  <a:gd name="T13" fmla="*/ 524 h 524"/>
                  <a:gd name="T14" fmla="*/ 235 w 371"/>
                  <a:gd name="T15" fmla="*/ 524 h 524"/>
                  <a:gd name="T16" fmla="*/ 136 w 371"/>
                  <a:gd name="T17" fmla="*/ 524 h 524"/>
                  <a:gd name="T18" fmla="*/ 124 w 371"/>
                  <a:gd name="T19" fmla="*/ 512 h 524"/>
                  <a:gd name="T20" fmla="*/ 124 w 371"/>
                  <a:gd name="T21" fmla="*/ 512 h 524"/>
                  <a:gd name="T22" fmla="*/ 124 w 371"/>
                  <a:gd name="T23" fmla="*/ 462 h 524"/>
                  <a:gd name="T24" fmla="*/ 136 w 371"/>
                  <a:gd name="T25" fmla="*/ 450 h 524"/>
                  <a:gd name="T26" fmla="*/ 186 w 371"/>
                  <a:gd name="T27" fmla="*/ 0 h 524"/>
                  <a:gd name="T28" fmla="*/ 186 w 371"/>
                  <a:gd name="T29" fmla="*/ 0 h 524"/>
                  <a:gd name="T30" fmla="*/ 317 w 371"/>
                  <a:gd name="T31" fmla="*/ 54 h 524"/>
                  <a:gd name="T32" fmla="*/ 317 w 371"/>
                  <a:gd name="T33" fmla="*/ 54 h 524"/>
                  <a:gd name="T34" fmla="*/ 317 w 371"/>
                  <a:gd name="T35" fmla="*/ 54 h 524"/>
                  <a:gd name="T36" fmla="*/ 371 w 371"/>
                  <a:gd name="T37" fmla="*/ 186 h 524"/>
                  <a:gd name="T38" fmla="*/ 355 w 371"/>
                  <a:gd name="T39" fmla="*/ 261 h 524"/>
                  <a:gd name="T40" fmla="*/ 310 w 371"/>
                  <a:gd name="T41" fmla="*/ 323 h 524"/>
                  <a:gd name="T42" fmla="*/ 291 w 371"/>
                  <a:gd name="T43" fmla="*/ 341 h 524"/>
                  <a:gd name="T44" fmla="*/ 245 w 371"/>
                  <a:gd name="T45" fmla="*/ 415 h 524"/>
                  <a:gd name="T46" fmla="*/ 224 w 371"/>
                  <a:gd name="T47" fmla="*/ 433 h 524"/>
                  <a:gd name="T48" fmla="*/ 224 w 371"/>
                  <a:gd name="T49" fmla="*/ 433 h 524"/>
                  <a:gd name="T50" fmla="*/ 147 w 371"/>
                  <a:gd name="T51" fmla="*/ 433 h 524"/>
                  <a:gd name="T52" fmla="*/ 126 w 371"/>
                  <a:gd name="T53" fmla="*/ 414 h 524"/>
                  <a:gd name="T54" fmla="*/ 80 w 371"/>
                  <a:gd name="T55" fmla="*/ 341 h 524"/>
                  <a:gd name="T56" fmla="*/ 61 w 371"/>
                  <a:gd name="T57" fmla="*/ 323 h 524"/>
                  <a:gd name="T58" fmla="*/ 61 w 371"/>
                  <a:gd name="T59" fmla="*/ 323 h 524"/>
                  <a:gd name="T60" fmla="*/ 16 w 371"/>
                  <a:gd name="T61" fmla="*/ 261 h 524"/>
                  <a:gd name="T62" fmla="*/ 0 w 371"/>
                  <a:gd name="T63" fmla="*/ 186 h 524"/>
                  <a:gd name="T64" fmla="*/ 55 w 371"/>
                  <a:gd name="T65" fmla="*/ 54 h 524"/>
                  <a:gd name="T66" fmla="*/ 56 w 371"/>
                  <a:gd name="T67" fmla="*/ 53 h 524"/>
                  <a:gd name="T68" fmla="*/ 186 w 371"/>
                  <a:gd name="T69" fmla="*/ 0 h 524"/>
                  <a:gd name="T70" fmla="*/ 288 w 371"/>
                  <a:gd name="T71" fmla="*/ 83 h 524"/>
                  <a:gd name="T72" fmla="*/ 288 w 371"/>
                  <a:gd name="T73" fmla="*/ 83 h 524"/>
                  <a:gd name="T74" fmla="*/ 186 w 371"/>
                  <a:gd name="T75" fmla="*/ 41 h 524"/>
                  <a:gd name="T76" fmla="*/ 84 w 371"/>
                  <a:gd name="T77" fmla="*/ 82 h 524"/>
                  <a:gd name="T78" fmla="*/ 84 w 371"/>
                  <a:gd name="T79" fmla="*/ 83 h 524"/>
                  <a:gd name="T80" fmla="*/ 41 w 371"/>
                  <a:gd name="T81" fmla="*/ 186 h 524"/>
                  <a:gd name="T82" fmla="*/ 54 w 371"/>
                  <a:gd name="T83" fmla="*/ 244 h 524"/>
                  <a:gd name="T84" fmla="*/ 88 w 371"/>
                  <a:gd name="T85" fmla="*/ 292 h 524"/>
                  <a:gd name="T86" fmla="*/ 90 w 371"/>
                  <a:gd name="T87" fmla="*/ 294 h 524"/>
                  <a:gd name="T88" fmla="*/ 108 w 371"/>
                  <a:gd name="T89" fmla="*/ 312 h 524"/>
                  <a:gd name="T90" fmla="*/ 164 w 371"/>
                  <a:gd name="T91" fmla="*/ 393 h 524"/>
                  <a:gd name="T92" fmla="*/ 207 w 371"/>
                  <a:gd name="T93" fmla="*/ 393 h 524"/>
                  <a:gd name="T94" fmla="*/ 263 w 371"/>
                  <a:gd name="T95" fmla="*/ 312 h 524"/>
                  <a:gd name="T96" fmla="*/ 282 w 371"/>
                  <a:gd name="T97" fmla="*/ 294 h 524"/>
                  <a:gd name="T98" fmla="*/ 282 w 371"/>
                  <a:gd name="T99" fmla="*/ 293 h 524"/>
                  <a:gd name="T100" fmla="*/ 318 w 371"/>
                  <a:gd name="T101" fmla="*/ 244 h 524"/>
                  <a:gd name="T102" fmla="*/ 330 w 371"/>
                  <a:gd name="T103" fmla="*/ 186 h 524"/>
                  <a:gd name="T104" fmla="*/ 288 w 371"/>
                  <a:gd name="T105" fmla="*/ 83 h 524"/>
                  <a:gd name="T106" fmla="*/ 288 w 371"/>
                  <a:gd name="T107" fmla="*/ 83 h 524"/>
                  <a:gd name="T108" fmla="*/ 223 w 371"/>
                  <a:gd name="T109" fmla="*/ 475 h 524"/>
                  <a:gd name="T110" fmla="*/ 223 w 371"/>
                  <a:gd name="T111" fmla="*/ 475 h 524"/>
                  <a:gd name="T112" fmla="*/ 148 w 371"/>
                  <a:gd name="T113" fmla="*/ 475 h 524"/>
                  <a:gd name="T114" fmla="*/ 148 w 371"/>
                  <a:gd name="T115" fmla="*/ 500 h 524"/>
                  <a:gd name="T116" fmla="*/ 223 w 371"/>
                  <a:gd name="T117" fmla="*/ 500 h 524"/>
                  <a:gd name="T118" fmla="*/ 223 w 371"/>
                  <a:gd name="T119" fmla="*/ 475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1" h="524">
                    <a:moveTo>
                      <a:pt x="136" y="450"/>
                    </a:moveTo>
                    <a:cubicBezTo>
                      <a:pt x="136" y="450"/>
                      <a:pt x="136" y="450"/>
                      <a:pt x="136" y="450"/>
                    </a:cubicBezTo>
                    <a:cubicBezTo>
                      <a:pt x="235" y="450"/>
                      <a:pt x="235" y="450"/>
                      <a:pt x="235" y="450"/>
                    </a:cubicBezTo>
                    <a:cubicBezTo>
                      <a:pt x="242" y="450"/>
                      <a:pt x="247" y="456"/>
                      <a:pt x="247" y="462"/>
                    </a:cubicBezTo>
                    <a:cubicBezTo>
                      <a:pt x="247" y="463"/>
                      <a:pt x="247" y="463"/>
                      <a:pt x="247" y="463"/>
                    </a:cubicBezTo>
                    <a:cubicBezTo>
                      <a:pt x="247" y="512"/>
                      <a:pt x="247" y="512"/>
                      <a:pt x="247" y="512"/>
                    </a:cubicBezTo>
                    <a:cubicBezTo>
                      <a:pt x="247" y="519"/>
                      <a:pt x="242" y="524"/>
                      <a:pt x="235" y="524"/>
                    </a:cubicBezTo>
                    <a:cubicBezTo>
                      <a:pt x="235" y="524"/>
                      <a:pt x="235" y="524"/>
                      <a:pt x="235" y="524"/>
                    </a:cubicBezTo>
                    <a:cubicBezTo>
                      <a:pt x="136" y="524"/>
                      <a:pt x="136" y="524"/>
                      <a:pt x="136" y="524"/>
                    </a:cubicBezTo>
                    <a:cubicBezTo>
                      <a:pt x="129" y="524"/>
                      <a:pt x="124" y="519"/>
                      <a:pt x="124" y="512"/>
                    </a:cubicBezTo>
                    <a:cubicBezTo>
                      <a:pt x="124" y="512"/>
                      <a:pt x="124" y="512"/>
                      <a:pt x="124" y="512"/>
                    </a:cubicBezTo>
                    <a:cubicBezTo>
                      <a:pt x="124" y="462"/>
                      <a:pt x="124" y="462"/>
                      <a:pt x="124" y="462"/>
                    </a:cubicBezTo>
                    <a:cubicBezTo>
                      <a:pt x="124" y="456"/>
                      <a:pt x="129" y="450"/>
                      <a:pt x="136" y="450"/>
                    </a:cubicBezTo>
                    <a:close/>
                    <a:moveTo>
                      <a:pt x="186" y="0"/>
                    </a:moveTo>
                    <a:cubicBezTo>
                      <a:pt x="186" y="0"/>
                      <a:pt x="186" y="0"/>
                      <a:pt x="186" y="0"/>
                    </a:cubicBezTo>
                    <a:cubicBezTo>
                      <a:pt x="237" y="0"/>
                      <a:pt x="283" y="21"/>
                      <a:pt x="317" y="54"/>
                    </a:cubicBezTo>
                    <a:cubicBezTo>
                      <a:pt x="317" y="54"/>
                      <a:pt x="317" y="54"/>
                      <a:pt x="317" y="54"/>
                    </a:cubicBezTo>
                    <a:cubicBezTo>
                      <a:pt x="317" y="54"/>
                      <a:pt x="317" y="54"/>
                      <a:pt x="317" y="54"/>
                    </a:cubicBezTo>
                    <a:cubicBezTo>
                      <a:pt x="350" y="88"/>
                      <a:pt x="371" y="134"/>
                      <a:pt x="371" y="186"/>
                    </a:cubicBezTo>
                    <a:cubicBezTo>
                      <a:pt x="371" y="212"/>
                      <a:pt x="365" y="238"/>
                      <a:pt x="355" y="261"/>
                    </a:cubicBezTo>
                    <a:cubicBezTo>
                      <a:pt x="345" y="284"/>
                      <a:pt x="329" y="306"/>
                      <a:pt x="310" y="323"/>
                    </a:cubicBezTo>
                    <a:cubicBezTo>
                      <a:pt x="306" y="327"/>
                      <a:pt x="299" y="334"/>
                      <a:pt x="291" y="341"/>
                    </a:cubicBezTo>
                    <a:cubicBezTo>
                      <a:pt x="264" y="367"/>
                      <a:pt x="248" y="383"/>
                      <a:pt x="245" y="415"/>
                    </a:cubicBezTo>
                    <a:cubicBezTo>
                      <a:pt x="244" y="426"/>
                      <a:pt x="235" y="433"/>
                      <a:pt x="224" y="433"/>
                    </a:cubicBezTo>
                    <a:cubicBezTo>
                      <a:pt x="224" y="433"/>
                      <a:pt x="224" y="433"/>
                      <a:pt x="224" y="433"/>
                    </a:cubicBezTo>
                    <a:cubicBezTo>
                      <a:pt x="147" y="433"/>
                      <a:pt x="147" y="433"/>
                      <a:pt x="147" y="433"/>
                    </a:cubicBezTo>
                    <a:cubicBezTo>
                      <a:pt x="136" y="433"/>
                      <a:pt x="127" y="425"/>
                      <a:pt x="126" y="414"/>
                    </a:cubicBezTo>
                    <a:cubicBezTo>
                      <a:pt x="123" y="382"/>
                      <a:pt x="107" y="367"/>
                      <a:pt x="80" y="341"/>
                    </a:cubicBezTo>
                    <a:cubicBezTo>
                      <a:pt x="73" y="334"/>
                      <a:pt x="65" y="327"/>
                      <a:pt x="61" y="323"/>
                    </a:cubicBezTo>
                    <a:cubicBezTo>
                      <a:pt x="61" y="323"/>
                      <a:pt x="61" y="323"/>
                      <a:pt x="61" y="323"/>
                    </a:cubicBezTo>
                    <a:cubicBezTo>
                      <a:pt x="42" y="305"/>
                      <a:pt x="27" y="284"/>
                      <a:pt x="16" y="261"/>
                    </a:cubicBezTo>
                    <a:cubicBezTo>
                      <a:pt x="6" y="238"/>
                      <a:pt x="0" y="212"/>
                      <a:pt x="0" y="186"/>
                    </a:cubicBezTo>
                    <a:cubicBezTo>
                      <a:pt x="0" y="134"/>
                      <a:pt x="21" y="88"/>
                      <a:pt x="55" y="54"/>
                    </a:cubicBezTo>
                    <a:cubicBezTo>
                      <a:pt x="56" y="53"/>
                      <a:pt x="56" y="53"/>
                      <a:pt x="56" y="53"/>
                    </a:cubicBezTo>
                    <a:cubicBezTo>
                      <a:pt x="89" y="20"/>
                      <a:pt x="135" y="0"/>
                      <a:pt x="186" y="0"/>
                    </a:cubicBezTo>
                    <a:close/>
                    <a:moveTo>
                      <a:pt x="288" y="83"/>
                    </a:moveTo>
                    <a:cubicBezTo>
                      <a:pt x="288" y="83"/>
                      <a:pt x="288" y="83"/>
                      <a:pt x="288" y="83"/>
                    </a:cubicBezTo>
                    <a:cubicBezTo>
                      <a:pt x="262" y="57"/>
                      <a:pt x="226" y="41"/>
                      <a:pt x="186" y="41"/>
                    </a:cubicBezTo>
                    <a:cubicBezTo>
                      <a:pt x="146" y="41"/>
                      <a:pt x="111" y="57"/>
                      <a:pt x="84" y="82"/>
                    </a:cubicBezTo>
                    <a:cubicBezTo>
                      <a:pt x="84" y="83"/>
                      <a:pt x="84" y="83"/>
                      <a:pt x="84" y="83"/>
                    </a:cubicBezTo>
                    <a:cubicBezTo>
                      <a:pt x="57" y="110"/>
                      <a:pt x="41" y="146"/>
                      <a:pt x="41" y="186"/>
                    </a:cubicBezTo>
                    <a:cubicBezTo>
                      <a:pt x="41" y="207"/>
                      <a:pt x="46" y="226"/>
                      <a:pt x="54" y="244"/>
                    </a:cubicBezTo>
                    <a:cubicBezTo>
                      <a:pt x="62" y="263"/>
                      <a:pt x="74" y="279"/>
                      <a:pt x="88" y="292"/>
                    </a:cubicBezTo>
                    <a:cubicBezTo>
                      <a:pt x="90" y="294"/>
                      <a:pt x="90" y="294"/>
                      <a:pt x="90" y="294"/>
                    </a:cubicBezTo>
                    <a:cubicBezTo>
                      <a:pt x="99" y="303"/>
                      <a:pt x="104" y="307"/>
                      <a:pt x="108" y="312"/>
                    </a:cubicBezTo>
                    <a:cubicBezTo>
                      <a:pt x="137" y="340"/>
                      <a:pt x="156" y="358"/>
                      <a:pt x="164" y="393"/>
                    </a:cubicBezTo>
                    <a:cubicBezTo>
                      <a:pt x="207" y="393"/>
                      <a:pt x="207" y="393"/>
                      <a:pt x="207" y="393"/>
                    </a:cubicBezTo>
                    <a:cubicBezTo>
                      <a:pt x="215" y="358"/>
                      <a:pt x="234" y="340"/>
                      <a:pt x="263" y="312"/>
                    </a:cubicBezTo>
                    <a:cubicBezTo>
                      <a:pt x="268" y="307"/>
                      <a:pt x="273" y="303"/>
                      <a:pt x="282" y="294"/>
                    </a:cubicBezTo>
                    <a:cubicBezTo>
                      <a:pt x="282" y="293"/>
                      <a:pt x="282" y="293"/>
                      <a:pt x="282" y="293"/>
                    </a:cubicBezTo>
                    <a:cubicBezTo>
                      <a:pt x="297" y="279"/>
                      <a:pt x="310" y="263"/>
                      <a:pt x="318" y="244"/>
                    </a:cubicBezTo>
                    <a:cubicBezTo>
                      <a:pt x="326" y="226"/>
                      <a:pt x="330" y="207"/>
                      <a:pt x="330" y="186"/>
                    </a:cubicBezTo>
                    <a:cubicBezTo>
                      <a:pt x="330" y="146"/>
                      <a:pt x="314" y="110"/>
                      <a:pt x="288" y="83"/>
                    </a:cubicBezTo>
                    <a:cubicBezTo>
                      <a:pt x="288" y="83"/>
                      <a:pt x="288" y="83"/>
                      <a:pt x="288" y="83"/>
                    </a:cubicBezTo>
                    <a:close/>
                    <a:moveTo>
                      <a:pt x="223" y="475"/>
                    </a:moveTo>
                    <a:cubicBezTo>
                      <a:pt x="223" y="475"/>
                      <a:pt x="223" y="475"/>
                      <a:pt x="223" y="475"/>
                    </a:cubicBezTo>
                    <a:cubicBezTo>
                      <a:pt x="148" y="475"/>
                      <a:pt x="148" y="475"/>
                      <a:pt x="148" y="475"/>
                    </a:cubicBezTo>
                    <a:cubicBezTo>
                      <a:pt x="148" y="500"/>
                      <a:pt x="148" y="500"/>
                      <a:pt x="148" y="500"/>
                    </a:cubicBezTo>
                    <a:cubicBezTo>
                      <a:pt x="223" y="500"/>
                      <a:pt x="223" y="500"/>
                      <a:pt x="223" y="500"/>
                    </a:cubicBezTo>
                    <a:cubicBezTo>
                      <a:pt x="223" y="475"/>
                      <a:pt x="223" y="475"/>
                      <a:pt x="223" y="4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134" name="Rectangle 133"/>
          <p:cNvSpPr/>
          <p:nvPr/>
        </p:nvSpPr>
        <p:spPr>
          <a:xfrm>
            <a:off x="4087994" y="3809601"/>
            <a:ext cx="3696373" cy="1785104"/>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Alabama Department of Public Health</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Alabama Maternal &amp; Child Health Leadership Network</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Mississippi State Department of Health</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UAB Center for AIDS Research (CFAR)</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UAB Department of Nutrition Sciences</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UAB School of Public Health, Department of Maternal &amp; Child Health</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Mississippi State Medical Response System</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Alabama AIDS Education and Training Center</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United South &amp; Eastern Tribes</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Alabama Area Health Education Centers (AHEC)</a:t>
            </a:r>
          </a:p>
        </p:txBody>
      </p:sp>
      <p:sp>
        <p:nvSpPr>
          <p:cNvPr id="136" name="Rectangle 135"/>
          <p:cNvSpPr/>
          <p:nvPr/>
        </p:nvSpPr>
        <p:spPr>
          <a:xfrm>
            <a:off x="227429" y="6106495"/>
            <a:ext cx="7746275" cy="1631216"/>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Identify workforce development capacity and needs targeting public health workers in community-based organizations (CBO) specifically in the medically underserved areas (MUA) of Alabama and Mississippi</a:t>
            </a:r>
            <a:r>
              <a:rPr lang="en-US" sz="1000" dirty="0" smtClean="0">
                <a:solidFill>
                  <a:srgbClr val="666666"/>
                </a:solidFill>
                <a:cs typeface="Arial" panose="020B0604020202020204" pitchFamily="34" charset="0"/>
              </a:rPr>
              <a:t>.</a:t>
            </a:r>
            <a:br>
              <a:rPr lang="en-US" sz="1000" dirty="0" smtClean="0">
                <a:solidFill>
                  <a:srgbClr val="666666"/>
                </a:solidFill>
                <a:cs typeface="Arial" panose="020B0604020202020204" pitchFamily="34" charset="0"/>
              </a:rPr>
            </a:b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Develop and provide competency-based education and training to improve the capacity of the public health workforce in the underserved areas of Alabama and Mississippi</a:t>
            </a:r>
            <a:r>
              <a:rPr lang="en-US" sz="1000" dirty="0" smtClean="0">
                <a:solidFill>
                  <a:srgbClr val="666666"/>
                </a:solidFill>
                <a:cs typeface="Arial" panose="020B0604020202020204" pitchFamily="34" charset="0"/>
              </a:rPr>
              <a:t>.</a:t>
            </a:r>
            <a:br>
              <a:rPr lang="en-US" sz="1000" dirty="0" smtClean="0">
                <a:solidFill>
                  <a:srgbClr val="666666"/>
                </a:solidFill>
                <a:cs typeface="Arial" panose="020B0604020202020204" pitchFamily="34" charset="0"/>
              </a:rPr>
            </a:b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Develop opportunities for public health faculty, students, and practitioners to work collaboratively on identified public health needs in MUAs and with medically underserved populations (MUP</a:t>
            </a:r>
            <a:r>
              <a:rPr lang="en-US" sz="1000" dirty="0" smtClean="0">
                <a:solidFill>
                  <a:srgbClr val="666666"/>
                </a:solidFill>
                <a:cs typeface="Arial" panose="020B0604020202020204" pitchFamily="34" charset="0"/>
              </a:rPr>
              <a:t>).</a:t>
            </a:r>
            <a:br>
              <a:rPr lang="en-US" sz="1000" dirty="0" smtClean="0">
                <a:solidFill>
                  <a:srgbClr val="666666"/>
                </a:solidFill>
                <a:cs typeface="Arial" panose="020B0604020202020204" pitchFamily="34" charset="0"/>
              </a:rPr>
            </a:b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Provide opportunities for faculty and/or practitioners to mentor public health students in organizations that serve MUAs and MUPs</a:t>
            </a:r>
          </a:p>
        </p:txBody>
      </p:sp>
      <p:grpSp>
        <p:nvGrpSpPr>
          <p:cNvPr id="144" name="Group 143"/>
          <p:cNvGrpSpPr/>
          <p:nvPr/>
        </p:nvGrpSpPr>
        <p:grpSpPr>
          <a:xfrm>
            <a:off x="237877" y="5711005"/>
            <a:ext cx="7534523" cy="374087"/>
            <a:chOff x="237877" y="5698969"/>
            <a:chExt cx="7534523" cy="374087"/>
          </a:xfrm>
        </p:grpSpPr>
        <p:sp>
          <p:nvSpPr>
            <p:cNvPr id="115" name="Rectangle 114"/>
            <p:cNvSpPr/>
            <p:nvPr/>
          </p:nvSpPr>
          <p:spPr>
            <a:xfrm>
              <a:off x="679707" y="5768357"/>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38" name="Rectangle 137"/>
            <p:cNvSpPr/>
            <p:nvPr/>
          </p:nvSpPr>
          <p:spPr>
            <a:xfrm>
              <a:off x="240290" y="5705974"/>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572944" y="5698969"/>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Specific Activities</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41" name="Pentagon 140"/>
            <p:cNvSpPr/>
            <p:nvPr/>
          </p:nvSpPr>
          <p:spPr>
            <a:xfrm>
              <a:off x="237877" y="5706200"/>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70" y="5775755"/>
            <a:ext cx="192614" cy="192614"/>
          </a:xfrm>
          <a:prstGeom prst="rect">
            <a:avLst/>
          </a:prstGeom>
        </p:spPr>
      </p:pic>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pic>
        <p:nvPicPr>
          <p:cNvPr id="163" name="Picture 1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733" y="7828138"/>
            <a:ext cx="209676" cy="209676"/>
          </a:xfrm>
          <a:prstGeom prst="rect">
            <a:avLst/>
          </a:prstGeom>
        </p:spPr>
      </p:pic>
      <p:sp>
        <p:nvSpPr>
          <p:cNvPr id="44" name="Rectangle 43"/>
          <p:cNvSpPr/>
          <p:nvPr/>
        </p:nvSpPr>
        <p:spPr>
          <a:xfrm>
            <a:off x="227429" y="8220628"/>
            <a:ext cx="3860565" cy="1169551"/>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Peter M. </a:t>
            </a:r>
            <a:r>
              <a:rPr lang="en-US" sz="1000" b="1" dirty="0" err="1">
                <a:solidFill>
                  <a:srgbClr val="666666"/>
                </a:solidFill>
                <a:cs typeface="Arial" panose="020B0604020202020204" pitchFamily="34" charset="0"/>
              </a:rPr>
              <a:t>Ginter</a:t>
            </a:r>
            <a:r>
              <a:rPr lang="en-US" sz="1000" b="1" dirty="0">
                <a:solidFill>
                  <a:srgbClr val="666666"/>
                </a:solidFill>
                <a:cs typeface="Arial" panose="020B0604020202020204" pitchFamily="34" charset="0"/>
              </a:rPr>
              <a:t>, PhD</a:t>
            </a:r>
            <a:r>
              <a:rPr lang="en-US" sz="1000" dirty="0">
                <a:solidFill>
                  <a:srgbClr val="666666"/>
                </a:solidFill>
                <a:cs typeface="Arial" panose="020B0604020202020204" pitchFamily="34" charset="0"/>
              </a:rPr>
              <a:t>, PI and LPS Director, </a:t>
            </a:r>
            <a:r>
              <a:rPr lang="en-US" sz="1000" b="1" dirty="0">
                <a:solidFill>
                  <a:schemeClr val="accent1">
                    <a:lumMod val="75000"/>
                  </a:schemeClr>
                </a:solidFill>
                <a:cs typeface="Arial" panose="020B0604020202020204" pitchFamily="34" charset="0"/>
              </a:rPr>
              <a:t>pginter@uab.edu</a:t>
            </a: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Andrew C. Rucks, Ph.D., </a:t>
            </a:r>
            <a:r>
              <a:rPr lang="en-US" sz="1000" dirty="0">
                <a:solidFill>
                  <a:srgbClr val="666666"/>
                </a:solidFill>
                <a:cs typeface="Arial" panose="020B0604020202020204" pitchFamily="34" charset="0"/>
              </a:rPr>
              <a:t>Investigator, </a:t>
            </a:r>
            <a:r>
              <a:rPr lang="en-US" sz="1000" b="1" dirty="0">
                <a:solidFill>
                  <a:schemeClr val="accent1">
                    <a:lumMod val="75000"/>
                  </a:schemeClr>
                </a:solidFill>
                <a:cs typeface="Arial" panose="020B0604020202020204" pitchFamily="34" charset="0"/>
              </a:rPr>
              <a:t>arucks@uab.edu</a:t>
            </a:r>
          </a:p>
          <a:p>
            <a:pPr marL="112713" indent="-112713" fontAlgn="base">
              <a:buClr>
                <a:schemeClr val="accent1">
                  <a:lumMod val="75000"/>
                </a:schemeClr>
              </a:buClr>
              <a:buSzPct val="60000"/>
              <a:buFont typeface="Century Gothic" panose="020B0502020202020204" pitchFamily="34" charset="0"/>
              <a:buChar char="►"/>
            </a:pPr>
            <a:r>
              <a:rPr lang="nn-NO" sz="1000" b="1" dirty="0">
                <a:solidFill>
                  <a:srgbClr val="666666"/>
                </a:solidFill>
                <a:cs typeface="Arial" panose="020B0604020202020204" pitchFamily="34" charset="0"/>
              </a:rPr>
              <a:t>Elena Kidd, MPH, </a:t>
            </a:r>
            <a:r>
              <a:rPr lang="nn-NO" sz="1000" dirty="0">
                <a:solidFill>
                  <a:srgbClr val="666666"/>
                </a:solidFill>
                <a:cs typeface="Arial" panose="020B0604020202020204" pitchFamily="34" charset="0"/>
              </a:rPr>
              <a:t>Program Manager, </a:t>
            </a:r>
            <a:r>
              <a:rPr lang="nn-NO" sz="1000" b="1" dirty="0">
                <a:solidFill>
                  <a:schemeClr val="accent1">
                    <a:lumMod val="75000"/>
                  </a:schemeClr>
                </a:solidFill>
                <a:cs typeface="Arial" panose="020B0604020202020204" pitchFamily="34" charset="0"/>
              </a:rPr>
              <a:t>enlinn@uab.edu</a:t>
            </a: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Jessica </a:t>
            </a:r>
            <a:r>
              <a:rPr lang="en-US" sz="1000" b="1" dirty="0" err="1">
                <a:solidFill>
                  <a:srgbClr val="666666"/>
                </a:solidFill>
                <a:cs typeface="Arial" panose="020B0604020202020204" pitchFamily="34" charset="0"/>
              </a:rPr>
              <a:t>Wakelee</a:t>
            </a:r>
            <a:r>
              <a:rPr lang="en-US" sz="1000" b="1" dirty="0">
                <a:solidFill>
                  <a:srgbClr val="666666"/>
                </a:solidFill>
                <a:cs typeface="Arial" panose="020B0604020202020204" pitchFamily="34" charset="0"/>
              </a:rPr>
              <a:t>, MPH, </a:t>
            </a:r>
            <a:r>
              <a:rPr lang="en-US" sz="1000" dirty="0">
                <a:solidFill>
                  <a:srgbClr val="666666"/>
                </a:solidFill>
                <a:cs typeface="Arial" panose="020B0604020202020204" pitchFamily="34" charset="0"/>
              </a:rPr>
              <a:t>Evaluation Coordinator, </a:t>
            </a:r>
            <a:r>
              <a:rPr lang="en-US" sz="1000" b="1" dirty="0">
                <a:solidFill>
                  <a:schemeClr val="accent1">
                    <a:lumMod val="75000"/>
                  </a:schemeClr>
                </a:solidFill>
                <a:cs typeface="Arial" panose="020B0604020202020204" pitchFamily="34" charset="0"/>
              </a:rPr>
              <a:t>jwakelee@uab.edu</a:t>
            </a: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Christopher </a:t>
            </a:r>
            <a:r>
              <a:rPr lang="en-US" sz="1000" b="1" dirty="0" err="1">
                <a:solidFill>
                  <a:srgbClr val="666666"/>
                </a:solidFill>
                <a:cs typeface="Arial" panose="020B0604020202020204" pitchFamily="34" charset="0"/>
              </a:rPr>
              <a:t>Simma</a:t>
            </a:r>
            <a:r>
              <a:rPr lang="en-US" sz="1000" b="1" dirty="0">
                <a:solidFill>
                  <a:srgbClr val="666666"/>
                </a:solidFill>
                <a:cs typeface="Arial" panose="020B0604020202020204" pitchFamily="34" charset="0"/>
              </a:rPr>
              <a:t>, BS, </a:t>
            </a:r>
            <a:r>
              <a:rPr lang="en-US" sz="1000" dirty="0">
                <a:solidFill>
                  <a:srgbClr val="666666"/>
                </a:solidFill>
                <a:cs typeface="Arial" panose="020B0604020202020204" pitchFamily="34" charset="0"/>
              </a:rPr>
              <a:t>Videographer/Instructional Technologist, </a:t>
            </a:r>
            <a:r>
              <a:rPr lang="en-US" sz="1000" b="1" dirty="0">
                <a:solidFill>
                  <a:schemeClr val="accent1">
                    <a:lumMod val="75000"/>
                  </a:schemeClr>
                </a:solidFill>
                <a:cs typeface="Arial" panose="020B0604020202020204" pitchFamily="34" charset="0"/>
              </a:rPr>
              <a:t>csimma@uab.edu</a:t>
            </a:r>
          </a:p>
        </p:txBody>
      </p:sp>
      <p:sp>
        <p:nvSpPr>
          <p:cNvPr id="56" name="Rectangle 55"/>
          <p:cNvSpPr/>
          <p:nvPr/>
        </p:nvSpPr>
        <p:spPr>
          <a:xfrm>
            <a:off x="4079113" y="7871561"/>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399736" y="7864556"/>
            <a:ext cx="1613873" cy="279757"/>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Contact</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59" name="Pentagon 58"/>
          <p:cNvSpPr/>
          <p:nvPr/>
        </p:nvSpPr>
        <p:spPr>
          <a:xfrm>
            <a:off x="4076700" y="7871787"/>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40290" y="7871562"/>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72944" y="7864557"/>
            <a:ext cx="1613873" cy="279757"/>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Staff</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54" name="Pentagon 53"/>
          <p:cNvSpPr/>
          <p:nvPr/>
        </p:nvSpPr>
        <p:spPr>
          <a:xfrm>
            <a:off x="237877" y="7871788"/>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870" y="7916212"/>
            <a:ext cx="178385" cy="205144"/>
          </a:xfrm>
          <a:prstGeom prst="rect">
            <a:avLst/>
          </a:prstGeom>
        </p:spPr>
      </p:pic>
      <p:sp>
        <p:nvSpPr>
          <p:cNvPr id="4" name="Rounded Rectangular Callout 3"/>
          <p:cNvSpPr/>
          <p:nvPr/>
        </p:nvSpPr>
        <p:spPr>
          <a:xfrm>
            <a:off x="4128122" y="7928007"/>
            <a:ext cx="199347" cy="137160"/>
          </a:xfrm>
          <a:prstGeom prst="wedgeRoundRectCallout">
            <a:avLst>
              <a:gd name="adj1" fmla="val -3081"/>
              <a:gd name="adj2" fmla="val 88066"/>
              <a:gd name="adj3" fmla="val 16667"/>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4087994" y="8220628"/>
            <a:ext cx="3938772" cy="1015663"/>
            <a:chOff x="4115290" y="7776107"/>
            <a:chExt cx="3938772" cy="1015663"/>
          </a:xfrm>
        </p:grpSpPr>
        <p:sp>
          <p:nvSpPr>
            <p:cNvPr id="47" name="Rectangle 46"/>
            <p:cNvSpPr/>
            <p:nvPr/>
          </p:nvSpPr>
          <p:spPr>
            <a:xfrm>
              <a:off x="4115290" y="7776107"/>
              <a:ext cx="3696373" cy="1015663"/>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Website:  </a:t>
              </a:r>
              <a:r>
                <a:rPr lang="en-US" sz="1000" b="1" dirty="0" smtClean="0">
                  <a:solidFill>
                    <a:schemeClr val="accent1">
                      <a:lumMod val="75000"/>
                    </a:schemeClr>
                  </a:solidFill>
                  <a:cs typeface="Arial" panose="020B0604020202020204" pitchFamily="34" charset="0"/>
                </a:rPr>
                <a:t>www.alphtc.org</a:t>
              </a:r>
              <a:r>
                <a:rPr lang="en-US" sz="1000" dirty="0" smtClean="0">
                  <a:solidFill>
                    <a:schemeClr val="accent1">
                      <a:lumMod val="75000"/>
                    </a:schemeClr>
                  </a:solidFill>
                  <a:cs typeface="Arial" panose="020B0604020202020204" pitchFamily="34" charset="0"/>
                </a:rPr>
                <a:t/>
              </a:r>
              <a:br>
                <a:rPr lang="en-US" sz="1000" dirty="0" smtClean="0">
                  <a:solidFill>
                    <a:schemeClr val="accent1">
                      <a:lumMod val="75000"/>
                    </a:schemeClr>
                  </a:solidFill>
                  <a:cs typeface="Arial" panose="020B0604020202020204" pitchFamily="34" charset="0"/>
                </a:rPr>
              </a:br>
              <a:endParaRPr lang="en-US" sz="1000" dirty="0" smtClean="0">
                <a:solidFill>
                  <a:schemeClr val="accent1">
                    <a:lumMod val="75000"/>
                  </a:schemeClr>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Mailing address:</a:t>
              </a:r>
              <a:br>
                <a:rPr lang="en-US" sz="1000" b="1" dirty="0">
                  <a:solidFill>
                    <a:srgbClr val="666666"/>
                  </a:solidFill>
                  <a:cs typeface="Arial" panose="020B0604020202020204" pitchFamily="34" charset="0"/>
                </a:rPr>
              </a:br>
              <a:r>
                <a:rPr lang="en-US" sz="1000" dirty="0">
                  <a:solidFill>
                    <a:srgbClr val="666666"/>
                  </a:solidFill>
                  <a:cs typeface="Arial" panose="020B0604020202020204" pitchFamily="34" charset="0"/>
                </a:rPr>
                <a:t>RPHB330</a:t>
              </a:r>
              <a:br>
                <a:rPr lang="en-US" sz="1000" dirty="0">
                  <a:solidFill>
                    <a:srgbClr val="666666"/>
                  </a:solidFill>
                  <a:cs typeface="Arial" panose="020B0604020202020204" pitchFamily="34" charset="0"/>
                </a:rPr>
              </a:br>
              <a:r>
                <a:rPr lang="en-US" sz="1000" dirty="0">
                  <a:solidFill>
                    <a:srgbClr val="666666"/>
                  </a:solidFill>
                  <a:cs typeface="Arial" panose="020B0604020202020204" pitchFamily="34" charset="0"/>
                </a:rPr>
                <a:t>1720 2nd Avenue South</a:t>
              </a:r>
              <a:br>
                <a:rPr lang="en-US" sz="1000" dirty="0">
                  <a:solidFill>
                    <a:srgbClr val="666666"/>
                  </a:solidFill>
                  <a:cs typeface="Arial" panose="020B0604020202020204" pitchFamily="34" charset="0"/>
                </a:rPr>
              </a:br>
              <a:r>
                <a:rPr lang="en-US" sz="1000" dirty="0">
                  <a:solidFill>
                    <a:srgbClr val="666666"/>
                  </a:solidFill>
                  <a:cs typeface="Arial" panose="020B0604020202020204" pitchFamily="34" charset="0"/>
                </a:rPr>
                <a:t>Birmingham, AL 35294-0022  </a:t>
              </a:r>
            </a:p>
          </p:txBody>
        </p:sp>
        <p:sp>
          <p:nvSpPr>
            <p:cNvPr id="63" name="Rectangle 62"/>
            <p:cNvSpPr/>
            <p:nvPr/>
          </p:nvSpPr>
          <p:spPr>
            <a:xfrm>
              <a:off x="5963476" y="8077665"/>
              <a:ext cx="2090586" cy="707886"/>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Physical address</a:t>
              </a:r>
              <a:r>
                <a:rPr lang="en-US" sz="1000" b="1" dirty="0">
                  <a:solidFill>
                    <a:srgbClr val="666666"/>
                  </a:solidFill>
                  <a:cs typeface="Arial" panose="020B0604020202020204" pitchFamily="34" charset="0"/>
                </a:rPr>
                <a:t>:</a:t>
              </a:r>
              <a:br>
                <a:rPr lang="en-US" sz="1000" b="1" dirty="0">
                  <a:solidFill>
                    <a:srgbClr val="666666"/>
                  </a:solidFill>
                  <a:cs typeface="Arial" panose="020B0604020202020204" pitchFamily="34" charset="0"/>
                </a:rPr>
              </a:br>
              <a:r>
                <a:rPr lang="en-US" sz="1000" dirty="0">
                  <a:solidFill>
                    <a:srgbClr val="666666"/>
                  </a:solidFill>
                  <a:cs typeface="Arial" panose="020B0604020202020204" pitchFamily="34" charset="0"/>
                </a:rPr>
                <a:t>330 </a:t>
              </a:r>
              <a:r>
                <a:rPr lang="en-US" sz="1000" dirty="0" err="1">
                  <a:solidFill>
                    <a:srgbClr val="666666"/>
                  </a:solidFill>
                  <a:cs typeface="Arial" panose="020B0604020202020204" pitchFamily="34" charset="0"/>
                </a:rPr>
                <a:t>Ryals</a:t>
              </a:r>
              <a:r>
                <a:rPr lang="en-US" sz="1000" dirty="0">
                  <a:solidFill>
                    <a:srgbClr val="666666"/>
                  </a:solidFill>
                  <a:cs typeface="Arial" panose="020B0604020202020204" pitchFamily="34" charset="0"/>
                </a:rPr>
                <a:t> Public Health </a:t>
              </a:r>
              <a:r>
                <a:rPr lang="en-US" sz="1000" dirty="0" smtClean="0">
                  <a:solidFill>
                    <a:srgbClr val="666666"/>
                  </a:solidFill>
                  <a:cs typeface="Arial" panose="020B0604020202020204" pitchFamily="34" charset="0"/>
                </a:rPr>
                <a:t>Bldg.</a:t>
              </a:r>
              <a:r>
                <a:rPr lang="en-US" sz="1000" dirty="0">
                  <a:solidFill>
                    <a:srgbClr val="666666"/>
                  </a:solidFill>
                  <a:cs typeface="Arial" panose="020B0604020202020204" pitchFamily="34" charset="0"/>
                </a:rPr>
                <a:t/>
              </a:r>
              <a:br>
                <a:rPr lang="en-US" sz="1000" dirty="0">
                  <a:solidFill>
                    <a:srgbClr val="666666"/>
                  </a:solidFill>
                  <a:cs typeface="Arial" panose="020B0604020202020204" pitchFamily="34" charset="0"/>
                </a:rPr>
              </a:br>
              <a:r>
                <a:rPr lang="en-US" sz="1000" dirty="0">
                  <a:solidFill>
                    <a:srgbClr val="666666"/>
                  </a:solidFill>
                  <a:cs typeface="Arial" panose="020B0604020202020204" pitchFamily="34" charset="0"/>
                </a:rPr>
                <a:t>1665 University Boulevard</a:t>
              </a:r>
              <a:br>
                <a:rPr lang="en-US" sz="1000" dirty="0">
                  <a:solidFill>
                    <a:srgbClr val="666666"/>
                  </a:solidFill>
                  <a:cs typeface="Arial" panose="020B0604020202020204" pitchFamily="34" charset="0"/>
                </a:rPr>
              </a:br>
              <a:r>
                <a:rPr lang="en-US" sz="1000" dirty="0">
                  <a:solidFill>
                    <a:srgbClr val="666666"/>
                  </a:solidFill>
                  <a:cs typeface="Arial" panose="020B0604020202020204" pitchFamily="34" charset="0"/>
                </a:rPr>
                <a:t>Birmingham, </a:t>
              </a:r>
              <a:r>
                <a:rPr lang="en-US" sz="1000" dirty="0" smtClean="0">
                  <a:solidFill>
                    <a:srgbClr val="666666"/>
                  </a:solidFill>
                  <a:cs typeface="Arial" panose="020B0604020202020204" pitchFamily="34" charset="0"/>
                </a:rPr>
                <a:t>AL 35294</a:t>
              </a:r>
              <a:endParaRPr lang="en-US" sz="1000" dirty="0">
                <a:solidFill>
                  <a:srgbClr val="666666"/>
                </a:solidFill>
                <a:cs typeface="Arial" panose="020B0604020202020204" pitchFamily="34" charset="0"/>
              </a:endParaRPr>
            </a:p>
          </p:txBody>
        </p:sp>
      </p:grpSp>
      <p:grpSp>
        <p:nvGrpSpPr>
          <p:cNvPr id="11" name="Group 10"/>
          <p:cNvGrpSpPr/>
          <p:nvPr/>
        </p:nvGrpSpPr>
        <p:grpSpPr>
          <a:xfrm>
            <a:off x="907042" y="9501258"/>
            <a:ext cx="6033520" cy="528852"/>
            <a:chOff x="787019" y="9501258"/>
            <a:chExt cx="6033520" cy="528852"/>
          </a:xfrm>
        </p:grpSpPr>
        <p:pic>
          <p:nvPicPr>
            <p:cNvPr id="69" name="Picture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4070" y="9501258"/>
              <a:ext cx="1256469" cy="515990"/>
            </a:xfrm>
            <a:prstGeom prst="rect">
              <a:avLst/>
            </a:prstGeom>
          </p:spPr>
        </p:pic>
        <p:pic>
          <p:nvPicPr>
            <p:cNvPr id="135" name="Picture 1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7019" y="9554619"/>
              <a:ext cx="1709724" cy="41033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57735" y="9536701"/>
              <a:ext cx="2485529" cy="493409"/>
            </a:xfrm>
            <a:prstGeom prst="rect">
              <a:avLst/>
            </a:prstGeom>
          </p:spPr>
        </p:pic>
      </p:grpSp>
      <p:grpSp>
        <p:nvGrpSpPr>
          <p:cNvPr id="16" name="Group 15"/>
          <p:cNvGrpSpPr/>
          <p:nvPr/>
        </p:nvGrpSpPr>
        <p:grpSpPr>
          <a:xfrm>
            <a:off x="3641558" y="532398"/>
            <a:ext cx="4385208" cy="430129"/>
            <a:chOff x="3641558" y="628650"/>
            <a:chExt cx="4385208" cy="430129"/>
          </a:xfrm>
        </p:grpSpPr>
        <p:sp>
          <p:nvSpPr>
            <p:cNvPr id="15" name="Rectangle 14"/>
            <p:cNvSpPr/>
            <p:nvPr/>
          </p:nvSpPr>
          <p:spPr>
            <a:xfrm>
              <a:off x="3641558" y="628650"/>
              <a:ext cx="4385208" cy="43012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655257" y="655971"/>
              <a:ext cx="4191568" cy="340093"/>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AT THE  </a:t>
              </a:r>
              <a:r>
                <a:rPr lang="en-US" sz="14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University of Alabama, Birmingham</a:t>
              </a:r>
              <a:endParaRPr lang="en-US" sz="14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grpSp>
      <p:pic>
        <p:nvPicPr>
          <p:cNvPr id="58" name="Picture 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03732" y="3462885"/>
            <a:ext cx="278586" cy="214467"/>
          </a:xfrm>
          <a:prstGeom prst="rect">
            <a:avLst/>
          </a:prstGeom>
        </p:spPr>
      </p:pic>
      <p:grpSp>
        <p:nvGrpSpPr>
          <p:cNvPr id="21" name="Group 20"/>
          <p:cNvGrpSpPr/>
          <p:nvPr/>
        </p:nvGrpSpPr>
        <p:grpSpPr>
          <a:xfrm>
            <a:off x="227429" y="3731220"/>
            <a:ext cx="3696373" cy="1887696"/>
            <a:chOff x="227429" y="3827472"/>
            <a:chExt cx="3696373" cy="1887696"/>
          </a:xfrm>
        </p:grpSpPr>
        <p:sp>
          <p:nvSpPr>
            <p:cNvPr id="68" name="Rectangle 67"/>
            <p:cNvSpPr/>
            <p:nvPr/>
          </p:nvSpPr>
          <p:spPr>
            <a:xfrm>
              <a:off x="227429" y="3827472"/>
              <a:ext cx="3696373" cy="1887696"/>
            </a:xfrm>
            <a:prstGeom prst="rect">
              <a:avLst/>
            </a:prstGeom>
          </p:spPr>
          <p:txBody>
            <a:bodyPr wrap="square">
              <a:spAutoFit/>
            </a:bodyPr>
            <a:lstStyle/>
            <a:p>
              <a:pPr fontAlgn="base">
                <a:lnSpc>
                  <a:spcPts val="2000"/>
                </a:lnSpc>
                <a:buClr>
                  <a:schemeClr val="accent1">
                    <a:lumMod val="75000"/>
                  </a:schemeClr>
                </a:buClr>
                <a:buSzPct val="100000"/>
                <a:tabLst>
                  <a:tab pos="228600" algn="l"/>
                </a:tabLst>
              </a:pPr>
              <a:r>
                <a:rPr lang="en-US" sz="1000" dirty="0" smtClean="0">
                  <a:solidFill>
                    <a:srgbClr val="666666"/>
                  </a:solidFill>
                  <a:cs typeface="Arial" panose="020B0604020202020204" pitchFamily="34" charset="0"/>
                </a:rPr>
                <a:t>	Infectious </a:t>
              </a:r>
              <a:r>
                <a:rPr lang="en-US" sz="1000" dirty="0">
                  <a:solidFill>
                    <a:srgbClr val="666666"/>
                  </a:solidFill>
                  <a:cs typeface="Arial" panose="020B0604020202020204" pitchFamily="34" charset="0"/>
                </a:rPr>
                <a:t>Disease</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HIV/AIDS</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Maternal and </a:t>
              </a:r>
              <a:r>
                <a:rPr lang="en-US" sz="1000" dirty="0">
                  <a:solidFill>
                    <a:srgbClr val="666666"/>
                  </a:solidFill>
                  <a:cs typeface="Arial" panose="020B0604020202020204" pitchFamily="34" charset="0"/>
                </a:rPr>
                <a:t>Child Health</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Public </a:t>
              </a:r>
              <a:r>
                <a:rPr lang="en-US" sz="1000" dirty="0">
                  <a:solidFill>
                    <a:srgbClr val="666666"/>
                  </a:solidFill>
                  <a:cs typeface="Arial" panose="020B0604020202020204" pitchFamily="34" charset="0"/>
                </a:rPr>
                <a:t>Health Preparedness</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Distance </a:t>
              </a:r>
              <a:r>
                <a:rPr lang="en-US" sz="1000" dirty="0">
                  <a:solidFill>
                    <a:srgbClr val="666666"/>
                  </a:solidFill>
                  <a:cs typeface="Arial" panose="020B0604020202020204" pitchFamily="34" charset="0"/>
                </a:rPr>
                <a:t>Learning Education</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Leadership and </a:t>
              </a:r>
              <a:r>
                <a:rPr lang="en-US" sz="1000" dirty="0">
                  <a:solidFill>
                    <a:srgbClr val="666666"/>
                  </a:solidFill>
                  <a:cs typeface="Arial" panose="020B0604020202020204" pitchFamily="34" charset="0"/>
                </a:rPr>
                <a:t>Management</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Finance and </a:t>
              </a:r>
              <a:r>
                <a:rPr lang="en-US" sz="1000" dirty="0">
                  <a:solidFill>
                    <a:srgbClr val="666666"/>
                  </a:solidFill>
                  <a:cs typeface="Arial" panose="020B0604020202020204" pitchFamily="34" charset="0"/>
                </a:rPr>
                <a:t>Budgeting</a:t>
              </a:r>
              <a:endParaRPr lang="en-US" sz="1000" b="0" i="0" dirty="0">
                <a:solidFill>
                  <a:srgbClr val="666666"/>
                </a:solidFill>
                <a:effectLst/>
                <a:cs typeface="Arial" panose="020B0604020202020204" pitchFamily="34" charset="0"/>
              </a:endParaRP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9251" y="3903973"/>
              <a:ext cx="210312" cy="210312"/>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1373" y="4153810"/>
              <a:ext cx="160575" cy="227696"/>
            </a:xfrm>
            <a:prstGeom prst="rect">
              <a:avLst/>
            </a:prstGeom>
          </p:spPr>
        </p:pic>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8627" y="4655420"/>
              <a:ext cx="97376" cy="256602"/>
            </a:xfrm>
            <a:prstGeom prst="rect">
              <a:avLst/>
            </a:prstGeom>
          </p:spPr>
        </p:pic>
        <p:sp>
          <p:nvSpPr>
            <p:cNvPr id="17" name="Freeform 5"/>
            <p:cNvSpPr>
              <a:spLocks noEditPoints="1"/>
            </p:cNvSpPr>
            <p:nvPr/>
          </p:nvSpPr>
          <p:spPr bwMode="auto">
            <a:xfrm>
              <a:off x="247292" y="4940210"/>
              <a:ext cx="246985" cy="192611"/>
            </a:xfrm>
            <a:custGeom>
              <a:avLst/>
              <a:gdLst>
                <a:gd name="T0" fmla="*/ 229 w 847"/>
                <a:gd name="T1" fmla="*/ 458 h 658"/>
                <a:gd name="T2" fmla="*/ 173 w 847"/>
                <a:gd name="T3" fmla="*/ 389 h 658"/>
                <a:gd name="T4" fmla="*/ 192 w 847"/>
                <a:gd name="T5" fmla="*/ 331 h 658"/>
                <a:gd name="T6" fmla="*/ 86 w 847"/>
                <a:gd name="T7" fmla="*/ 222 h 658"/>
                <a:gd name="T8" fmla="*/ 120 w 847"/>
                <a:gd name="T9" fmla="*/ 327 h 658"/>
                <a:gd name="T10" fmla="*/ 136 w 847"/>
                <a:gd name="T11" fmla="*/ 410 h 658"/>
                <a:gd name="T12" fmla="*/ 109 w 847"/>
                <a:gd name="T13" fmla="*/ 426 h 658"/>
                <a:gd name="T14" fmla="*/ 86 w 847"/>
                <a:gd name="T15" fmla="*/ 432 h 658"/>
                <a:gd name="T16" fmla="*/ 54 w 847"/>
                <a:gd name="T17" fmla="*/ 432 h 658"/>
                <a:gd name="T18" fmla="*/ 31 w 847"/>
                <a:gd name="T19" fmla="*/ 426 h 658"/>
                <a:gd name="T20" fmla="*/ 4 w 847"/>
                <a:gd name="T21" fmla="*/ 410 h 658"/>
                <a:gd name="T22" fmla="*/ 20 w 847"/>
                <a:gd name="T23" fmla="*/ 327 h 658"/>
                <a:gd name="T24" fmla="*/ 54 w 847"/>
                <a:gd name="T25" fmla="*/ 209 h 658"/>
                <a:gd name="T26" fmla="*/ 60 w 847"/>
                <a:gd name="T27" fmla="*/ 163 h 658"/>
                <a:gd name="T28" fmla="*/ 433 w 847"/>
                <a:gd name="T29" fmla="*/ 2 h 658"/>
                <a:gd name="T30" fmla="*/ 454 w 847"/>
                <a:gd name="T31" fmla="*/ 2 h 658"/>
                <a:gd name="T32" fmla="*/ 828 w 847"/>
                <a:gd name="T33" fmla="*/ 163 h 658"/>
                <a:gd name="T34" fmla="*/ 827 w 847"/>
                <a:gd name="T35" fmla="*/ 212 h 658"/>
                <a:gd name="T36" fmla="*/ 696 w 847"/>
                <a:gd name="T37" fmla="*/ 331 h 658"/>
                <a:gd name="T38" fmla="*/ 715 w 847"/>
                <a:gd name="T39" fmla="*/ 389 h 658"/>
                <a:gd name="T40" fmla="*/ 659 w 847"/>
                <a:gd name="T41" fmla="*/ 458 h 658"/>
                <a:gd name="T42" fmla="*/ 332 w 847"/>
                <a:gd name="T43" fmla="*/ 602 h 658"/>
                <a:gd name="T44" fmla="*/ 57 w 847"/>
                <a:gd name="T45" fmla="*/ 314 h 658"/>
                <a:gd name="T46" fmla="*/ 52 w 847"/>
                <a:gd name="T47" fmla="*/ 327 h 658"/>
                <a:gd name="T48" fmla="*/ 70 w 847"/>
                <a:gd name="T49" fmla="*/ 345 h 658"/>
                <a:gd name="T50" fmla="*/ 70 w 847"/>
                <a:gd name="T51" fmla="*/ 345 h 658"/>
                <a:gd name="T52" fmla="*/ 88 w 847"/>
                <a:gd name="T53" fmla="*/ 327 h 658"/>
                <a:gd name="T54" fmla="*/ 83 w 847"/>
                <a:gd name="T55" fmla="*/ 314 h 658"/>
                <a:gd name="T56" fmla="*/ 444 w 847"/>
                <a:gd name="T57" fmla="*/ 55 h 658"/>
                <a:gd name="T58" fmla="*/ 140 w 847"/>
                <a:gd name="T59" fmla="*/ 186 h 658"/>
                <a:gd name="T60" fmla="*/ 215 w 847"/>
                <a:gd name="T61" fmla="*/ 203 h 658"/>
                <a:gd name="T62" fmla="*/ 598 w 847"/>
                <a:gd name="T63" fmla="*/ 153 h 658"/>
                <a:gd name="T64" fmla="*/ 672 w 847"/>
                <a:gd name="T65" fmla="*/ 215 h 658"/>
                <a:gd name="T66" fmla="*/ 444 w 847"/>
                <a:gd name="T67" fmla="*/ 55 h 658"/>
                <a:gd name="T68" fmla="*/ 297 w 847"/>
                <a:gd name="T69" fmla="*/ 184 h 658"/>
                <a:gd name="T70" fmla="*/ 247 w 847"/>
                <a:gd name="T71" fmla="*/ 284 h 658"/>
                <a:gd name="T72" fmla="*/ 605 w 847"/>
                <a:gd name="T73" fmla="*/ 275 h 658"/>
                <a:gd name="T74" fmla="*/ 641 w 847"/>
                <a:gd name="T75" fmla="*/ 203 h 658"/>
                <a:gd name="T76" fmla="*/ 297 w 847"/>
                <a:gd name="T77" fmla="*/ 184 h 658"/>
                <a:gd name="T78" fmla="*/ 293 w 847"/>
                <a:gd name="T79" fmla="*/ 326 h 658"/>
                <a:gd name="T80" fmla="*/ 224 w 847"/>
                <a:gd name="T81" fmla="*/ 426 h 658"/>
                <a:gd name="T82" fmla="*/ 229 w 847"/>
                <a:gd name="T83" fmla="*/ 425 h 658"/>
                <a:gd name="T84" fmla="*/ 254 w 847"/>
                <a:gd name="T85" fmla="*/ 433 h 658"/>
                <a:gd name="T86" fmla="*/ 536 w 847"/>
                <a:gd name="T87" fmla="*/ 577 h 658"/>
                <a:gd name="T88" fmla="*/ 653 w 847"/>
                <a:gd name="T89" fmla="*/ 422 h 658"/>
                <a:gd name="T90" fmla="*/ 661 w 847"/>
                <a:gd name="T91" fmla="*/ 426 h 658"/>
                <a:gd name="T92" fmla="*/ 683 w 847"/>
                <a:gd name="T93" fmla="*/ 389 h 658"/>
                <a:gd name="T94" fmla="*/ 293 w 847"/>
                <a:gd name="T95" fmla="*/ 32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7" h="658">
                  <a:moveTo>
                    <a:pt x="332" y="602"/>
                  </a:moveTo>
                  <a:cubicBezTo>
                    <a:pt x="285" y="565"/>
                    <a:pt x="248" y="514"/>
                    <a:pt x="229" y="458"/>
                  </a:cubicBezTo>
                  <a:cubicBezTo>
                    <a:pt x="227" y="458"/>
                    <a:pt x="226" y="458"/>
                    <a:pt x="224" y="458"/>
                  </a:cubicBezTo>
                  <a:cubicBezTo>
                    <a:pt x="189" y="458"/>
                    <a:pt x="173" y="418"/>
                    <a:pt x="173" y="389"/>
                  </a:cubicBezTo>
                  <a:cubicBezTo>
                    <a:pt x="173" y="370"/>
                    <a:pt x="179" y="349"/>
                    <a:pt x="192" y="335"/>
                  </a:cubicBezTo>
                  <a:cubicBezTo>
                    <a:pt x="192" y="334"/>
                    <a:pt x="192" y="333"/>
                    <a:pt x="192" y="331"/>
                  </a:cubicBezTo>
                  <a:cubicBezTo>
                    <a:pt x="191" y="262"/>
                    <a:pt x="191" y="262"/>
                    <a:pt x="191" y="262"/>
                  </a:cubicBezTo>
                  <a:cubicBezTo>
                    <a:pt x="86" y="222"/>
                    <a:pt x="86" y="222"/>
                    <a:pt x="86" y="222"/>
                  </a:cubicBezTo>
                  <a:cubicBezTo>
                    <a:pt x="86" y="280"/>
                    <a:pt x="86" y="280"/>
                    <a:pt x="86" y="280"/>
                  </a:cubicBezTo>
                  <a:cubicBezTo>
                    <a:pt x="106" y="286"/>
                    <a:pt x="120" y="306"/>
                    <a:pt x="120" y="327"/>
                  </a:cubicBezTo>
                  <a:cubicBezTo>
                    <a:pt x="120" y="340"/>
                    <a:pt x="115" y="351"/>
                    <a:pt x="107" y="360"/>
                  </a:cubicBezTo>
                  <a:cubicBezTo>
                    <a:pt x="136" y="410"/>
                    <a:pt x="136" y="410"/>
                    <a:pt x="136" y="410"/>
                  </a:cubicBezTo>
                  <a:cubicBezTo>
                    <a:pt x="141" y="418"/>
                    <a:pt x="138" y="427"/>
                    <a:pt x="131" y="432"/>
                  </a:cubicBezTo>
                  <a:cubicBezTo>
                    <a:pt x="123" y="436"/>
                    <a:pt x="113" y="433"/>
                    <a:pt x="109" y="426"/>
                  </a:cubicBezTo>
                  <a:cubicBezTo>
                    <a:pt x="86" y="386"/>
                    <a:pt x="86" y="386"/>
                    <a:pt x="86" y="386"/>
                  </a:cubicBezTo>
                  <a:cubicBezTo>
                    <a:pt x="86" y="432"/>
                    <a:pt x="86" y="432"/>
                    <a:pt x="86" y="432"/>
                  </a:cubicBezTo>
                  <a:cubicBezTo>
                    <a:pt x="86" y="441"/>
                    <a:pt x="79" y="448"/>
                    <a:pt x="70" y="448"/>
                  </a:cubicBezTo>
                  <a:cubicBezTo>
                    <a:pt x="62" y="448"/>
                    <a:pt x="54" y="441"/>
                    <a:pt x="54" y="432"/>
                  </a:cubicBezTo>
                  <a:cubicBezTo>
                    <a:pt x="54" y="386"/>
                    <a:pt x="54" y="386"/>
                    <a:pt x="54" y="386"/>
                  </a:cubicBezTo>
                  <a:cubicBezTo>
                    <a:pt x="31" y="426"/>
                    <a:pt x="31" y="426"/>
                    <a:pt x="31" y="426"/>
                  </a:cubicBezTo>
                  <a:cubicBezTo>
                    <a:pt x="27" y="433"/>
                    <a:pt x="17" y="436"/>
                    <a:pt x="10" y="432"/>
                  </a:cubicBezTo>
                  <a:cubicBezTo>
                    <a:pt x="2" y="427"/>
                    <a:pt x="0" y="418"/>
                    <a:pt x="4" y="410"/>
                  </a:cubicBezTo>
                  <a:cubicBezTo>
                    <a:pt x="33" y="360"/>
                    <a:pt x="33" y="360"/>
                    <a:pt x="33" y="360"/>
                  </a:cubicBezTo>
                  <a:cubicBezTo>
                    <a:pt x="25" y="351"/>
                    <a:pt x="20" y="340"/>
                    <a:pt x="20" y="327"/>
                  </a:cubicBezTo>
                  <a:cubicBezTo>
                    <a:pt x="20" y="306"/>
                    <a:pt x="34" y="286"/>
                    <a:pt x="54" y="280"/>
                  </a:cubicBezTo>
                  <a:cubicBezTo>
                    <a:pt x="54" y="209"/>
                    <a:pt x="54" y="209"/>
                    <a:pt x="54" y="209"/>
                  </a:cubicBezTo>
                  <a:cubicBezTo>
                    <a:pt x="45" y="202"/>
                    <a:pt x="41" y="190"/>
                    <a:pt x="46" y="178"/>
                  </a:cubicBezTo>
                  <a:cubicBezTo>
                    <a:pt x="48" y="171"/>
                    <a:pt x="53" y="166"/>
                    <a:pt x="60" y="163"/>
                  </a:cubicBezTo>
                  <a:cubicBezTo>
                    <a:pt x="60" y="163"/>
                    <a:pt x="60" y="163"/>
                    <a:pt x="60" y="163"/>
                  </a:cubicBezTo>
                  <a:cubicBezTo>
                    <a:pt x="433" y="2"/>
                    <a:pt x="433" y="2"/>
                    <a:pt x="433" y="2"/>
                  </a:cubicBezTo>
                  <a:cubicBezTo>
                    <a:pt x="437" y="1"/>
                    <a:pt x="440" y="0"/>
                    <a:pt x="444" y="0"/>
                  </a:cubicBezTo>
                  <a:cubicBezTo>
                    <a:pt x="447" y="0"/>
                    <a:pt x="451" y="1"/>
                    <a:pt x="454" y="2"/>
                  </a:cubicBezTo>
                  <a:cubicBezTo>
                    <a:pt x="827" y="163"/>
                    <a:pt x="827" y="163"/>
                    <a:pt x="827" y="163"/>
                  </a:cubicBezTo>
                  <a:cubicBezTo>
                    <a:pt x="828" y="163"/>
                    <a:pt x="828" y="163"/>
                    <a:pt x="828" y="163"/>
                  </a:cubicBezTo>
                  <a:cubicBezTo>
                    <a:pt x="834" y="166"/>
                    <a:pt x="839" y="171"/>
                    <a:pt x="842" y="178"/>
                  </a:cubicBezTo>
                  <a:cubicBezTo>
                    <a:pt x="847" y="192"/>
                    <a:pt x="840" y="207"/>
                    <a:pt x="827" y="212"/>
                  </a:cubicBezTo>
                  <a:cubicBezTo>
                    <a:pt x="696" y="262"/>
                    <a:pt x="696" y="262"/>
                    <a:pt x="696" y="262"/>
                  </a:cubicBezTo>
                  <a:cubicBezTo>
                    <a:pt x="696" y="331"/>
                    <a:pt x="696" y="331"/>
                    <a:pt x="696" y="331"/>
                  </a:cubicBezTo>
                  <a:cubicBezTo>
                    <a:pt x="696" y="333"/>
                    <a:pt x="696" y="334"/>
                    <a:pt x="696" y="335"/>
                  </a:cubicBezTo>
                  <a:cubicBezTo>
                    <a:pt x="709" y="349"/>
                    <a:pt x="715" y="370"/>
                    <a:pt x="715" y="389"/>
                  </a:cubicBezTo>
                  <a:cubicBezTo>
                    <a:pt x="715" y="418"/>
                    <a:pt x="699" y="458"/>
                    <a:pt x="664" y="458"/>
                  </a:cubicBezTo>
                  <a:cubicBezTo>
                    <a:pt x="662" y="458"/>
                    <a:pt x="660" y="458"/>
                    <a:pt x="659" y="458"/>
                  </a:cubicBezTo>
                  <a:cubicBezTo>
                    <a:pt x="639" y="514"/>
                    <a:pt x="602" y="565"/>
                    <a:pt x="555" y="602"/>
                  </a:cubicBezTo>
                  <a:cubicBezTo>
                    <a:pt x="484" y="658"/>
                    <a:pt x="404" y="658"/>
                    <a:pt x="332" y="602"/>
                  </a:cubicBezTo>
                  <a:close/>
                  <a:moveTo>
                    <a:pt x="57" y="314"/>
                  </a:moveTo>
                  <a:cubicBezTo>
                    <a:pt x="57" y="314"/>
                    <a:pt x="57" y="314"/>
                    <a:pt x="57" y="314"/>
                  </a:cubicBezTo>
                  <a:cubicBezTo>
                    <a:pt x="57" y="314"/>
                    <a:pt x="57" y="314"/>
                    <a:pt x="57" y="314"/>
                  </a:cubicBezTo>
                  <a:cubicBezTo>
                    <a:pt x="54" y="317"/>
                    <a:pt x="52" y="322"/>
                    <a:pt x="52" y="327"/>
                  </a:cubicBezTo>
                  <a:cubicBezTo>
                    <a:pt x="52" y="337"/>
                    <a:pt x="60" y="345"/>
                    <a:pt x="70" y="345"/>
                  </a:cubicBezTo>
                  <a:cubicBezTo>
                    <a:pt x="70" y="345"/>
                    <a:pt x="70" y="345"/>
                    <a:pt x="70" y="345"/>
                  </a:cubicBezTo>
                  <a:cubicBezTo>
                    <a:pt x="70" y="345"/>
                    <a:pt x="70" y="345"/>
                    <a:pt x="70" y="345"/>
                  </a:cubicBezTo>
                  <a:cubicBezTo>
                    <a:pt x="70" y="345"/>
                    <a:pt x="70" y="345"/>
                    <a:pt x="70" y="345"/>
                  </a:cubicBezTo>
                  <a:cubicBezTo>
                    <a:pt x="71" y="345"/>
                    <a:pt x="71" y="345"/>
                    <a:pt x="71" y="345"/>
                  </a:cubicBezTo>
                  <a:cubicBezTo>
                    <a:pt x="80" y="345"/>
                    <a:pt x="88" y="337"/>
                    <a:pt x="88" y="327"/>
                  </a:cubicBezTo>
                  <a:cubicBezTo>
                    <a:pt x="88" y="322"/>
                    <a:pt x="86" y="317"/>
                    <a:pt x="83" y="314"/>
                  </a:cubicBezTo>
                  <a:cubicBezTo>
                    <a:pt x="83" y="314"/>
                    <a:pt x="83" y="314"/>
                    <a:pt x="83" y="314"/>
                  </a:cubicBezTo>
                  <a:cubicBezTo>
                    <a:pt x="76" y="307"/>
                    <a:pt x="64" y="307"/>
                    <a:pt x="57" y="314"/>
                  </a:cubicBezTo>
                  <a:close/>
                  <a:moveTo>
                    <a:pt x="444" y="55"/>
                  </a:moveTo>
                  <a:cubicBezTo>
                    <a:pt x="444" y="55"/>
                    <a:pt x="444" y="55"/>
                    <a:pt x="444" y="55"/>
                  </a:cubicBezTo>
                  <a:cubicBezTo>
                    <a:pt x="140" y="186"/>
                    <a:pt x="140" y="186"/>
                    <a:pt x="140" y="186"/>
                  </a:cubicBezTo>
                  <a:cubicBezTo>
                    <a:pt x="215" y="215"/>
                    <a:pt x="215" y="215"/>
                    <a:pt x="215" y="215"/>
                  </a:cubicBezTo>
                  <a:cubicBezTo>
                    <a:pt x="215" y="203"/>
                    <a:pt x="215" y="203"/>
                    <a:pt x="215" y="203"/>
                  </a:cubicBezTo>
                  <a:cubicBezTo>
                    <a:pt x="215" y="181"/>
                    <a:pt x="244" y="164"/>
                    <a:pt x="290" y="153"/>
                  </a:cubicBezTo>
                  <a:cubicBezTo>
                    <a:pt x="386" y="131"/>
                    <a:pt x="502" y="131"/>
                    <a:pt x="598" y="153"/>
                  </a:cubicBezTo>
                  <a:cubicBezTo>
                    <a:pt x="644" y="164"/>
                    <a:pt x="672" y="181"/>
                    <a:pt x="672" y="203"/>
                  </a:cubicBezTo>
                  <a:cubicBezTo>
                    <a:pt x="672" y="215"/>
                    <a:pt x="672" y="215"/>
                    <a:pt x="672" y="215"/>
                  </a:cubicBezTo>
                  <a:cubicBezTo>
                    <a:pt x="748" y="186"/>
                    <a:pt x="748" y="186"/>
                    <a:pt x="748" y="186"/>
                  </a:cubicBezTo>
                  <a:cubicBezTo>
                    <a:pt x="444" y="55"/>
                    <a:pt x="444" y="55"/>
                    <a:pt x="444" y="55"/>
                  </a:cubicBezTo>
                  <a:close/>
                  <a:moveTo>
                    <a:pt x="297" y="184"/>
                  </a:moveTo>
                  <a:cubicBezTo>
                    <a:pt x="297" y="184"/>
                    <a:pt x="297" y="184"/>
                    <a:pt x="297" y="184"/>
                  </a:cubicBezTo>
                  <a:cubicBezTo>
                    <a:pt x="266" y="191"/>
                    <a:pt x="247" y="198"/>
                    <a:pt x="247" y="203"/>
                  </a:cubicBezTo>
                  <a:cubicBezTo>
                    <a:pt x="247" y="284"/>
                    <a:pt x="247" y="284"/>
                    <a:pt x="247" y="284"/>
                  </a:cubicBezTo>
                  <a:cubicBezTo>
                    <a:pt x="257" y="280"/>
                    <a:pt x="270" y="277"/>
                    <a:pt x="283" y="275"/>
                  </a:cubicBezTo>
                  <a:cubicBezTo>
                    <a:pt x="384" y="254"/>
                    <a:pt x="503" y="254"/>
                    <a:pt x="605" y="275"/>
                  </a:cubicBezTo>
                  <a:cubicBezTo>
                    <a:pt x="618" y="277"/>
                    <a:pt x="630" y="280"/>
                    <a:pt x="641" y="284"/>
                  </a:cubicBezTo>
                  <a:cubicBezTo>
                    <a:pt x="641" y="203"/>
                    <a:pt x="641" y="203"/>
                    <a:pt x="641" y="203"/>
                  </a:cubicBezTo>
                  <a:cubicBezTo>
                    <a:pt x="641" y="198"/>
                    <a:pt x="622" y="191"/>
                    <a:pt x="591" y="184"/>
                  </a:cubicBezTo>
                  <a:cubicBezTo>
                    <a:pt x="500" y="163"/>
                    <a:pt x="388" y="163"/>
                    <a:pt x="297" y="184"/>
                  </a:cubicBezTo>
                  <a:close/>
                  <a:moveTo>
                    <a:pt x="293" y="326"/>
                  </a:moveTo>
                  <a:cubicBezTo>
                    <a:pt x="293" y="326"/>
                    <a:pt x="293" y="326"/>
                    <a:pt x="293" y="326"/>
                  </a:cubicBezTo>
                  <a:cubicBezTo>
                    <a:pt x="256" y="334"/>
                    <a:pt x="204" y="341"/>
                    <a:pt x="204" y="389"/>
                  </a:cubicBezTo>
                  <a:cubicBezTo>
                    <a:pt x="204" y="398"/>
                    <a:pt x="209" y="426"/>
                    <a:pt x="224" y="426"/>
                  </a:cubicBezTo>
                  <a:cubicBezTo>
                    <a:pt x="225" y="426"/>
                    <a:pt x="226" y="426"/>
                    <a:pt x="227" y="426"/>
                  </a:cubicBezTo>
                  <a:cubicBezTo>
                    <a:pt x="228" y="426"/>
                    <a:pt x="228" y="425"/>
                    <a:pt x="229" y="425"/>
                  </a:cubicBezTo>
                  <a:cubicBezTo>
                    <a:pt x="231" y="424"/>
                    <a:pt x="233" y="422"/>
                    <a:pt x="235" y="422"/>
                  </a:cubicBezTo>
                  <a:cubicBezTo>
                    <a:pt x="243" y="420"/>
                    <a:pt x="252" y="424"/>
                    <a:pt x="254" y="433"/>
                  </a:cubicBezTo>
                  <a:cubicBezTo>
                    <a:pt x="270" y="489"/>
                    <a:pt x="305" y="541"/>
                    <a:pt x="352" y="577"/>
                  </a:cubicBezTo>
                  <a:cubicBezTo>
                    <a:pt x="412" y="624"/>
                    <a:pt x="476" y="624"/>
                    <a:pt x="536" y="577"/>
                  </a:cubicBezTo>
                  <a:cubicBezTo>
                    <a:pt x="582" y="541"/>
                    <a:pt x="617" y="489"/>
                    <a:pt x="633" y="433"/>
                  </a:cubicBezTo>
                  <a:cubicBezTo>
                    <a:pt x="636" y="424"/>
                    <a:pt x="644" y="420"/>
                    <a:pt x="653" y="422"/>
                  </a:cubicBezTo>
                  <a:cubicBezTo>
                    <a:pt x="655" y="422"/>
                    <a:pt x="657" y="424"/>
                    <a:pt x="658" y="425"/>
                  </a:cubicBezTo>
                  <a:cubicBezTo>
                    <a:pt x="659" y="425"/>
                    <a:pt x="660" y="426"/>
                    <a:pt x="661" y="426"/>
                  </a:cubicBezTo>
                  <a:cubicBezTo>
                    <a:pt x="662" y="426"/>
                    <a:pt x="663" y="426"/>
                    <a:pt x="664" y="426"/>
                  </a:cubicBezTo>
                  <a:cubicBezTo>
                    <a:pt x="678" y="426"/>
                    <a:pt x="683" y="398"/>
                    <a:pt x="683" y="389"/>
                  </a:cubicBezTo>
                  <a:cubicBezTo>
                    <a:pt x="683" y="341"/>
                    <a:pt x="631" y="334"/>
                    <a:pt x="594" y="326"/>
                  </a:cubicBezTo>
                  <a:cubicBezTo>
                    <a:pt x="500" y="307"/>
                    <a:pt x="388" y="307"/>
                    <a:pt x="293" y="32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8422" y="5171689"/>
              <a:ext cx="183526" cy="210430"/>
            </a:xfrm>
            <a:prstGeom prst="rect">
              <a:avLst/>
            </a:prstGeom>
          </p:spPr>
        </p:pic>
        <p:sp>
          <p:nvSpPr>
            <p:cNvPr id="60" name="Freeform 55"/>
            <p:cNvSpPr>
              <a:spLocks noEditPoints="1"/>
            </p:cNvSpPr>
            <p:nvPr/>
          </p:nvSpPr>
          <p:spPr bwMode="auto">
            <a:xfrm>
              <a:off x="281144" y="5420106"/>
              <a:ext cx="205552" cy="205552"/>
            </a:xfrm>
            <a:custGeom>
              <a:avLst/>
              <a:gdLst>
                <a:gd name="T0" fmla="*/ 381 w 762"/>
                <a:gd name="T1" fmla="*/ 0 h 763"/>
                <a:gd name="T2" fmla="*/ 0 w 762"/>
                <a:gd name="T3" fmla="*/ 381 h 763"/>
                <a:gd name="T4" fmla="*/ 381 w 762"/>
                <a:gd name="T5" fmla="*/ 763 h 763"/>
                <a:gd name="T6" fmla="*/ 762 w 762"/>
                <a:gd name="T7" fmla="*/ 381 h 763"/>
                <a:gd name="T8" fmla="*/ 381 w 762"/>
                <a:gd name="T9" fmla="*/ 0 h 763"/>
                <a:gd name="T10" fmla="*/ 414 w 762"/>
                <a:gd name="T11" fmla="*/ 600 h 763"/>
                <a:gd name="T12" fmla="*/ 414 w 762"/>
                <a:gd name="T13" fmla="*/ 674 h 763"/>
                <a:gd name="T14" fmla="*/ 343 w 762"/>
                <a:gd name="T15" fmla="*/ 674 h 763"/>
                <a:gd name="T16" fmla="*/ 343 w 762"/>
                <a:gd name="T17" fmla="*/ 606 h 763"/>
                <a:gd name="T18" fmla="*/ 221 w 762"/>
                <a:gd name="T19" fmla="*/ 575 h 763"/>
                <a:gd name="T20" fmla="*/ 243 w 762"/>
                <a:gd name="T21" fmla="*/ 491 h 763"/>
                <a:gd name="T22" fmla="*/ 362 w 762"/>
                <a:gd name="T23" fmla="*/ 522 h 763"/>
                <a:gd name="T24" fmla="*/ 431 w 762"/>
                <a:gd name="T25" fmla="*/ 478 h 763"/>
                <a:gd name="T26" fmla="*/ 354 w 762"/>
                <a:gd name="T27" fmla="*/ 416 h 763"/>
                <a:gd name="T28" fmla="*/ 225 w 762"/>
                <a:gd name="T29" fmla="*/ 285 h 763"/>
                <a:gd name="T30" fmla="*/ 347 w 762"/>
                <a:gd name="T31" fmla="*/ 157 h 763"/>
                <a:gd name="T32" fmla="*/ 347 w 762"/>
                <a:gd name="T33" fmla="*/ 89 h 763"/>
                <a:gd name="T34" fmla="*/ 417 w 762"/>
                <a:gd name="T35" fmla="*/ 89 h 763"/>
                <a:gd name="T36" fmla="*/ 417 w 762"/>
                <a:gd name="T37" fmla="*/ 152 h 763"/>
                <a:gd name="T38" fmla="*/ 521 w 762"/>
                <a:gd name="T39" fmla="*/ 176 h 763"/>
                <a:gd name="T40" fmla="*/ 500 w 762"/>
                <a:gd name="T41" fmla="*/ 257 h 763"/>
                <a:gd name="T42" fmla="*/ 397 w 762"/>
                <a:gd name="T43" fmla="*/ 232 h 763"/>
                <a:gd name="T44" fmla="*/ 335 w 762"/>
                <a:gd name="T45" fmla="*/ 272 h 763"/>
                <a:gd name="T46" fmla="*/ 422 w 762"/>
                <a:gd name="T47" fmla="*/ 333 h 763"/>
                <a:gd name="T48" fmla="*/ 541 w 762"/>
                <a:gd name="T49" fmla="*/ 468 h 763"/>
                <a:gd name="T50" fmla="*/ 414 w 762"/>
                <a:gd name="T51" fmla="*/ 600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2" h="763">
                  <a:moveTo>
                    <a:pt x="381" y="0"/>
                  </a:moveTo>
                  <a:cubicBezTo>
                    <a:pt x="170" y="0"/>
                    <a:pt x="0" y="171"/>
                    <a:pt x="0" y="381"/>
                  </a:cubicBezTo>
                  <a:cubicBezTo>
                    <a:pt x="0" y="592"/>
                    <a:pt x="170" y="763"/>
                    <a:pt x="381" y="763"/>
                  </a:cubicBezTo>
                  <a:cubicBezTo>
                    <a:pt x="592" y="763"/>
                    <a:pt x="762" y="592"/>
                    <a:pt x="762" y="381"/>
                  </a:cubicBezTo>
                  <a:cubicBezTo>
                    <a:pt x="762" y="171"/>
                    <a:pt x="592" y="0"/>
                    <a:pt x="381" y="0"/>
                  </a:cubicBezTo>
                  <a:close/>
                  <a:moveTo>
                    <a:pt x="414" y="600"/>
                  </a:moveTo>
                  <a:cubicBezTo>
                    <a:pt x="414" y="674"/>
                    <a:pt x="414" y="674"/>
                    <a:pt x="414" y="674"/>
                  </a:cubicBezTo>
                  <a:cubicBezTo>
                    <a:pt x="343" y="674"/>
                    <a:pt x="343" y="674"/>
                    <a:pt x="343" y="674"/>
                  </a:cubicBezTo>
                  <a:cubicBezTo>
                    <a:pt x="343" y="606"/>
                    <a:pt x="343" y="606"/>
                    <a:pt x="343" y="606"/>
                  </a:cubicBezTo>
                  <a:cubicBezTo>
                    <a:pt x="295" y="603"/>
                    <a:pt x="248" y="590"/>
                    <a:pt x="221" y="575"/>
                  </a:cubicBezTo>
                  <a:cubicBezTo>
                    <a:pt x="243" y="491"/>
                    <a:pt x="243" y="491"/>
                    <a:pt x="243" y="491"/>
                  </a:cubicBezTo>
                  <a:cubicBezTo>
                    <a:pt x="273" y="507"/>
                    <a:pt x="315" y="522"/>
                    <a:pt x="362" y="522"/>
                  </a:cubicBezTo>
                  <a:cubicBezTo>
                    <a:pt x="403" y="522"/>
                    <a:pt x="431" y="506"/>
                    <a:pt x="431" y="478"/>
                  </a:cubicBezTo>
                  <a:cubicBezTo>
                    <a:pt x="431" y="451"/>
                    <a:pt x="408" y="434"/>
                    <a:pt x="354" y="416"/>
                  </a:cubicBezTo>
                  <a:cubicBezTo>
                    <a:pt x="278" y="390"/>
                    <a:pt x="225" y="354"/>
                    <a:pt x="225" y="285"/>
                  </a:cubicBezTo>
                  <a:cubicBezTo>
                    <a:pt x="225" y="221"/>
                    <a:pt x="270" y="171"/>
                    <a:pt x="347" y="157"/>
                  </a:cubicBezTo>
                  <a:cubicBezTo>
                    <a:pt x="347" y="89"/>
                    <a:pt x="347" y="89"/>
                    <a:pt x="347" y="89"/>
                  </a:cubicBezTo>
                  <a:cubicBezTo>
                    <a:pt x="417" y="89"/>
                    <a:pt x="417" y="89"/>
                    <a:pt x="417" y="89"/>
                  </a:cubicBezTo>
                  <a:cubicBezTo>
                    <a:pt x="417" y="152"/>
                    <a:pt x="417" y="152"/>
                    <a:pt x="417" y="152"/>
                  </a:cubicBezTo>
                  <a:cubicBezTo>
                    <a:pt x="464" y="154"/>
                    <a:pt x="496" y="164"/>
                    <a:pt x="521" y="176"/>
                  </a:cubicBezTo>
                  <a:cubicBezTo>
                    <a:pt x="500" y="257"/>
                    <a:pt x="500" y="257"/>
                    <a:pt x="500" y="257"/>
                  </a:cubicBezTo>
                  <a:cubicBezTo>
                    <a:pt x="482" y="248"/>
                    <a:pt x="448" y="232"/>
                    <a:pt x="397" y="232"/>
                  </a:cubicBezTo>
                  <a:cubicBezTo>
                    <a:pt x="350" y="232"/>
                    <a:pt x="335" y="252"/>
                    <a:pt x="335" y="272"/>
                  </a:cubicBezTo>
                  <a:cubicBezTo>
                    <a:pt x="335" y="295"/>
                    <a:pt x="360" y="311"/>
                    <a:pt x="422" y="333"/>
                  </a:cubicBezTo>
                  <a:cubicBezTo>
                    <a:pt x="507" y="363"/>
                    <a:pt x="541" y="403"/>
                    <a:pt x="541" y="468"/>
                  </a:cubicBezTo>
                  <a:cubicBezTo>
                    <a:pt x="541" y="532"/>
                    <a:pt x="496" y="586"/>
                    <a:pt x="414" y="60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0322" y="4409936"/>
              <a:ext cx="211626" cy="219392"/>
            </a:xfrm>
            <a:prstGeom prst="rect">
              <a:avLst/>
            </a:prstGeom>
          </p:spPr>
        </p:pic>
      </p:grpSp>
    </p:spTree>
    <p:extLst>
      <p:ext uri="{BB962C8B-B14F-4D97-AF65-F5344CB8AC3E}">
        <p14:creationId xmlns:p14="http://schemas.microsoft.com/office/powerpoint/2010/main" val="325324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5630" y="1245805"/>
            <a:ext cx="7691195" cy="2092881"/>
          </a:xfrm>
          <a:prstGeom prst="rect">
            <a:avLst/>
          </a:prstGeom>
        </p:spPr>
        <p:txBody>
          <a:bodyPr wrap="square">
            <a:spAutoFit/>
          </a:bodyPr>
          <a:lstStyle/>
          <a:p>
            <a:r>
              <a:rPr lang="en-US" sz="1000" dirty="0">
                <a:solidFill>
                  <a:schemeClr val="tx1">
                    <a:lumMod val="65000"/>
                    <a:lumOff val="35000"/>
                  </a:schemeClr>
                </a:solidFill>
                <a:ea typeface="Calibri" panose="020F0502020204030204" pitchFamily="34" charset="0"/>
                <a:cs typeface="Arial" panose="020B0604020202020204" pitchFamily="34" charset="0"/>
              </a:rPr>
              <a:t>The Alabama-Mississippi Public Health Training Center (AMPHTC) works to improve the public health system by strengthening the technical, scientific, managerial, and leadership competency of the current and future public health workforce. The Center is vital in assuring that the public health workforce has the knowledge, skills, and abilities to address complex public health issues now and into the future. Training and education programs developed by the AMPHTC are competency-based, grounded in core public health functions and Essential Public Health Services, and designed to improve the capacity of the public health workforce, including those in community-based organizations providing public health services in underserved areas.  </a:t>
            </a:r>
            <a:r>
              <a:rPr lang="en-US" sz="1000" dirty="0" smtClean="0">
                <a:solidFill>
                  <a:schemeClr val="tx1">
                    <a:lumMod val="65000"/>
                    <a:lumOff val="35000"/>
                  </a:schemeClr>
                </a:solidFill>
                <a:ea typeface="Calibri" panose="020F0502020204030204" pitchFamily="34" charset="0"/>
                <a:cs typeface="Arial" panose="020B0604020202020204" pitchFamily="34" charset="0"/>
              </a:rPr>
              <a:t>Training </a:t>
            </a:r>
            <a:r>
              <a:rPr lang="en-US" sz="1000" dirty="0">
                <a:solidFill>
                  <a:schemeClr val="tx1">
                    <a:lumMod val="65000"/>
                    <a:lumOff val="35000"/>
                  </a:schemeClr>
                </a:solidFill>
                <a:ea typeface="Calibri" panose="020F0502020204030204" pitchFamily="34" charset="0"/>
                <a:cs typeface="Arial" panose="020B0604020202020204" pitchFamily="34" charset="0"/>
              </a:rPr>
              <a:t>and education programs are tailored for specific target audiences and delivered through distance education technologies </a:t>
            </a:r>
            <a:r>
              <a:rPr lang="en-US" sz="1000" dirty="0" smtClean="0">
                <a:solidFill>
                  <a:schemeClr val="tx1">
                    <a:lumMod val="65000"/>
                    <a:lumOff val="35000"/>
                  </a:schemeClr>
                </a:solidFill>
                <a:ea typeface="Calibri" panose="020F0502020204030204" pitchFamily="34" charset="0"/>
                <a:cs typeface="Arial" panose="020B0604020202020204" pitchFamily="34" charset="0"/>
              </a:rPr>
              <a:t>and on-site </a:t>
            </a:r>
            <a:r>
              <a:rPr lang="en-US" sz="1000" dirty="0">
                <a:solidFill>
                  <a:schemeClr val="tx1">
                    <a:lumMod val="65000"/>
                    <a:lumOff val="35000"/>
                  </a:schemeClr>
                </a:solidFill>
                <a:ea typeface="Calibri" panose="020F0502020204030204" pitchFamily="34" charset="0"/>
                <a:cs typeface="Arial" panose="020B0604020202020204" pitchFamily="34" charset="0"/>
              </a:rPr>
              <a:t>programs</a:t>
            </a:r>
            <a:r>
              <a:rPr lang="en-US" sz="1000" dirty="0" smtClean="0">
                <a:solidFill>
                  <a:schemeClr val="tx1">
                    <a:lumMod val="65000"/>
                    <a:lumOff val="35000"/>
                  </a:schemeClr>
                </a:solidFill>
                <a:ea typeface="Calibri" panose="020F0502020204030204" pitchFamily="34" charset="0"/>
                <a:cs typeface="Arial" panose="020B0604020202020204" pitchFamily="34" charset="0"/>
              </a:rPr>
              <a:t>.</a:t>
            </a:r>
          </a:p>
          <a:p>
            <a:endParaRPr lang="en-US" sz="1000" spc="-150" dirty="0">
              <a:solidFill>
                <a:schemeClr val="tx1">
                  <a:lumMod val="65000"/>
                  <a:lumOff val="35000"/>
                </a:schemeClr>
              </a:solidFill>
              <a:ea typeface="Calibri" panose="020F0502020204030204" pitchFamily="34" charset="0"/>
              <a:cs typeface="Arial" panose="020B0604020202020204" pitchFamily="34" charset="0"/>
            </a:endParaRPr>
          </a:p>
          <a:p>
            <a:r>
              <a:rPr lang="en-US" sz="1000" dirty="0">
                <a:solidFill>
                  <a:schemeClr val="tx1">
                    <a:lumMod val="65000"/>
                    <a:lumOff val="35000"/>
                  </a:schemeClr>
                </a:solidFill>
                <a:ea typeface="Calibri" panose="020F0502020204030204" pitchFamily="34" charset="0"/>
                <a:cs typeface="Arial" panose="020B0604020202020204" pitchFamily="34" charset="0"/>
              </a:rPr>
              <a:t>The AMPHTC is located at the University of Alabama at Birmingham (UAB). UAB is comprised of 11 academic colleges and schools in health sciences and academic areas spanning more than 85 blocks in the city center with over 250 buildings and an annual budget of over $3 billion. The UAB School of Public Health, accredited through the Council on Education for Public Health, has more than $40 million in active grant research through five academic departments offering training in more than 20 major specialty areas and numerous interdisciplinary training programs.</a:t>
            </a:r>
            <a:endParaRPr lang="en-US" sz="1000" dirty="0">
              <a:solidFill>
                <a:schemeClr val="tx1">
                  <a:lumMod val="65000"/>
                  <a:lumOff val="35000"/>
                </a:schemeClr>
              </a:solidFill>
              <a:effectLst/>
              <a:ea typeface="Calibri" panose="020F0502020204030204" pitchFamily="34" charset="0"/>
              <a:cs typeface="Arial" panose="020B0604020202020204" pitchFamily="34" charset="0"/>
            </a:endParaRPr>
          </a:p>
        </p:txBody>
      </p:sp>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40" y="307861"/>
            <a:ext cx="3702432" cy="888583"/>
          </a:xfrm>
          <a:prstGeom prst="rect">
            <a:avLst/>
          </a:prstGeom>
        </p:spPr>
      </p:pic>
      <p:grpSp>
        <p:nvGrpSpPr>
          <p:cNvPr id="119" name="Group 118"/>
          <p:cNvGrpSpPr/>
          <p:nvPr/>
        </p:nvGrpSpPr>
        <p:grpSpPr>
          <a:xfrm>
            <a:off x="4076700" y="3405401"/>
            <a:ext cx="3700649" cy="304699"/>
            <a:chOff x="4076700" y="3426006"/>
            <a:chExt cx="3700649" cy="304699"/>
          </a:xfrm>
        </p:grpSpPr>
        <p:sp>
          <p:nvSpPr>
            <p:cNvPr id="108" name="Rectangle 107"/>
            <p:cNvSpPr/>
            <p:nvPr/>
          </p:nvSpPr>
          <p:spPr>
            <a:xfrm>
              <a:off x="4079113" y="3433011"/>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4399736" y="3426006"/>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Key Partners</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11" name="Pentagon 110"/>
            <p:cNvSpPr/>
            <p:nvPr/>
          </p:nvSpPr>
          <p:spPr>
            <a:xfrm>
              <a:off x="4076700" y="3433237"/>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237877" y="3405402"/>
            <a:ext cx="3700649" cy="304699"/>
            <a:chOff x="4076700" y="3426006"/>
            <a:chExt cx="3700649" cy="304699"/>
          </a:xfrm>
        </p:grpSpPr>
        <p:sp>
          <p:nvSpPr>
            <p:cNvPr id="127" name="Rectangle 126"/>
            <p:cNvSpPr/>
            <p:nvPr/>
          </p:nvSpPr>
          <p:spPr>
            <a:xfrm>
              <a:off x="4079113" y="3433011"/>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4411767" y="3426006"/>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grpSp>
          <p:nvGrpSpPr>
            <p:cNvPr id="129" name="Group 128"/>
            <p:cNvGrpSpPr/>
            <p:nvPr/>
          </p:nvGrpSpPr>
          <p:grpSpPr>
            <a:xfrm>
              <a:off x="4076700" y="3433237"/>
              <a:ext cx="336274" cy="295925"/>
              <a:chOff x="-4730414" y="2329005"/>
              <a:chExt cx="549441" cy="483514"/>
            </a:xfrm>
          </p:grpSpPr>
          <p:sp>
            <p:nvSpPr>
              <p:cNvPr id="130" name="Pentagon 129"/>
              <p:cNvSpPr/>
              <p:nvPr/>
            </p:nvSpPr>
            <p:spPr>
              <a:xfrm>
                <a:off x="-4730414" y="2329005"/>
                <a:ext cx="549441" cy="483514"/>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51"/>
              <p:cNvSpPr>
                <a:spLocks noEditPoints="1"/>
              </p:cNvSpPr>
              <p:nvPr/>
            </p:nvSpPr>
            <p:spPr bwMode="auto">
              <a:xfrm>
                <a:off x="-4601862" y="2391876"/>
                <a:ext cx="254236" cy="357772"/>
              </a:xfrm>
              <a:custGeom>
                <a:avLst/>
                <a:gdLst>
                  <a:gd name="T0" fmla="*/ 136 w 371"/>
                  <a:gd name="T1" fmla="*/ 450 h 524"/>
                  <a:gd name="T2" fmla="*/ 136 w 371"/>
                  <a:gd name="T3" fmla="*/ 450 h 524"/>
                  <a:gd name="T4" fmla="*/ 235 w 371"/>
                  <a:gd name="T5" fmla="*/ 450 h 524"/>
                  <a:gd name="T6" fmla="*/ 247 w 371"/>
                  <a:gd name="T7" fmla="*/ 462 h 524"/>
                  <a:gd name="T8" fmla="*/ 247 w 371"/>
                  <a:gd name="T9" fmla="*/ 463 h 524"/>
                  <a:gd name="T10" fmla="*/ 247 w 371"/>
                  <a:gd name="T11" fmla="*/ 512 h 524"/>
                  <a:gd name="T12" fmla="*/ 235 w 371"/>
                  <a:gd name="T13" fmla="*/ 524 h 524"/>
                  <a:gd name="T14" fmla="*/ 235 w 371"/>
                  <a:gd name="T15" fmla="*/ 524 h 524"/>
                  <a:gd name="T16" fmla="*/ 136 w 371"/>
                  <a:gd name="T17" fmla="*/ 524 h 524"/>
                  <a:gd name="T18" fmla="*/ 124 w 371"/>
                  <a:gd name="T19" fmla="*/ 512 h 524"/>
                  <a:gd name="T20" fmla="*/ 124 w 371"/>
                  <a:gd name="T21" fmla="*/ 512 h 524"/>
                  <a:gd name="T22" fmla="*/ 124 w 371"/>
                  <a:gd name="T23" fmla="*/ 462 h 524"/>
                  <a:gd name="T24" fmla="*/ 136 w 371"/>
                  <a:gd name="T25" fmla="*/ 450 h 524"/>
                  <a:gd name="T26" fmla="*/ 186 w 371"/>
                  <a:gd name="T27" fmla="*/ 0 h 524"/>
                  <a:gd name="T28" fmla="*/ 186 w 371"/>
                  <a:gd name="T29" fmla="*/ 0 h 524"/>
                  <a:gd name="T30" fmla="*/ 317 w 371"/>
                  <a:gd name="T31" fmla="*/ 54 h 524"/>
                  <a:gd name="T32" fmla="*/ 317 w 371"/>
                  <a:gd name="T33" fmla="*/ 54 h 524"/>
                  <a:gd name="T34" fmla="*/ 317 w 371"/>
                  <a:gd name="T35" fmla="*/ 54 h 524"/>
                  <a:gd name="T36" fmla="*/ 371 w 371"/>
                  <a:gd name="T37" fmla="*/ 186 h 524"/>
                  <a:gd name="T38" fmla="*/ 355 w 371"/>
                  <a:gd name="T39" fmla="*/ 261 h 524"/>
                  <a:gd name="T40" fmla="*/ 310 w 371"/>
                  <a:gd name="T41" fmla="*/ 323 h 524"/>
                  <a:gd name="T42" fmla="*/ 291 w 371"/>
                  <a:gd name="T43" fmla="*/ 341 h 524"/>
                  <a:gd name="T44" fmla="*/ 245 w 371"/>
                  <a:gd name="T45" fmla="*/ 415 h 524"/>
                  <a:gd name="T46" fmla="*/ 224 w 371"/>
                  <a:gd name="T47" fmla="*/ 433 h 524"/>
                  <a:gd name="T48" fmla="*/ 224 w 371"/>
                  <a:gd name="T49" fmla="*/ 433 h 524"/>
                  <a:gd name="T50" fmla="*/ 147 w 371"/>
                  <a:gd name="T51" fmla="*/ 433 h 524"/>
                  <a:gd name="T52" fmla="*/ 126 w 371"/>
                  <a:gd name="T53" fmla="*/ 414 h 524"/>
                  <a:gd name="T54" fmla="*/ 80 w 371"/>
                  <a:gd name="T55" fmla="*/ 341 h 524"/>
                  <a:gd name="T56" fmla="*/ 61 w 371"/>
                  <a:gd name="T57" fmla="*/ 323 h 524"/>
                  <a:gd name="T58" fmla="*/ 61 w 371"/>
                  <a:gd name="T59" fmla="*/ 323 h 524"/>
                  <a:gd name="T60" fmla="*/ 16 w 371"/>
                  <a:gd name="T61" fmla="*/ 261 h 524"/>
                  <a:gd name="T62" fmla="*/ 0 w 371"/>
                  <a:gd name="T63" fmla="*/ 186 h 524"/>
                  <a:gd name="T64" fmla="*/ 55 w 371"/>
                  <a:gd name="T65" fmla="*/ 54 h 524"/>
                  <a:gd name="T66" fmla="*/ 56 w 371"/>
                  <a:gd name="T67" fmla="*/ 53 h 524"/>
                  <a:gd name="T68" fmla="*/ 186 w 371"/>
                  <a:gd name="T69" fmla="*/ 0 h 524"/>
                  <a:gd name="T70" fmla="*/ 288 w 371"/>
                  <a:gd name="T71" fmla="*/ 83 h 524"/>
                  <a:gd name="T72" fmla="*/ 288 w 371"/>
                  <a:gd name="T73" fmla="*/ 83 h 524"/>
                  <a:gd name="T74" fmla="*/ 186 w 371"/>
                  <a:gd name="T75" fmla="*/ 41 h 524"/>
                  <a:gd name="T76" fmla="*/ 84 w 371"/>
                  <a:gd name="T77" fmla="*/ 82 h 524"/>
                  <a:gd name="T78" fmla="*/ 84 w 371"/>
                  <a:gd name="T79" fmla="*/ 83 h 524"/>
                  <a:gd name="T80" fmla="*/ 41 w 371"/>
                  <a:gd name="T81" fmla="*/ 186 h 524"/>
                  <a:gd name="T82" fmla="*/ 54 w 371"/>
                  <a:gd name="T83" fmla="*/ 244 h 524"/>
                  <a:gd name="T84" fmla="*/ 88 w 371"/>
                  <a:gd name="T85" fmla="*/ 292 h 524"/>
                  <a:gd name="T86" fmla="*/ 90 w 371"/>
                  <a:gd name="T87" fmla="*/ 294 h 524"/>
                  <a:gd name="T88" fmla="*/ 108 w 371"/>
                  <a:gd name="T89" fmla="*/ 312 h 524"/>
                  <a:gd name="T90" fmla="*/ 164 w 371"/>
                  <a:gd name="T91" fmla="*/ 393 h 524"/>
                  <a:gd name="T92" fmla="*/ 207 w 371"/>
                  <a:gd name="T93" fmla="*/ 393 h 524"/>
                  <a:gd name="T94" fmla="*/ 263 w 371"/>
                  <a:gd name="T95" fmla="*/ 312 h 524"/>
                  <a:gd name="T96" fmla="*/ 282 w 371"/>
                  <a:gd name="T97" fmla="*/ 294 h 524"/>
                  <a:gd name="T98" fmla="*/ 282 w 371"/>
                  <a:gd name="T99" fmla="*/ 293 h 524"/>
                  <a:gd name="T100" fmla="*/ 318 w 371"/>
                  <a:gd name="T101" fmla="*/ 244 h 524"/>
                  <a:gd name="T102" fmla="*/ 330 w 371"/>
                  <a:gd name="T103" fmla="*/ 186 h 524"/>
                  <a:gd name="T104" fmla="*/ 288 w 371"/>
                  <a:gd name="T105" fmla="*/ 83 h 524"/>
                  <a:gd name="T106" fmla="*/ 288 w 371"/>
                  <a:gd name="T107" fmla="*/ 83 h 524"/>
                  <a:gd name="T108" fmla="*/ 223 w 371"/>
                  <a:gd name="T109" fmla="*/ 475 h 524"/>
                  <a:gd name="T110" fmla="*/ 223 w 371"/>
                  <a:gd name="T111" fmla="*/ 475 h 524"/>
                  <a:gd name="T112" fmla="*/ 148 w 371"/>
                  <a:gd name="T113" fmla="*/ 475 h 524"/>
                  <a:gd name="T114" fmla="*/ 148 w 371"/>
                  <a:gd name="T115" fmla="*/ 500 h 524"/>
                  <a:gd name="T116" fmla="*/ 223 w 371"/>
                  <a:gd name="T117" fmla="*/ 500 h 524"/>
                  <a:gd name="T118" fmla="*/ 223 w 371"/>
                  <a:gd name="T119" fmla="*/ 475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1" h="524">
                    <a:moveTo>
                      <a:pt x="136" y="450"/>
                    </a:moveTo>
                    <a:cubicBezTo>
                      <a:pt x="136" y="450"/>
                      <a:pt x="136" y="450"/>
                      <a:pt x="136" y="450"/>
                    </a:cubicBezTo>
                    <a:cubicBezTo>
                      <a:pt x="235" y="450"/>
                      <a:pt x="235" y="450"/>
                      <a:pt x="235" y="450"/>
                    </a:cubicBezTo>
                    <a:cubicBezTo>
                      <a:pt x="242" y="450"/>
                      <a:pt x="247" y="456"/>
                      <a:pt x="247" y="462"/>
                    </a:cubicBezTo>
                    <a:cubicBezTo>
                      <a:pt x="247" y="463"/>
                      <a:pt x="247" y="463"/>
                      <a:pt x="247" y="463"/>
                    </a:cubicBezTo>
                    <a:cubicBezTo>
                      <a:pt x="247" y="512"/>
                      <a:pt x="247" y="512"/>
                      <a:pt x="247" y="512"/>
                    </a:cubicBezTo>
                    <a:cubicBezTo>
                      <a:pt x="247" y="519"/>
                      <a:pt x="242" y="524"/>
                      <a:pt x="235" y="524"/>
                    </a:cubicBezTo>
                    <a:cubicBezTo>
                      <a:pt x="235" y="524"/>
                      <a:pt x="235" y="524"/>
                      <a:pt x="235" y="524"/>
                    </a:cubicBezTo>
                    <a:cubicBezTo>
                      <a:pt x="136" y="524"/>
                      <a:pt x="136" y="524"/>
                      <a:pt x="136" y="524"/>
                    </a:cubicBezTo>
                    <a:cubicBezTo>
                      <a:pt x="129" y="524"/>
                      <a:pt x="124" y="519"/>
                      <a:pt x="124" y="512"/>
                    </a:cubicBezTo>
                    <a:cubicBezTo>
                      <a:pt x="124" y="512"/>
                      <a:pt x="124" y="512"/>
                      <a:pt x="124" y="512"/>
                    </a:cubicBezTo>
                    <a:cubicBezTo>
                      <a:pt x="124" y="462"/>
                      <a:pt x="124" y="462"/>
                      <a:pt x="124" y="462"/>
                    </a:cubicBezTo>
                    <a:cubicBezTo>
                      <a:pt x="124" y="456"/>
                      <a:pt x="129" y="450"/>
                      <a:pt x="136" y="450"/>
                    </a:cubicBezTo>
                    <a:close/>
                    <a:moveTo>
                      <a:pt x="186" y="0"/>
                    </a:moveTo>
                    <a:cubicBezTo>
                      <a:pt x="186" y="0"/>
                      <a:pt x="186" y="0"/>
                      <a:pt x="186" y="0"/>
                    </a:cubicBezTo>
                    <a:cubicBezTo>
                      <a:pt x="237" y="0"/>
                      <a:pt x="283" y="21"/>
                      <a:pt x="317" y="54"/>
                    </a:cubicBezTo>
                    <a:cubicBezTo>
                      <a:pt x="317" y="54"/>
                      <a:pt x="317" y="54"/>
                      <a:pt x="317" y="54"/>
                    </a:cubicBezTo>
                    <a:cubicBezTo>
                      <a:pt x="317" y="54"/>
                      <a:pt x="317" y="54"/>
                      <a:pt x="317" y="54"/>
                    </a:cubicBezTo>
                    <a:cubicBezTo>
                      <a:pt x="350" y="88"/>
                      <a:pt x="371" y="134"/>
                      <a:pt x="371" y="186"/>
                    </a:cubicBezTo>
                    <a:cubicBezTo>
                      <a:pt x="371" y="212"/>
                      <a:pt x="365" y="238"/>
                      <a:pt x="355" y="261"/>
                    </a:cubicBezTo>
                    <a:cubicBezTo>
                      <a:pt x="345" y="284"/>
                      <a:pt x="329" y="306"/>
                      <a:pt x="310" y="323"/>
                    </a:cubicBezTo>
                    <a:cubicBezTo>
                      <a:pt x="306" y="327"/>
                      <a:pt x="299" y="334"/>
                      <a:pt x="291" y="341"/>
                    </a:cubicBezTo>
                    <a:cubicBezTo>
                      <a:pt x="264" y="367"/>
                      <a:pt x="248" y="383"/>
                      <a:pt x="245" y="415"/>
                    </a:cubicBezTo>
                    <a:cubicBezTo>
                      <a:pt x="244" y="426"/>
                      <a:pt x="235" y="433"/>
                      <a:pt x="224" y="433"/>
                    </a:cubicBezTo>
                    <a:cubicBezTo>
                      <a:pt x="224" y="433"/>
                      <a:pt x="224" y="433"/>
                      <a:pt x="224" y="433"/>
                    </a:cubicBezTo>
                    <a:cubicBezTo>
                      <a:pt x="147" y="433"/>
                      <a:pt x="147" y="433"/>
                      <a:pt x="147" y="433"/>
                    </a:cubicBezTo>
                    <a:cubicBezTo>
                      <a:pt x="136" y="433"/>
                      <a:pt x="127" y="425"/>
                      <a:pt x="126" y="414"/>
                    </a:cubicBezTo>
                    <a:cubicBezTo>
                      <a:pt x="123" y="382"/>
                      <a:pt x="107" y="367"/>
                      <a:pt x="80" y="341"/>
                    </a:cubicBezTo>
                    <a:cubicBezTo>
                      <a:pt x="73" y="334"/>
                      <a:pt x="65" y="327"/>
                      <a:pt x="61" y="323"/>
                    </a:cubicBezTo>
                    <a:cubicBezTo>
                      <a:pt x="61" y="323"/>
                      <a:pt x="61" y="323"/>
                      <a:pt x="61" y="323"/>
                    </a:cubicBezTo>
                    <a:cubicBezTo>
                      <a:pt x="42" y="305"/>
                      <a:pt x="27" y="284"/>
                      <a:pt x="16" y="261"/>
                    </a:cubicBezTo>
                    <a:cubicBezTo>
                      <a:pt x="6" y="238"/>
                      <a:pt x="0" y="212"/>
                      <a:pt x="0" y="186"/>
                    </a:cubicBezTo>
                    <a:cubicBezTo>
                      <a:pt x="0" y="134"/>
                      <a:pt x="21" y="88"/>
                      <a:pt x="55" y="54"/>
                    </a:cubicBezTo>
                    <a:cubicBezTo>
                      <a:pt x="56" y="53"/>
                      <a:pt x="56" y="53"/>
                      <a:pt x="56" y="53"/>
                    </a:cubicBezTo>
                    <a:cubicBezTo>
                      <a:pt x="89" y="20"/>
                      <a:pt x="135" y="0"/>
                      <a:pt x="186" y="0"/>
                    </a:cubicBezTo>
                    <a:close/>
                    <a:moveTo>
                      <a:pt x="288" y="83"/>
                    </a:moveTo>
                    <a:cubicBezTo>
                      <a:pt x="288" y="83"/>
                      <a:pt x="288" y="83"/>
                      <a:pt x="288" y="83"/>
                    </a:cubicBezTo>
                    <a:cubicBezTo>
                      <a:pt x="262" y="57"/>
                      <a:pt x="226" y="41"/>
                      <a:pt x="186" y="41"/>
                    </a:cubicBezTo>
                    <a:cubicBezTo>
                      <a:pt x="146" y="41"/>
                      <a:pt x="111" y="57"/>
                      <a:pt x="84" y="82"/>
                    </a:cubicBezTo>
                    <a:cubicBezTo>
                      <a:pt x="84" y="83"/>
                      <a:pt x="84" y="83"/>
                      <a:pt x="84" y="83"/>
                    </a:cubicBezTo>
                    <a:cubicBezTo>
                      <a:pt x="57" y="110"/>
                      <a:pt x="41" y="146"/>
                      <a:pt x="41" y="186"/>
                    </a:cubicBezTo>
                    <a:cubicBezTo>
                      <a:pt x="41" y="207"/>
                      <a:pt x="46" y="226"/>
                      <a:pt x="54" y="244"/>
                    </a:cubicBezTo>
                    <a:cubicBezTo>
                      <a:pt x="62" y="263"/>
                      <a:pt x="74" y="279"/>
                      <a:pt x="88" y="292"/>
                    </a:cubicBezTo>
                    <a:cubicBezTo>
                      <a:pt x="90" y="294"/>
                      <a:pt x="90" y="294"/>
                      <a:pt x="90" y="294"/>
                    </a:cubicBezTo>
                    <a:cubicBezTo>
                      <a:pt x="99" y="303"/>
                      <a:pt x="104" y="307"/>
                      <a:pt x="108" y="312"/>
                    </a:cubicBezTo>
                    <a:cubicBezTo>
                      <a:pt x="137" y="340"/>
                      <a:pt x="156" y="358"/>
                      <a:pt x="164" y="393"/>
                    </a:cubicBezTo>
                    <a:cubicBezTo>
                      <a:pt x="207" y="393"/>
                      <a:pt x="207" y="393"/>
                      <a:pt x="207" y="393"/>
                    </a:cubicBezTo>
                    <a:cubicBezTo>
                      <a:pt x="215" y="358"/>
                      <a:pt x="234" y="340"/>
                      <a:pt x="263" y="312"/>
                    </a:cubicBezTo>
                    <a:cubicBezTo>
                      <a:pt x="268" y="307"/>
                      <a:pt x="273" y="303"/>
                      <a:pt x="282" y="294"/>
                    </a:cubicBezTo>
                    <a:cubicBezTo>
                      <a:pt x="282" y="293"/>
                      <a:pt x="282" y="293"/>
                      <a:pt x="282" y="293"/>
                    </a:cubicBezTo>
                    <a:cubicBezTo>
                      <a:pt x="297" y="279"/>
                      <a:pt x="310" y="263"/>
                      <a:pt x="318" y="244"/>
                    </a:cubicBezTo>
                    <a:cubicBezTo>
                      <a:pt x="326" y="226"/>
                      <a:pt x="330" y="207"/>
                      <a:pt x="330" y="186"/>
                    </a:cubicBezTo>
                    <a:cubicBezTo>
                      <a:pt x="330" y="146"/>
                      <a:pt x="314" y="110"/>
                      <a:pt x="288" y="83"/>
                    </a:cubicBezTo>
                    <a:cubicBezTo>
                      <a:pt x="288" y="83"/>
                      <a:pt x="288" y="83"/>
                      <a:pt x="288" y="83"/>
                    </a:cubicBezTo>
                    <a:close/>
                    <a:moveTo>
                      <a:pt x="223" y="475"/>
                    </a:moveTo>
                    <a:cubicBezTo>
                      <a:pt x="223" y="475"/>
                      <a:pt x="223" y="475"/>
                      <a:pt x="223" y="475"/>
                    </a:cubicBezTo>
                    <a:cubicBezTo>
                      <a:pt x="148" y="475"/>
                      <a:pt x="148" y="475"/>
                      <a:pt x="148" y="475"/>
                    </a:cubicBezTo>
                    <a:cubicBezTo>
                      <a:pt x="148" y="500"/>
                      <a:pt x="148" y="500"/>
                      <a:pt x="148" y="500"/>
                    </a:cubicBezTo>
                    <a:cubicBezTo>
                      <a:pt x="223" y="500"/>
                      <a:pt x="223" y="500"/>
                      <a:pt x="223" y="500"/>
                    </a:cubicBezTo>
                    <a:cubicBezTo>
                      <a:pt x="223" y="475"/>
                      <a:pt x="223" y="475"/>
                      <a:pt x="223" y="4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134" name="Rectangle 133"/>
          <p:cNvSpPr/>
          <p:nvPr/>
        </p:nvSpPr>
        <p:spPr>
          <a:xfrm>
            <a:off x="4087994" y="3809601"/>
            <a:ext cx="3696373" cy="1785104"/>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Alabama Department of Public Health</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Alabama Maternal &amp; Child Health Leadership Network</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Mississippi State Department of Health</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UAB Center for AIDS Research (CFAR)</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UAB Department of Nutrition Sciences</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UAB School of Public Health, Department of Maternal &amp; Child Health</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Mississippi State Medical Response System</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Alabama AIDS Education and Training Center</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United South &amp; Eastern Tribes</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Alabama Area Health Education Centers (AHEC)</a:t>
            </a:r>
          </a:p>
        </p:txBody>
      </p:sp>
      <p:sp>
        <p:nvSpPr>
          <p:cNvPr id="136" name="Rectangle 135"/>
          <p:cNvSpPr/>
          <p:nvPr/>
        </p:nvSpPr>
        <p:spPr>
          <a:xfrm>
            <a:off x="227429" y="6106495"/>
            <a:ext cx="7746275" cy="1631216"/>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Identify workforce development capacity and needs targeting public health workers in community-based organizations (CBO) specifically in the medically underserved areas (MUA) of Alabama and Mississippi</a:t>
            </a:r>
            <a:r>
              <a:rPr lang="en-US" sz="1000" dirty="0" smtClean="0">
                <a:solidFill>
                  <a:srgbClr val="666666"/>
                </a:solidFill>
                <a:cs typeface="Arial" panose="020B0604020202020204" pitchFamily="34" charset="0"/>
              </a:rPr>
              <a:t>.</a:t>
            </a:r>
            <a:br>
              <a:rPr lang="en-US" sz="1000" dirty="0" smtClean="0">
                <a:solidFill>
                  <a:srgbClr val="666666"/>
                </a:solidFill>
                <a:cs typeface="Arial" panose="020B0604020202020204" pitchFamily="34" charset="0"/>
              </a:rPr>
            </a:b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Develop and provide competency-based education and training to improve the capacity of the public health workforce in the underserved areas of Alabama and Mississippi</a:t>
            </a:r>
            <a:r>
              <a:rPr lang="en-US" sz="1000" dirty="0" smtClean="0">
                <a:solidFill>
                  <a:srgbClr val="666666"/>
                </a:solidFill>
                <a:cs typeface="Arial" panose="020B0604020202020204" pitchFamily="34" charset="0"/>
              </a:rPr>
              <a:t>.</a:t>
            </a:r>
            <a:br>
              <a:rPr lang="en-US" sz="1000" dirty="0" smtClean="0">
                <a:solidFill>
                  <a:srgbClr val="666666"/>
                </a:solidFill>
                <a:cs typeface="Arial" panose="020B0604020202020204" pitchFamily="34" charset="0"/>
              </a:rPr>
            </a:b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Develop opportunities for public health faculty, students, and practitioners to work collaboratively on identified public health needs in MUAs and with medically underserved populations (MUP</a:t>
            </a:r>
            <a:r>
              <a:rPr lang="en-US" sz="1000" dirty="0" smtClean="0">
                <a:solidFill>
                  <a:srgbClr val="666666"/>
                </a:solidFill>
                <a:cs typeface="Arial" panose="020B0604020202020204" pitchFamily="34" charset="0"/>
              </a:rPr>
              <a:t>).</a:t>
            </a:r>
            <a:br>
              <a:rPr lang="en-US" sz="1000" dirty="0" smtClean="0">
                <a:solidFill>
                  <a:srgbClr val="666666"/>
                </a:solidFill>
                <a:cs typeface="Arial" panose="020B0604020202020204" pitchFamily="34" charset="0"/>
              </a:rPr>
            </a:b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Provide opportunities for faculty and/or practitioners to mentor public health students in organizations that serve MUAs and MUPs</a:t>
            </a:r>
          </a:p>
        </p:txBody>
      </p:sp>
      <p:grpSp>
        <p:nvGrpSpPr>
          <p:cNvPr id="144" name="Group 143"/>
          <p:cNvGrpSpPr/>
          <p:nvPr/>
        </p:nvGrpSpPr>
        <p:grpSpPr>
          <a:xfrm>
            <a:off x="237877" y="5711005"/>
            <a:ext cx="7534523" cy="374087"/>
            <a:chOff x="237877" y="5698969"/>
            <a:chExt cx="7534523" cy="374087"/>
          </a:xfrm>
        </p:grpSpPr>
        <p:sp>
          <p:nvSpPr>
            <p:cNvPr id="115" name="Rectangle 114"/>
            <p:cNvSpPr/>
            <p:nvPr/>
          </p:nvSpPr>
          <p:spPr>
            <a:xfrm>
              <a:off x="679707" y="5768357"/>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38" name="Rectangle 137"/>
            <p:cNvSpPr/>
            <p:nvPr/>
          </p:nvSpPr>
          <p:spPr>
            <a:xfrm>
              <a:off x="240290" y="5705974"/>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572944" y="5698969"/>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Specific Activities</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41" name="Pentagon 140"/>
            <p:cNvSpPr/>
            <p:nvPr/>
          </p:nvSpPr>
          <p:spPr>
            <a:xfrm>
              <a:off x="237877" y="5706200"/>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70" y="5775755"/>
            <a:ext cx="192614" cy="192614"/>
          </a:xfrm>
          <a:prstGeom prst="rect">
            <a:avLst/>
          </a:prstGeom>
        </p:spPr>
      </p:pic>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pic>
        <p:nvPicPr>
          <p:cNvPr id="163" name="Picture 1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733" y="7828138"/>
            <a:ext cx="209676" cy="209676"/>
          </a:xfrm>
          <a:prstGeom prst="rect">
            <a:avLst/>
          </a:prstGeom>
        </p:spPr>
      </p:pic>
      <p:sp>
        <p:nvSpPr>
          <p:cNvPr id="44" name="Rectangle 43"/>
          <p:cNvSpPr/>
          <p:nvPr/>
        </p:nvSpPr>
        <p:spPr>
          <a:xfrm>
            <a:off x="227429" y="8220628"/>
            <a:ext cx="3860565" cy="1169551"/>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Peter M. </a:t>
            </a:r>
            <a:r>
              <a:rPr lang="en-US" sz="1000" b="1" dirty="0" err="1">
                <a:solidFill>
                  <a:srgbClr val="666666"/>
                </a:solidFill>
                <a:cs typeface="Arial" panose="020B0604020202020204" pitchFamily="34" charset="0"/>
              </a:rPr>
              <a:t>Ginter</a:t>
            </a:r>
            <a:r>
              <a:rPr lang="en-US" sz="1000" b="1" dirty="0">
                <a:solidFill>
                  <a:srgbClr val="666666"/>
                </a:solidFill>
                <a:cs typeface="Arial" panose="020B0604020202020204" pitchFamily="34" charset="0"/>
              </a:rPr>
              <a:t>, PhD</a:t>
            </a:r>
            <a:r>
              <a:rPr lang="en-US" sz="1000" dirty="0">
                <a:solidFill>
                  <a:srgbClr val="666666"/>
                </a:solidFill>
                <a:cs typeface="Arial" panose="020B0604020202020204" pitchFamily="34" charset="0"/>
              </a:rPr>
              <a:t>, PI and LPS Director, </a:t>
            </a:r>
            <a:r>
              <a:rPr lang="en-US" sz="1000" b="1" dirty="0">
                <a:solidFill>
                  <a:schemeClr val="accent1">
                    <a:lumMod val="75000"/>
                  </a:schemeClr>
                </a:solidFill>
                <a:cs typeface="Arial" panose="020B0604020202020204" pitchFamily="34" charset="0"/>
              </a:rPr>
              <a:t>pginter@uab.edu</a:t>
            </a: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Andrew C. Rucks, Ph.D., </a:t>
            </a:r>
            <a:r>
              <a:rPr lang="en-US" sz="1000" dirty="0">
                <a:solidFill>
                  <a:srgbClr val="666666"/>
                </a:solidFill>
                <a:cs typeface="Arial" panose="020B0604020202020204" pitchFamily="34" charset="0"/>
              </a:rPr>
              <a:t>Investigator, </a:t>
            </a:r>
            <a:r>
              <a:rPr lang="en-US" sz="1000" b="1" dirty="0">
                <a:solidFill>
                  <a:schemeClr val="accent1">
                    <a:lumMod val="75000"/>
                  </a:schemeClr>
                </a:solidFill>
                <a:cs typeface="Arial" panose="020B0604020202020204" pitchFamily="34" charset="0"/>
              </a:rPr>
              <a:t>arucks@uab.edu</a:t>
            </a:r>
          </a:p>
          <a:p>
            <a:pPr marL="112713" indent="-112713" fontAlgn="base">
              <a:buClr>
                <a:schemeClr val="accent1">
                  <a:lumMod val="75000"/>
                </a:schemeClr>
              </a:buClr>
              <a:buSzPct val="60000"/>
              <a:buFont typeface="Century Gothic" panose="020B0502020202020204" pitchFamily="34" charset="0"/>
              <a:buChar char="►"/>
            </a:pPr>
            <a:r>
              <a:rPr lang="nn-NO" sz="1000" b="1" dirty="0">
                <a:solidFill>
                  <a:srgbClr val="666666"/>
                </a:solidFill>
                <a:cs typeface="Arial" panose="020B0604020202020204" pitchFamily="34" charset="0"/>
              </a:rPr>
              <a:t>Elena Kidd, MPH, </a:t>
            </a:r>
            <a:r>
              <a:rPr lang="nn-NO" sz="1000" dirty="0">
                <a:solidFill>
                  <a:srgbClr val="666666"/>
                </a:solidFill>
                <a:cs typeface="Arial" panose="020B0604020202020204" pitchFamily="34" charset="0"/>
              </a:rPr>
              <a:t>Program Manager, </a:t>
            </a:r>
            <a:r>
              <a:rPr lang="nn-NO" sz="1000" b="1" dirty="0">
                <a:solidFill>
                  <a:schemeClr val="accent1">
                    <a:lumMod val="75000"/>
                  </a:schemeClr>
                </a:solidFill>
                <a:cs typeface="Arial" panose="020B0604020202020204" pitchFamily="34" charset="0"/>
              </a:rPr>
              <a:t>enlinn@uab.edu</a:t>
            </a: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Jessica </a:t>
            </a:r>
            <a:r>
              <a:rPr lang="en-US" sz="1000" b="1" dirty="0" err="1">
                <a:solidFill>
                  <a:srgbClr val="666666"/>
                </a:solidFill>
                <a:cs typeface="Arial" panose="020B0604020202020204" pitchFamily="34" charset="0"/>
              </a:rPr>
              <a:t>Wakelee</a:t>
            </a:r>
            <a:r>
              <a:rPr lang="en-US" sz="1000" b="1" dirty="0">
                <a:solidFill>
                  <a:srgbClr val="666666"/>
                </a:solidFill>
                <a:cs typeface="Arial" panose="020B0604020202020204" pitchFamily="34" charset="0"/>
              </a:rPr>
              <a:t>, MPH, </a:t>
            </a:r>
            <a:r>
              <a:rPr lang="en-US" sz="1000" dirty="0">
                <a:solidFill>
                  <a:srgbClr val="666666"/>
                </a:solidFill>
                <a:cs typeface="Arial" panose="020B0604020202020204" pitchFamily="34" charset="0"/>
              </a:rPr>
              <a:t>Evaluation Coordinator, </a:t>
            </a:r>
            <a:r>
              <a:rPr lang="en-US" sz="1000" b="1" dirty="0">
                <a:solidFill>
                  <a:schemeClr val="accent1">
                    <a:lumMod val="75000"/>
                  </a:schemeClr>
                </a:solidFill>
                <a:cs typeface="Arial" panose="020B0604020202020204" pitchFamily="34" charset="0"/>
              </a:rPr>
              <a:t>jwakelee@uab.edu</a:t>
            </a: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Christopher </a:t>
            </a:r>
            <a:r>
              <a:rPr lang="en-US" sz="1000" b="1" dirty="0" err="1">
                <a:solidFill>
                  <a:srgbClr val="666666"/>
                </a:solidFill>
                <a:cs typeface="Arial" panose="020B0604020202020204" pitchFamily="34" charset="0"/>
              </a:rPr>
              <a:t>Simma</a:t>
            </a:r>
            <a:r>
              <a:rPr lang="en-US" sz="1000" b="1" dirty="0">
                <a:solidFill>
                  <a:srgbClr val="666666"/>
                </a:solidFill>
                <a:cs typeface="Arial" panose="020B0604020202020204" pitchFamily="34" charset="0"/>
              </a:rPr>
              <a:t>, BS, </a:t>
            </a:r>
            <a:r>
              <a:rPr lang="en-US" sz="1000" dirty="0">
                <a:solidFill>
                  <a:srgbClr val="666666"/>
                </a:solidFill>
                <a:cs typeface="Arial" panose="020B0604020202020204" pitchFamily="34" charset="0"/>
              </a:rPr>
              <a:t>Videographer/Instructional Technologist, </a:t>
            </a:r>
            <a:r>
              <a:rPr lang="en-US" sz="1000" b="1" dirty="0">
                <a:solidFill>
                  <a:schemeClr val="accent1">
                    <a:lumMod val="75000"/>
                  </a:schemeClr>
                </a:solidFill>
                <a:cs typeface="Arial" panose="020B0604020202020204" pitchFamily="34" charset="0"/>
              </a:rPr>
              <a:t>csimma@uab.edu</a:t>
            </a:r>
          </a:p>
        </p:txBody>
      </p:sp>
      <p:sp>
        <p:nvSpPr>
          <p:cNvPr id="56" name="Rectangle 55"/>
          <p:cNvSpPr/>
          <p:nvPr/>
        </p:nvSpPr>
        <p:spPr>
          <a:xfrm>
            <a:off x="4079113" y="7871561"/>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399736" y="7864556"/>
            <a:ext cx="1613873" cy="279757"/>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Contact</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59" name="Pentagon 58"/>
          <p:cNvSpPr/>
          <p:nvPr/>
        </p:nvSpPr>
        <p:spPr>
          <a:xfrm>
            <a:off x="4076700" y="7871787"/>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40290" y="7871562"/>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72944" y="7864557"/>
            <a:ext cx="1613873" cy="279757"/>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Staff</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54" name="Pentagon 53"/>
          <p:cNvSpPr/>
          <p:nvPr/>
        </p:nvSpPr>
        <p:spPr>
          <a:xfrm>
            <a:off x="237877" y="7871788"/>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870" y="7916212"/>
            <a:ext cx="178385" cy="205144"/>
          </a:xfrm>
          <a:prstGeom prst="rect">
            <a:avLst/>
          </a:prstGeom>
        </p:spPr>
      </p:pic>
      <p:sp>
        <p:nvSpPr>
          <p:cNvPr id="4" name="Rounded Rectangular Callout 3"/>
          <p:cNvSpPr/>
          <p:nvPr/>
        </p:nvSpPr>
        <p:spPr>
          <a:xfrm>
            <a:off x="4128122" y="7928007"/>
            <a:ext cx="199347" cy="137160"/>
          </a:xfrm>
          <a:prstGeom prst="wedgeRoundRectCallout">
            <a:avLst>
              <a:gd name="adj1" fmla="val -3081"/>
              <a:gd name="adj2" fmla="val 88066"/>
              <a:gd name="adj3" fmla="val 16667"/>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4087994" y="8220628"/>
            <a:ext cx="3938772" cy="1015663"/>
            <a:chOff x="4115290" y="7776107"/>
            <a:chExt cx="3938772" cy="1015663"/>
          </a:xfrm>
        </p:grpSpPr>
        <p:sp>
          <p:nvSpPr>
            <p:cNvPr id="47" name="Rectangle 46"/>
            <p:cNvSpPr/>
            <p:nvPr/>
          </p:nvSpPr>
          <p:spPr>
            <a:xfrm>
              <a:off x="4115290" y="7776107"/>
              <a:ext cx="3696373" cy="1015663"/>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Website:  </a:t>
              </a:r>
              <a:r>
                <a:rPr lang="en-US" sz="1000" b="1" dirty="0" smtClean="0">
                  <a:solidFill>
                    <a:schemeClr val="accent1">
                      <a:lumMod val="75000"/>
                    </a:schemeClr>
                  </a:solidFill>
                  <a:cs typeface="Arial" panose="020B0604020202020204" pitchFamily="34" charset="0"/>
                </a:rPr>
                <a:t>www.alphtc.org</a:t>
              </a:r>
              <a:r>
                <a:rPr lang="en-US" sz="1000" dirty="0" smtClean="0">
                  <a:solidFill>
                    <a:schemeClr val="accent1">
                      <a:lumMod val="75000"/>
                    </a:schemeClr>
                  </a:solidFill>
                  <a:cs typeface="Arial" panose="020B0604020202020204" pitchFamily="34" charset="0"/>
                </a:rPr>
                <a:t/>
              </a:r>
              <a:br>
                <a:rPr lang="en-US" sz="1000" dirty="0" smtClean="0">
                  <a:solidFill>
                    <a:schemeClr val="accent1">
                      <a:lumMod val="75000"/>
                    </a:schemeClr>
                  </a:solidFill>
                  <a:cs typeface="Arial" panose="020B0604020202020204" pitchFamily="34" charset="0"/>
                </a:rPr>
              </a:br>
              <a:endParaRPr lang="en-US" sz="1000" dirty="0" smtClean="0">
                <a:solidFill>
                  <a:schemeClr val="accent1">
                    <a:lumMod val="75000"/>
                  </a:schemeClr>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Mailing address:</a:t>
              </a:r>
              <a:br>
                <a:rPr lang="en-US" sz="1000" b="1" dirty="0">
                  <a:solidFill>
                    <a:srgbClr val="666666"/>
                  </a:solidFill>
                  <a:cs typeface="Arial" panose="020B0604020202020204" pitchFamily="34" charset="0"/>
                </a:rPr>
              </a:br>
              <a:r>
                <a:rPr lang="en-US" sz="1000" dirty="0">
                  <a:solidFill>
                    <a:srgbClr val="666666"/>
                  </a:solidFill>
                  <a:cs typeface="Arial" panose="020B0604020202020204" pitchFamily="34" charset="0"/>
                </a:rPr>
                <a:t>RPHB330</a:t>
              </a:r>
              <a:br>
                <a:rPr lang="en-US" sz="1000" dirty="0">
                  <a:solidFill>
                    <a:srgbClr val="666666"/>
                  </a:solidFill>
                  <a:cs typeface="Arial" panose="020B0604020202020204" pitchFamily="34" charset="0"/>
                </a:rPr>
              </a:br>
              <a:r>
                <a:rPr lang="en-US" sz="1000" dirty="0">
                  <a:solidFill>
                    <a:srgbClr val="666666"/>
                  </a:solidFill>
                  <a:cs typeface="Arial" panose="020B0604020202020204" pitchFamily="34" charset="0"/>
                </a:rPr>
                <a:t>1720 2nd Avenue South</a:t>
              </a:r>
              <a:br>
                <a:rPr lang="en-US" sz="1000" dirty="0">
                  <a:solidFill>
                    <a:srgbClr val="666666"/>
                  </a:solidFill>
                  <a:cs typeface="Arial" panose="020B0604020202020204" pitchFamily="34" charset="0"/>
                </a:rPr>
              </a:br>
              <a:r>
                <a:rPr lang="en-US" sz="1000" dirty="0">
                  <a:solidFill>
                    <a:srgbClr val="666666"/>
                  </a:solidFill>
                  <a:cs typeface="Arial" panose="020B0604020202020204" pitchFamily="34" charset="0"/>
                </a:rPr>
                <a:t>Birmingham, AL 35294-0022  </a:t>
              </a:r>
            </a:p>
          </p:txBody>
        </p:sp>
        <p:sp>
          <p:nvSpPr>
            <p:cNvPr id="63" name="Rectangle 62"/>
            <p:cNvSpPr/>
            <p:nvPr/>
          </p:nvSpPr>
          <p:spPr>
            <a:xfrm>
              <a:off x="5963476" y="8077665"/>
              <a:ext cx="2090586" cy="707886"/>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Physical address</a:t>
              </a:r>
              <a:r>
                <a:rPr lang="en-US" sz="1000" b="1" dirty="0">
                  <a:solidFill>
                    <a:srgbClr val="666666"/>
                  </a:solidFill>
                  <a:cs typeface="Arial" panose="020B0604020202020204" pitchFamily="34" charset="0"/>
                </a:rPr>
                <a:t>:</a:t>
              </a:r>
              <a:br>
                <a:rPr lang="en-US" sz="1000" b="1" dirty="0">
                  <a:solidFill>
                    <a:srgbClr val="666666"/>
                  </a:solidFill>
                  <a:cs typeface="Arial" panose="020B0604020202020204" pitchFamily="34" charset="0"/>
                </a:rPr>
              </a:br>
              <a:r>
                <a:rPr lang="en-US" sz="1000" dirty="0">
                  <a:solidFill>
                    <a:srgbClr val="666666"/>
                  </a:solidFill>
                  <a:cs typeface="Arial" panose="020B0604020202020204" pitchFamily="34" charset="0"/>
                </a:rPr>
                <a:t>330 </a:t>
              </a:r>
              <a:r>
                <a:rPr lang="en-US" sz="1000" dirty="0" err="1">
                  <a:solidFill>
                    <a:srgbClr val="666666"/>
                  </a:solidFill>
                  <a:cs typeface="Arial" panose="020B0604020202020204" pitchFamily="34" charset="0"/>
                </a:rPr>
                <a:t>Ryals</a:t>
              </a:r>
              <a:r>
                <a:rPr lang="en-US" sz="1000" dirty="0">
                  <a:solidFill>
                    <a:srgbClr val="666666"/>
                  </a:solidFill>
                  <a:cs typeface="Arial" panose="020B0604020202020204" pitchFamily="34" charset="0"/>
                </a:rPr>
                <a:t> Public Health </a:t>
              </a:r>
              <a:r>
                <a:rPr lang="en-US" sz="1000" dirty="0" smtClean="0">
                  <a:solidFill>
                    <a:srgbClr val="666666"/>
                  </a:solidFill>
                  <a:cs typeface="Arial" panose="020B0604020202020204" pitchFamily="34" charset="0"/>
                </a:rPr>
                <a:t>Bldg.</a:t>
              </a:r>
              <a:r>
                <a:rPr lang="en-US" sz="1000" dirty="0">
                  <a:solidFill>
                    <a:srgbClr val="666666"/>
                  </a:solidFill>
                  <a:cs typeface="Arial" panose="020B0604020202020204" pitchFamily="34" charset="0"/>
                </a:rPr>
                <a:t/>
              </a:r>
              <a:br>
                <a:rPr lang="en-US" sz="1000" dirty="0">
                  <a:solidFill>
                    <a:srgbClr val="666666"/>
                  </a:solidFill>
                  <a:cs typeface="Arial" panose="020B0604020202020204" pitchFamily="34" charset="0"/>
                </a:rPr>
              </a:br>
              <a:r>
                <a:rPr lang="en-US" sz="1000" dirty="0">
                  <a:solidFill>
                    <a:srgbClr val="666666"/>
                  </a:solidFill>
                  <a:cs typeface="Arial" panose="020B0604020202020204" pitchFamily="34" charset="0"/>
                </a:rPr>
                <a:t>1665 University Boulevard</a:t>
              </a:r>
              <a:br>
                <a:rPr lang="en-US" sz="1000" dirty="0">
                  <a:solidFill>
                    <a:srgbClr val="666666"/>
                  </a:solidFill>
                  <a:cs typeface="Arial" panose="020B0604020202020204" pitchFamily="34" charset="0"/>
                </a:rPr>
              </a:br>
              <a:r>
                <a:rPr lang="en-US" sz="1000" dirty="0">
                  <a:solidFill>
                    <a:srgbClr val="666666"/>
                  </a:solidFill>
                  <a:cs typeface="Arial" panose="020B0604020202020204" pitchFamily="34" charset="0"/>
                </a:rPr>
                <a:t>Birmingham, </a:t>
              </a:r>
              <a:r>
                <a:rPr lang="en-US" sz="1000" dirty="0" smtClean="0">
                  <a:solidFill>
                    <a:srgbClr val="666666"/>
                  </a:solidFill>
                  <a:cs typeface="Arial" panose="020B0604020202020204" pitchFamily="34" charset="0"/>
                </a:rPr>
                <a:t>AL 35294</a:t>
              </a:r>
              <a:endParaRPr lang="en-US" sz="1000" dirty="0">
                <a:solidFill>
                  <a:srgbClr val="666666"/>
                </a:solidFill>
                <a:cs typeface="Arial" panose="020B0604020202020204" pitchFamily="34" charset="0"/>
              </a:endParaRPr>
            </a:p>
          </p:txBody>
        </p:sp>
      </p:grpSp>
      <p:grpSp>
        <p:nvGrpSpPr>
          <p:cNvPr id="16" name="Group 15"/>
          <p:cNvGrpSpPr/>
          <p:nvPr/>
        </p:nvGrpSpPr>
        <p:grpSpPr>
          <a:xfrm>
            <a:off x="3641558" y="532398"/>
            <a:ext cx="4385208" cy="430129"/>
            <a:chOff x="3641558" y="628650"/>
            <a:chExt cx="4385208" cy="430129"/>
          </a:xfrm>
        </p:grpSpPr>
        <p:sp>
          <p:nvSpPr>
            <p:cNvPr id="15" name="Rectangle 14"/>
            <p:cNvSpPr/>
            <p:nvPr/>
          </p:nvSpPr>
          <p:spPr>
            <a:xfrm>
              <a:off x="3641558" y="628650"/>
              <a:ext cx="4385208" cy="43012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655257" y="655971"/>
              <a:ext cx="4191568" cy="340093"/>
            </a:xfrm>
            <a:prstGeom prst="rect">
              <a:avLst/>
            </a:prstGeom>
          </p:spPr>
          <p:txBody>
            <a:bodyPr wrap="square">
              <a:spAutoFit/>
            </a:bodyPr>
            <a:lstStyle/>
            <a:p>
              <a:pPr>
                <a:lnSpc>
                  <a:spcPct val="115000"/>
                </a:lnSpc>
              </a:pPr>
              <a:r>
                <a:rPr lang="en-US" sz="10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AT THE  </a:t>
              </a:r>
              <a:r>
                <a:rPr lang="en-US" sz="14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University of Alabama, Birmingham</a:t>
              </a:r>
              <a:endParaRPr lang="en-US" sz="14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grpSp>
      <p:pic>
        <p:nvPicPr>
          <p:cNvPr id="58" name="Picture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3732" y="3462885"/>
            <a:ext cx="278586" cy="214467"/>
          </a:xfrm>
          <a:prstGeom prst="rect">
            <a:avLst/>
          </a:prstGeom>
        </p:spPr>
      </p:pic>
      <p:grpSp>
        <p:nvGrpSpPr>
          <p:cNvPr id="21" name="Group 20"/>
          <p:cNvGrpSpPr/>
          <p:nvPr/>
        </p:nvGrpSpPr>
        <p:grpSpPr>
          <a:xfrm>
            <a:off x="227429" y="3731220"/>
            <a:ext cx="3696373" cy="1887696"/>
            <a:chOff x="227429" y="3827472"/>
            <a:chExt cx="3696373" cy="1887696"/>
          </a:xfrm>
        </p:grpSpPr>
        <p:sp>
          <p:nvSpPr>
            <p:cNvPr id="68" name="Rectangle 67"/>
            <p:cNvSpPr/>
            <p:nvPr/>
          </p:nvSpPr>
          <p:spPr>
            <a:xfrm>
              <a:off x="227429" y="3827472"/>
              <a:ext cx="3696373" cy="1887696"/>
            </a:xfrm>
            <a:prstGeom prst="rect">
              <a:avLst/>
            </a:prstGeom>
          </p:spPr>
          <p:txBody>
            <a:bodyPr wrap="square">
              <a:spAutoFit/>
            </a:bodyPr>
            <a:lstStyle/>
            <a:p>
              <a:pPr fontAlgn="base">
                <a:lnSpc>
                  <a:spcPts val="2000"/>
                </a:lnSpc>
                <a:buClr>
                  <a:schemeClr val="accent1">
                    <a:lumMod val="75000"/>
                  </a:schemeClr>
                </a:buClr>
                <a:buSzPct val="100000"/>
                <a:tabLst>
                  <a:tab pos="228600" algn="l"/>
                </a:tabLst>
              </a:pPr>
              <a:r>
                <a:rPr lang="en-US" sz="1000" dirty="0" smtClean="0">
                  <a:solidFill>
                    <a:srgbClr val="666666"/>
                  </a:solidFill>
                  <a:cs typeface="Arial" panose="020B0604020202020204" pitchFamily="34" charset="0"/>
                </a:rPr>
                <a:t>	Infectious </a:t>
              </a:r>
              <a:r>
                <a:rPr lang="en-US" sz="1000" dirty="0">
                  <a:solidFill>
                    <a:srgbClr val="666666"/>
                  </a:solidFill>
                  <a:cs typeface="Arial" panose="020B0604020202020204" pitchFamily="34" charset="0"/>
                </a:rPr>
                <a:t>Disease</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HIV/AIDS</a:t>
              </a:r>
              <a:endParaRPr lang="en-US" sz="1000" dirty="0">
                <a:solidFill>
                  <a:srgbClr val="666666"/>
                </a:solidFill>
                <a:cs typeface="Arial" panose="020B0604020202020204" pitchFamily="34" charset="0"/>
              </a:endParaRP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Maternal and </a:t>
              </a:r>
              <a:r>
                <a:rPr lang="en-US" sz="1000" dirty="0">
                  <a:solidFill>
                    <a:srgbClr val="666666"/>
                  </a:solidFill>
                  <a:cs typeface="Arial" panose="020B0604020202020204" pitchFamily="34" charset="0"/>
                </a:rPr>
                <a:t>Child Health</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Public </a:t>
              </a:r>
              <a:r>
                <a:rPr lang="en-US" sz="1000" dirty="0">
                  <a:solidFill>
                    <a:srgbClr val="666666"/>
                  </a:solidFill>
                  <a:cs typeface="Arial" panose="020B0604020202020204" pitchFamily="34" charset="0"/>
                </a:rPr>
                <a:t>Health Preparedness</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Distance </a:t>
              </a:r>
              <a:r>
                <a:rPr lang="en-US" sz="1000" dirty="0">
                  <a:solidFill>
                    <a:srgbClr val="666666"/>
                  </a:solidFill>
                  <a:cs typeface="Arial" panose="020B0604020202020204" pitchFamily="34" charset="0"/>
                </a:rPr>
                <a:t>Learning Education</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Leadership and </a:t>
              </a:r>
              <a:r>
                <a:rPr lang="en-US" sz="1000" dirty="0">
                  <a:solidFill>
                    <a:srgbClr val="666666"/>
                  </a:solidFill>
                  <a:cs typeface="Arial" panose="020B0604020202020204" pitchFamily="34" charset="0"/>
                </a:rPr>
                <a:t>Management</a:t>
              </a:r>
            </a:p>
            <a:p>
              <a:pPr fontAlgn="base">
                <a:lnSpc>
                  <a:spcPts val="2000"/>
                </a:lnSpc>
                <a:buClr>
                  <a:schemeClr val="accent1">
                    <a:lumMod val="75000"/>
                  </a:schemeClr>
                </a:buClr>
                <a:buSzPct val="60000"/>
                <a:tabLst>
                  <a:tab pos="228600" algn="l"/>
                </a:tabLst>
              </a:pPr>
              <a:r>
                <a:rPr lang="en-US" sz="1000" dirty="0" smtClean="0">
                  <a:solidFill>
                    <a:srgbClr val="666666"/>
                  </a:solidFill>
                  <a:cs typeface="Arial" panose="020B0604020202020204" pitchFamily="34" charset="0"/>
                </a:rPr>
                <a:t>	Finance and </a:t>
              </a:r>
              <a:r>
                <a:rPr lang="en-US" sz="1000" dirty="0">
                  <a:solidFill>
                    <a:srgbClr val="666666"/>
                  </a:solidFill>
                  <a:cs typeface="Arial" panose="020B0604020202020204" pitchFamily="34" charset="0"/>
                </a:rPr>
                <a:t>Budgeting</a:t>
              </a:r>
              <a:endParaRPr lang="en-US" sz="1000" b="0" i="0" dirty="0">
                <a:solidFill>
                  <a:srgbClr val="666666"/>
                </a:solidFill>
                <a:effectLst/>
                <a:cs typeface="Arial" panose="020B0604020202020204" pitchFamily="34"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9251" y="3903973"/>
              <a:ext cx="210312" cy="210312"/>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1373" y="4153810"/>
              <a:ext cx="160575" cy="227696"/>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8627" y="4655420"/>
              <a:ext cx="97376" cy="256602"/>
            </a:xfrm>
            <a:prstGeom prst="rect">
              <a:avLst/>
            </a:prstGeom>
          </p:spPr>
        </p:pic>
        <p:sp>
          <p:nvSpPr>
            <p:cNvPr id="17" name="Freeform 5"/>
            <p:cNvSpPr>
              <a:spLocks noEditPoints="1"/>
            </p:cNvSpPr>
            <p:nvPr/>
          </p:nvSpPr>
          <p:spPr bwMode="auto">
            <a:xfrm>
              <a:off x="247292" y="4940210"/>
              <a:ext cx="246985" cy="192611"/>
            </a:xfrm>
            <a:custGeom>
              <a:avLst/>
              <a:gdLst>
                <a:gd name="T0" fmla="*/ 229 w 847"/>
                <a:gd name="T1" fmla="*/ 458 h 658"/>
                <a:gd name="T2" fmla="*/ 173 w 847"/>
                <a:gd name="T3" fmla="*/ 389 h 658"/>
                <a:gd name="T4" fmla="*/ 192 w 847"/>
                <a:gd name="T5" fmla="*/ 331 h 658"/>
                <a:gd name="T6" fmla="*/ 86 w 847"/>
                <a:gd name="T7" fmla="*/ 222 h 658"/>
                <a:gd name="T8" fmla="*/ 120 w 847"/>
                <a:gd name="T9" fmla="*/ 327 h 658"/>
                <a:gd name="T10" fmla="*/ 136 w 847"/>
                <a:gd name="T11" fmla="*/ 410 h 658"/>
                <a:gd name="T12" fmla="*/ 109 w 847"/>
                <a:gd name="T13" fmla="*/ 426 h 658"/>
                <a:gd name="T14" fmla="*/ 86 w 847"/>
                <a:gd name="T15" fmla="*/ 432 h 658"/>
                <a:gd name="T16" fmla="*/ 54 w 847"/>
                <a:gd name="T17" fmla="*/ 432 h 658"/>
                <a:gd name="T18" fmla="*/ 31 w 847"/>
                <a:gd name="T19" fmla="*/ 426 h 658"/>
                <a:gd name="T20" fmla="*/ 4 w 847"/>
                <a:gd name="T21" fmla="*/ 410 h 658"/>
                <a:gd name="T22" fmla="*/ 20 w 847"/>
                <a:gd name="T23" fmla="*/ 327 h 658"/>
                <a:gd name="T24" fmla="*/ 54 w 847"/>
                <a:gd name="T25" fmla="*/ 209 h 658"/>
                <a:gd name="T26" fmla="*/ 60 w 847"/>
                <a:gd name="T27" fmla="*/ 163 h 658"/>
                <a:gd name="T28" fmla="*/ 433 w 847"/>
                <a:gd name="T29" fmla="*/ 2 h 658"/>
                <a:gd name="T30" fmla="*/ 454 w 847"/>
                <a:gd name="T31" fmla="*/ 2 h 658"/>
                <a:gd name="T32" fmla="*/ 828 w 847"/>
                <a:gd name="T33" fmla="*/ 163 h 658"/>
                <a:gd name="T34" fmla="*/ 827 w 847"/>
                <a:gd name="T35" fmla="*/ 212 h 658"/>
                <a:gd name="T36" fmla="*/ 696 w 847"/>
                <a:gd name="T37" fmla="*/ 331 h 658"/>
                <a:gd name="T38" fmla="*/ 715 w 847"/>
                <a:gd name="T39" fmla="*/ 389 h 658"/>
                <a:gd name="T40" fmla="*/ 659 w 847"/>
                <a:gd name="T41" fmla="*/ 458 h 658"/>
                <a:gd name="T42" fmla="*/ 332 w 847"/>
                <a:gd name="T43" fmla="*/ 602 h 658"/>
                <a:gd name="T44" fmla="*/ 57 w 847"/>
                <a:gd name="T45" fmla="*/ 314 h 658"/>
                <a:gd name="T46" fmla="*/ 52 w 847"/>
                <a:gd name="T47" fmla="*/ 327 h 658"/>
                <a:gd name="T48" fmla="*/ 70 w 847"/>
                <a:gd name="T49" fmla="*/ 345 h 658"/>
                <a:gd name="T50" fmla="*/ 70 w 847"/>
                <a:gd name="T51" fmla="*/ 345 h 658"/>
                <a:gd name="T52" fmla="*/ 88 w 847"/>
                <a:gd name="T53" fmla="*/ 327 h 658"/>
                <a:gd name="T54" fmla="*/ 83 w 847"/>
                <a:gd name="T55" fmla="*/ 314 h 658"/>
                <a:gd name="T56" fmla="*/ 444 w 847"/>
                <a:gd name="T57" fmla="*/ 55 h 658"/>
                <a:gd name="T58" fmla="*/ 140 w 847"/>
                <a:gd name="T59" fmla="*/ 186 h 658"/>
                <a:gd name="T60" fmla="*/ 215 w 847"/>
                <a:gd name="T61" fmla="*/ 203 h 658"/>
                <a:gd name="T62" fmla="*/ 598 w 847"/>
                <a:gd name="T63" fmla="*/ 153 h 658"/>
                <a:gd name="T64" fmla="*/ 672 w 847"/>
                <a:gd name="T65" fmla="*/ 215 h 658"/>
                <a:gd name="T66" fmla="*/ 444 w 847"/>
                <a:gd name="T67" fmla="*/ 55 h 658"/>
                <a:gd name="T68" fmla="*/ 297 w 847"/>
                <a:gd name="T69" fmla="*/ 184 h 658"/>
                <a:gd name="T70" fmla="*/ 247 w 847"/>
                <a:gd name="T71" fmla="*/ 284 h 658"/>
                <a:gd name="T72" fmla="*/ 605 w 847"/>
                <a:gd name="T73" fmla="*/ 275 h 658"/>
                <a:gd name="T74" fmla="*/ 641 w 847"/>
                <a:gd name="T75" fmla="*/ 203 h 658"/>
                <a:gd name="T76" fmla="*/ 297 w 847"/>
                <a:gd name="T77" fmla="*/ 184 h 658"/>
                <a:gd name="T78" fmla="*/ 293 w 847"/>
                <a:gd name="T79" fmla="*/ 326 h 658"/>
                <a:gd name="T80" fmla="*/ 224 w 847"/>
                <a:gd name="T81" fmla="*/ 426 h 658"/>
                <a:gd name="T82" fmla="*/ 229 w 847"/>
                <a:gd name="T83" fmla="*/ 425 h 658"/>
                <a:gd name="T84" fmla="*/ 254 w 847"/>
                <a:gd name="T85" fmla="*/ 433 h 658"/>
                <a:gd name="T86" fmla="*/ 536 w 847"/>
                <a:gd name="T87" fmla="*/ 577 h 658"/>
                <a:gd name="T88" fmla="*/ 653 w 847"/>
                <a:gd name="T89" fmla="*/ 422 h 658"/>
                <a:gd name="T90" fmla="*/ 661 w 847"/>
                <a:gd name="T91" fmla="*/ 426 h 658"/>
                <a:gd name="T92" fmla="*/ 683 w 847"/>
                <a:gd name="T93" fmla="*/ 389 h 658"/>
                <a:gd name="T94" fmla="*/ 293 w 847"/>
                <a:gd name="T95" fmla="*/ 32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7" h="658">
                  <a:moveTo>
                    <a:pt x="332" y="602"/>
                  </a:moveTo>
                  <a:cubicBezTo>
                    <a:pt x="285" y="565"/>
                    <a:pt x="248" y="514"/>
                    <a:pt x="229" y="458"/>
                  </a:cubicBezTo>
                  <a:cubicBezTo>
                    <a:pt x="227" y="458"/>
                    <a:pt x="226" y="458"/>
                    <a:pt x="224" y="458"/>
                  </a:cubicBezTo>
                  <a:cubicBezTo>
                    <a:pt x="189" y="458"/>
                    <a:pt x="173" y="418"/>
                    <a:pt x="173" y="389"/>
                  </a:cubicBezTo>
                  <a:cubicBezTo>
                    <a:pt x="173" y="370"/>
                    <a:pt x="179" y="349"/>
                    <a:pt x="192" y="335"/>
                  </a:cubicBezTo>
                  <a:cubicBezTo>
                    <a:pt x="192" y="334"/>
                    <a:pt x="192" y="333"/>
                    <a:pt x="192" y="331"/>
                  </a:cubicBezTo>
                  <a:cubicBezTo>
                    <a:pt x="191" y="262"/>
                    <a:pt x="191" y="262"/>
                    <a:pt x="191" y="262"/>
                  </a:cubicBezTo>
                  <a:cubicBezTo>
                    <a:pt x="86" y="222"/>
                    <a:pt x="86" y="222"/>
                    <a:pt x="86" y="222"/>
                  </a:cubicBezTo>
                  <a:cubicBezTo>
                    <a:pt x="86" y="280"/>
                    <a:pt x="86" y="280"/>
                    <a:pt x="86" y="280"/>
                  </a:cubicBezTo>
                  <a:cubicBezTo>
                    <a:pt x="106" y="286"/>
                    <a:pt x="120" y="306"/>
                    <a:pt x="120" y="327"/>
                  </a:cubicBezTo>
                  <a:cubicBezTo>
                    <a:pt x="120" y="340"/>
                    <a:pt x="115" y="351"/>
                    <a:pt x="107" y="360"/>
                  </a:cubicBezTo>
                  <a:cubicBezTo>
                    <a:pt x="136" y="410"/>
                    <a:pt x="136" y="410"/>
                    <a:pt x="136" y="410"/>
                  </a:cubicBezTo>
                  <a:cubicBezTo>
                    <a:pt x="141" y="418"/>
                    <a:pt x="138" y="427"/>
                    <a:pt x="131" y="432"/>
                  </a:cubicBezTo>
                  <a:cubicBezTo>
                    <a:pt x="123" y="436"/>
                    <a:pt x="113" y="433"/>
                    <a:pt x="109" y="426"/>
                  </a:cubicBezTo>
                  <a:cubicBezTo>
                    <a:pt x="86" y="386"/>
                    <a:pt x="86" y="386"/>
                    <a:pt x="86" y="386"/>
                  </a:cubicBezTo>
                  <a:cubicBezTo>
                    <a:pt x="86" y="432"/>
                    <a:pt x="86" y="432"/>
                    <a:pt x="86" y="432"/>
                  </a:cubicBezTo>
                  <a:cubicBezTo>
                    <a:pt x="86" y="441"/>
                    <a:pt x="79" y="448"/>
                    <a:pt x="70" y="448"/>
                  </a:cubicBezTo>
                  <a:cubicBezTo>
                    <a:pt x="62" y="448"/>
                    <a:pt x="54" y="441"/>
                    <a:pt x="54" y="432"/>
                  </a:cubicBezTo>
                  <a:cubicBezTo>
                    <a:pt x="54" y="386"/>
                    <a:pt x="54" y="386"/>
                    <a:pt x="54" y="386"/>
                  </a:cubicBezTo>
                  <a:cubicBezTo>
                    <a:pt x="31" y="426"/>
                    <a:pt x="31" y="426"/>
                    <a:pt x="31" y="426"/>
                  </a:cubicBezTo>
                  <a:cubicBezTo>
                    <a:pt x="27" y="433"/>
                    <a:pt x="17" y="436"/>
                    <a:pt x="10" y="432"/>
                  </a:cubicBezTo>
                  <a:cubicBezTo>
                    <a:pt x="2" y="427"/>
                    <a:pt x="0" y="418"/>
                    <a:pt x="4" y="410"/>
                  </a:cubicBezTo>
                  <a:cubicBezTo>
                    <a:pt x="33" y="360"/>
                    <a:pt x="33" y="360"/>
                    <a:pt x="33" y="360"/>
                  </a:cubicBezTo>
                  <a:cubicBezTo>
                    <a:pt x="25" y="351"/>
                    <a:pt x="20" y="340"/>
                    <a:pt x="20" y="327"/>
                  </a:cubicBezTo>
                  <a:cubicBezTo>
                    <a:pt x="20" y="306"/>
                    <a:pt x="34" y="286"/>
                    <a:pt x="54" y="280"/>
                  </a:cubicBezTo>
                  <a:cubicBezTo>
                    <a:pt x="54" y="209"/>
                    <a:pt x="54" y="209"/>
                    <a:pt x="54" y="209"/>
                  </a:cubicBezTo>
                  <a:cubicBezTo>
                    <a:pt x="45" y="202"/>
                    <a:pt x="41" y="190"/>
                    <a:pt x="46" y="178"/>
                  </a:cubicBezTo>
                  <a:cubicBezTo>
                    <a:pt x="48" y="171"/>
                    <a:pt x="53" y="166"/>
                    <a:pt x="60" y="163"/>
                  </a:cubicBezTo>
                  <a:cubicBezTo>
                    <a:pt x="60" y="163"/>
                    <a:pt x="60" y="163"/>
                    <a:pt x="60" y="163"/>
                  </a:cubicBezTo>
                  <a:cubicBezTo>
                    <a:pt x="433" y="2"/>
                    <a:pt x="433" y="2"/>
                    <a:pt x="433" y="2"/>
                  </a:cubicBezTo>
                  <a:cubicBezTo>
                    <a:pt x="437" y="1"/>
                    <a:pt x="440" y="0"/>
                    <a:pt x="444" y="0"/>
                  </a:cubicBezTo>
                  <a:cubicBezTo>
                    <a:pt x="447" y="0"/>
                    <a:pt x="451" y="1"/>
                    <a:pt x="454" y="2"/>
                  </a:cubicBezTo>
                  <a:cubicBezTo>
                    <a:pt x="827" y="163"/>
                    <a:pt x="827" y="163"/>
                    <a:pt x="827" y="163"/>
                  </a:cubicBezTo>
                  <a:cubicBezTo>
                    <a:pt x="828" y="163"/>
                    <a:pt x="828" y="163"/>
                    <a:pt x="828" y="163"/>
                  </a:cubicBezTo>
                  <a:cubicBezTo>
                    <a:pt x="834" y="166"/>
                    <a:pt x="839" y="171"/>
                    <a:pt x="842" y="178"/>
                  </a:cubicBezTo>
                  <a:cubicBezTo>
                    <a:pt x="847" y="192"/>
                    <a:pt x="840" y="207"/>
                    <a:pt x="827" y="212"/>
                  </a:cubicBezTo>
                  <a:cubicBezTo>
                    <a:pt x="696" y="262"/>
                    <a:pt x="696" y="262"/>
                    <a:pt x="696" y="262"/>
                  </a:cubicBezTo>
                  <a:cubicBezTo>
                    <a:pt x="696" y="331"/>
                    <a:pt x="696" y="331"/>
                    <a:pt x="696" y="331"/>
                  </a:cubicBezTo>
                  <a:cubicBezTo>
                    <a:pt x="696" y="333"/>
                    <a:pt x="696" y="334"/>
                    <a:pt x="696" y="335"/>
                  </a:cubicBezTo>
                  <a:cubicBezTo>
                    <a:pt x="709" y="349"/>
                    <a:pt x="715" y="370"/>
                    <a:pt x="715" y="389"/>
                  </a:cubicBezTo>
                  <a:cubicBezTo>
                    <a:pt x="715" y="418"/>
                    <a:pt x="699" y="458"/>
                    <a:pt x="664" y="458"/>
                  </a:cubicBezTo>
                  <a:cubicBezTo>
                    <a:pt x="662" y="458"/>
                    <a:pt x="660" y="458"/>
                    <a:pt x="659" y="458"/>
                  </a:cubicBezTo>
                  <a:cubicBezTo>
                    <a:pt x="639" y="514"/>
                    <a:pt x="602" y="565"/>
                    <a:pt x="555" y="602"/>
                  </a:cubicBezTo>
                  <a:cubicBezTo>
                    <a:pt x="484" y="658"/>
                    <a:pt x="404" y="658"/>
                    <a:pt x="332" y="602"/>
                  </a:cubicBezTo>
                  <a:close/>
                  <a:moveTo>
                    <a:pt x="57" y="314"/>
                  </a:moveTo>
                  <a:cubicBezTo>
                    <a:pt x="57" y="314"/>
                    <a:pt x="57" y="314"/>
                    <a:pt x="57" y="314"/>
                  </a:cubicBezTo>
                  <a:cubicBezTo>
                    <a:pt x="57" y="314"/>
                    <a:pt x="57" y="314"/>
                    <a:pt x="57" y="314"/>
                  </a:cubicBezTo>
                  <a:cubicBezTo>
                    <a:pt x="54" y="317"/>
                    <a:pt x="52" y="322"/>
                    <a:pt x="52" y="327"/>
                  </a:cubicBezTo>
                  <a:cubicBezTo>
                    <a:pt x="52" y="337"/>
                    <a:pt x="60" y="345"/>
                    <a:pt x="70" y="345"/>
                  </a:cubicBezTo>
                  <a:cubicBezTo>
                    <a:pt x="70" y="345"/>
                    <a:pt x="70" y="345"/>
                    <a:pt x="70" y="345"/>
                  </a:cubicBezTo>
                  <a:cubicBezTo>
                    <a:pt x="70" y="345"/>
                    <a:pt x="70" y="345"/>
                    <a:pt x="70" y="345"/>
                  </a:cubicBezTo>
                  <a:cubicBezTo>
                    <a:pt x="70" y="345"/>
                    <a:pt x="70" y="345"/>
                    <a:pt x="70" y="345"/>
                  </a:cubicBezTo>
                  <a:cubicBezTo>
                    <a:pt x="71" y="345"/>
                    <a:pt x="71" y="345"/>
                    <a:pt x="71" y="345"/>
                  </a:cubicBezTo>
                  <a:cubicBezTo>
                    <a:pt x="80" y="345"/>
                    <a:pt x="88" y="337"/>
                    <a:pt x="88" y="327"/>
                  </a:cubicBezTo>
                  <a:cubicBezTo>
                    <a:pt x="88" y="322"/>
                    <a:pt x="86" y="317"/>
                    <a:pt x="83" y="314"/>
                  </a:cubicBezTo>
                  <a:cubicBezTo>
                    <a:pt x="83" y="314"/>
                    <a:pt x="83" y="314"/>
                    <a:pt x="83" y="314"/>
                  </a:cubicBezTo>
                  <a:cubicBezTo>
                    <a:pt x="76" y="307"/>
                    <a:pt x="64" y="307"/>
                    <a:pt x="57" y="314"/>
                  </a:cubicBezTo>
                  <a:close/>
                  <a:moveTo>
                    <a:pt x="444" y="55"/>
                  </a:moveTo>
                  <a:cubicBezTo>
                    <a:pt x="444" y="55"/>
                    <a:pt x="444" y="55"/>
                    <a:pt x="444" y="55"/>
                  </a:cubicBezTo>
                  <a:cubicBezTo>
                    <a:pt x="140" y="186"/>
                    <a:pt x="140" y="186"/>
                    <a:pt x="140" y="186"/>
                  </a:cubicBezTo>
                  <a:cubicBezTo>
                    <a:pt x="215" y="215"/>
                    <a:pt x="215" y="215"/>
                    <a:pt x="215" y="215"/>
                  </a:cubicBezTo>
                  <a:cubicBezTo>
                    <a:pt x="215" y="203"/>
                    <a:pt x="215" y="203"/>
                    <a:pt x="215" y="203"/>
                  </a:cubicBezTo>
                  <a:cubicBezTo>
                    <a:pt x="215" y="181"/>
                    <a:pt x="244" y="164"/>
                    <a:pt x="290" y="153"/>
                  </a:cubicBezTo>
                  <a:cubicBezTo>
                    <a:pt x="386" y="131"/>
                    <a:pt x="502" y="131"/>
                    <a:pt x="598" y="153"/>
                  </a:cubicBezTo>
                  <a:cubicBezTo>
                    <a:pt x="644" y="164"/>
                    <a:pt x="672" y="181"/>
                    <a:pt x="672" y="203"/>
                  </a:cubicBezTo>
                  <a:cubicBezTo>
                    <a:pt x="672" y="215"/>
                    <a:pt x="672" y="215"/>
                    <a:pt x="672" y="215"/>
                  </a:cubicBezTo>
                  <a:cubicBezTo>
                    <a:pt x="748" y="186"/>
                    <a:pt x="748" y="186"/>
                    <a:pt x="748" y="186"/>
                  </a:cubicBezTo>
                  <a:cubicBezTo>
                    <a:pt x="444" y="55"/>
                    <a:pt x="444" y="55"/>
                    <a:pt x="444" y="55"/>
                  </a:cubicBezTo>
                  <a:close/>
                  <a:moveTo>
                    <a:pt x="297" y="184"/>
                  </a:moveTo>
                  <a:cubicBezTo>
                    <a:pt x="297" y="184"/>
                    <a:pt x="297" y="184"/>
                    <a:pt x="297" y="184"/>
                  </a:cubicBezTo>
                  <a:cubicBezTo>
                    <a:pt x="266" y="191"/>
                    <a:pt x="247" y="198"/>
                    <a:pt x="247" y="203"/>
                  </a:cubicBezTo>
                  <a:cubicBezTo>
                    <a:pt x="247" y="284"/>
                    <a:pt x="247" y="284"/>
                    <a:pt x="247" y="284"/>
                  </a:cubicBezTo>
                  <a:cubicBezTo>
                    <a:pt x="257" y="280"/>
                    <a:pt x="270" y="277"/>
                    <a:pt x="283" y="275"/>
                  </a:cubicBezTo>
                  <a:cubicBezTo>
                    <a:pt x="384" y="254"/>
                    <a:pt x="503" y="254"/>
                    <a:pt x="605" y="275"/>
                  </a:cubicBezTo>
                  <a:cubicBezTo>
                    <a:pt x="618" y="277"/>
                    <a:pt x="630" y="280"/>
                    <a:pt x="641" y="284"/>
                  </a:cubicBezTo>
                  <a:cubicBezTo>
                    <a:pt x="641" y="203"/>
                    <a:pt x="641" y="203"/>
                    <a:pt x="641" y="203"/>
                  </a:cubicBezTo>
                  <a:cubicBezTo>
                    <a:pt x="641" y="198"/>
                    <a:pt x="622" y="191"/>
                    <a:pt x="591" y="184"/>
                  </a:cubicBezTo>
                  <a:cubicBezTo>
                    <a:pt x="500" y="163"/>
                    <a:pt x="388" y="163"/>
                    <a:pt x="297" y="184"/>
                  </a:cubicBezTo>
                  <a:close/>
                  <a:moveTo>
                    <a:pt x="293" y="326"/>
                  </a:moveTo>
                  <a:cubicBezTo>
                    <a:pt x="293" y="326"/>
                    <a:pt x="293" y="326"/>
                    <a:pt x="293" y="326"/>
                  </a:cubicBezTo>
                  <a:cubicBezTo>
                    <a:pt x="256" y="334"/>
                    <a:pt x="204" y="341"/>
                    <a:pt x="204" y="389"/>
                  </a:cubicBezTo>
                  <a:cubicBezTo>
                    <a:pt x="204" y="398"/>
                    <a:pt x="209" y="426"/>
                    <a:pt x="224" y="426"/>
                  </a:cubicBezTo>
                  <a:cubicBezTo>
                    <a:pt x="225" y="426"/>
                    <a:pt x="226" y="426"/>
                    <a:pt x="227" y="426"/>
                  </a:cubicBezTo>
                  <a:cubicBezTo>
                    <a:pt x="228" y="426"/>
                    <a:pt x="228" y="425"/>
                    <a:pt x="229" y="425"/>
                  </a:cubicBezTo>
                  <a:cubicBezTo>
                    <a:pt x="231" y="424"/>
                    <a:pt x="233" y="422"/>
                    <a:pt x="235" y="422"/>
                  </a:cubicBezTo>
                  <a:cubicBezTo>
                    <a:pt x="243" y="420"/>
                    <a:pt x="252" y="424"/>
                    <a:pt x="254" y="433"/>
                  </a:cubicBezTo>
                  <a:cubicBezTo>
                    <a:pt x="270" y="489"/>
                    <a:pt x="305" y="541"/>
                    <a:pt x="352" y="577"/>
                  </a:cubicBezTo>
                  <a:cubicBezTo>
                    <a:pt x="412" y="624"/>
                    <a:pt x="476" y="624"/>
                    <a:pt x="536" y="577"/>
                  </a:cubicBezTo>
                  <a:cubicBezTo>
                    <a:pt x="582" y="541"/>
                    <a:pt x="617" y="489"/>
                    <a:pt x="633" y="433"/>
                  </a:cubicBezTo>
                  <a:cubicBezTo>
                    <a:pt x="636" y="424"/>
                    <a:pt x="644" y="420"/>
                    <a:pt x="653" y="422"/>
                  </a:cubicBezTo>
                  <a:cubicBezTo>
                    <a:pt x="655" y="422"/>
                    <a:pt x="657" y="424"/>
                    <a:pt x="658" y="425"/>
                  </a:cubicBezTo>
                  <a:cubicBezTo>
                    <a:pt x="659" y="425"/>
                    <a:pt x="660" y="426"/>
                    <a:pt x="661" y="426"/>
                  </a:cubicBezTo>
                  <a:cubicBezTo>
                    <a:pt x="662" y="426"/>
                    <a:pt x="663" y="426"/>
                    <a:pt x="664" y="426"/>
                  </a:cubicBezTo>
                  <a:cubicBezTo>
                    <a:pt x="678" y="426"/>
                    <a:pt x="683" y="398"/>
                    <a:pt x="683" y="389"/>
                  </a:cubicBezTo>
                  <a:cubicBezTo>
                    <a:pt x="683" y="341"/>
                    <a:pt x="631" y="334"/>
                    <a:pt x="594" y="326"/>
                  </a:cubicBezTo>
                  <a:cubicBezTo>
                    <a:pt x="500" y="307"/>
                    <a:pt x="388" y="307"/>
                    <a:pt x="293" y="32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8422" y="5171689"/>
              <a:ext cx="183526" cy="210430"/>
            </a:xfrm>
            <a:prstGeom prst="rect">
              <a:avLst/>
            </a:prstGeom>
          </p:spPr>
        </p:pic>
        <p:sp>
          <p:nvSpPr>
            <p:cNvPr id="60" name="Freeform 55"/>
            <p:cNvSpPr>
              <a:spLocks noEditPoints="1"/>
            </p:cNvSpPr>
            <p:nvPr/>
          </p:nvSpPr>
          <p:spPr bwMode="auto">
            <a:xfrm>
              <a:off x="281144" y="5420106"/>
              <a:ext cx="205552" cy="205552"/>
            </a:xfrm>
            <a:custGeom>
              <a:avLst/>
              <a:gdLst>
                <a:gd name="T0" fmla="*/ 381 w 762"/>
                <a:gd name="T1" fmla="*/ 0 h 763"/>
                <a:gd name="T2" fmla="*/ 0 w 762"/>
                <a:gd name="T3" fmla="*/ 381 h 763"/>
                <a:gd name="T4" fmla="*/ 381 w 762"/>
                <a:gd name="T5" fmla="*/ 763 h 763"/>
                <a:gd name="T6" fmla="*/ 762 w 762"/>
                <a:gd name="T7" fmla="*/ 381 h 763"/>
                <a:gd name="T8" fmla="*/ 381 w 762"/>
                <a:gd name="T9" fmla="*/ 0 h 763"/>
                <a:gd name="T10" fmla="*/ 414 w 762"/>
                <a:gd name="T11" fmla="*/ 600 h 763"/>
                <a:gd name="T12" fmla="*/ 414 w 762"/>
                <a:gd name="T13" fmla="*/ 674 h 763"/>
                <a:gd name="T14" fmla="*/ 343 w 762"/>
                <a:gd name="T15" fmla="*/ 674 h 763"/>
                <a:gd name="T16" fmla="*/ 343 w 762"/>
                <a:gd name="T17" fmla="*/ 606 h 763"/>
                <a:gd name="T18" fmla="*/ 221 w 762"/>
                <a:gd name="T19" fmla="*/ 575 h 763"/>
                <a:gd name="T20" fmla="*/ 243 w 762"/>
                <a:gd name="T21" fmla="*/ 491 h 763"/>
                <a:gd name="T22" fmla="*/ 362 w 762"/>
                <a:gd name="T23" fmla="*/ 522 h 763"/>
                <a:gd name="T24" fmla="*/ 431 w 762"/>
                <a:gd name="T25" fmla="*/ 478 h 763"/>
                <a:gd name="T26" fmla="*/ 354 w 762"/>
                <a:gd name="T27" fmla="*/ 416 h 763"/>
                <a:gd name="T28" fmla="*/ 225 w 762"/>
                <a:gd name="T29" fmla="*/ 285 h 763"/>
                <a:gd name="T30" fmla="*/ 347 w 762"/>
                <a:gd name="T31" fmla="*/ 157 h 763"/>
                <a:gd name="T32" fmla="*/ 347 w 762"/>
                <a:gd name="T33" fmla="*/ 89 h 763"/>
                <a:gd name="T34" fmla="*/ 417 w 762"/>
                <a:gd name="T35" fmla="*/ 89 h 763"/>
                <a:gd name="T36" fmla="*/ 417 w 762"/>
                <a:gd name="T37" fmla="*/ 152 h 763"/>
                <a:gd name="T38" fmla="*/ 521 w 762"/>
                <a:gd name="T39" fmla="*/ 176 h 763"/>
                <a:gd name="T40" fmla="*/ 500 w 762"/>
                <a:gd name="T41" fmla="*/ 257 h 763"/>
                <a:gd name="T42" fmla="*/ 397 w 762"/>
                <a:gd name="T43" fmla="*/ 232 h 763"/>
                <a:gd name="T44" fmla="*/ 335 w 762"/>
                <a:gd name="T45" fmla="*/ 272 h 763"/>
                <a:gd name="T46" fmla="*/ 422 w 762"/>
                <a:gd name="T47" fmla="*/ 333 h 763"/>
                <a:gd name="T48" fmla="*/ 541 w 762"/>
                <a:gd name="T49" fmla="*/ 468 h 763"/>
                <a:gd name="T50" fmla="*/ 414 w 762"/>
                <a:gd name="T51" fmla="*/ 600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2" h="763">
                  <a:moveTo>
                    <a:pt x="381" y="0"/>
                  </a:moveTo>
                  <a:cubicBezTo>
                    <a:pt x="170" y="0"/>
                    <a:pt x="0" y="171"/>
                    <a:pt x="0" y="381"/>
                  </a:cubicBezTo>
                  <a:cubicBezTo>
                    <a:pt x="0" y="592"/>
                    <a:pt x="170" y="763"/>
                    <a:pt x="381" y="763"/>
                  </a:cubicBezTo>
                  <a:cubicBezTo>
                    <a:pt x="592" y="763"/>
                    <a:pt x="762" y="592"/>
                    <a:pt x="762" y="381"/>
                  </a:cubicBezTo>
                  <a:cubicBezTo>
                    <a:pt x="762" y="171"/>
                    <a:pt x="592" y="0"/>
                    <a:pt x="381" y="0"/>
                  </a:cubicBezTo>
                  <a:close/>
                  <a:moveTo>
                    <a:pt x="414" y="600"/>
                  </a:moveTo>
                  <a:cubicBezTo>
                    <a:pt x="414" y="674"/>
                    <a:pt x="414" y="674"/>
                    <a:pt x="414" y="674"/>
                  </a:cubicBezTo>
                  <a:cubicBezTo>
                    <a:pt x="343" y="674"/>
                    <a:pt x="343" y="674"/>
                    <a:pt x="343" y="674"/>
                  </a:cubicBezTo>
                  <a:cubicBezTo>
                    <a:pt x="343" y="606"/>
                    <a:pt x="343" y="606"/>
                    <a:pt x="343" y="606"/>
                  </a:cubicBezTo>
                  <a:cubicBezTo>
                    <a:pt x="295" y="603"/>
                    <a:pt x="248" y="590"/>
                    <a:pt x="221" y="575"/>
                  </a:cubicBezTo>
                  <a:cubicBezTo>
                    <a:pt x="243" y="491"/>
                    <a:pt x="243" y="491"/>
                    <a:pt x="243" y="491"/>
                  </a:cubicBezTo>
                  <a:cubicBezTo>
                    <a:pt x="273" y="507"/>
                    <a:pt x="315" y="522"/>
                    <a:pt x="362" y="522"/>
                  </a:cubicBezTo>
                  <a:cubicBezTo>
                    <a:pt x="403" y="522"/>
                    <a:pt x="431" y="506"/>
                    <a:pt x="431" y="478"/>
                  </a:cubicBezTo>
                  <a:cubicBezTo>
                    <a:pt x="431" y="451"/>
                    <a:pt x="408" y="434"/>
                    <a:pt x="354" y="416"/>
                  </a:cubicBezTo>
                  <a:cubicBezTo>
                    <a:pt x="278" y="390"/>
                    <a:pt x="225" y="354"/>
                    <a:pt x="225" y="285"/>
                  </a:cubicBezTo>
                  <a:cubicBezTo>
                    <a:pt x="225" y="221"/>
                    <a:pt x="270" y="171"/>
                    <a:pt x="347" y="157"/>
                  </a:cubicBezTo>
                  <a:cubicBezTo>
                    <a:pt x="347" y="89"/>
                    <a:pt x="347" y="89"/>
                    <a:pt x="347" y="89"/>
                  </a:cubicBezTo>
                  <a:cubicBezTo>
                    <a:pt x="417" y="89"/>
                    <a:pt x="417" y="89"/>
                    <a:pt x="417" y="89"/>
                  </a:cubicBezTo>
                  <a:cubicBezTo>
                    <a:pt x="417" y="152"/>
                    <a:pt x="417" y="152"/>
                    <a:pt x="417" y="152"/>
                  </a:cubicBezTo>
                  <a:cubicBezTo>
                    <a:pt x="464" y="154"/>
                    <a:pt x="496" y="164"/>
                    <a:pt x="521" y="176"/>
                  </a:cubicBezTo>
                  <a:cubicBezTo>
                    <a:pt x="500" y="257"/>
                    <a:pt x="500" y="257"/>
                    <a:pt x="500" y="257"/>
                  </a:cubicBezTo>
                  <a:cubicBezTo>
                    <a:pt x="482" y="248"/>
                    <a:pt x="448" y="232"/>
                    <a:pt x="397" y="232"/>
                  </a:cubicBezTo>
                  <a:cubicBezTo>
                    <a:pt x="350" y="232"/>
                    <a:pt x="335" y="252"/>
                    <a:pt x="335" y="272"/>
                  </a:cubicBezTo>
                  <a:cubicBezTo>
                    <a:pt x="335" y="295"/>
                    <a:pt x="360" y="311"/>
                    <a:pt x="422" y="333"/>
                  </a:cubicBezTo>
                  <a:cubicBezTo>
                    <a:pt x="507" y="363"/>
                    <a:pt x="541" y="403"/>
                    <a:pt x="541" y="468"/>
                  </a:cubicBezTo>
                  <a:cubicBezTo>
                    <a:pt x="541" y="532"/>
                    <a:pt x="496" y="586"/>
                    <a:pt x="414" y="60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0322" y="4409936"/>
              <a:ext cx="211626" cy="219392"/>
            </a:xfrm>
            <a:prstGeom prst="rect">
              <a:avLst/>
            </a:prstGeom>
          </p:spPr>
        </p:pic>
      </p:grpSp>
      <p:grpSp>
        <p:nvGrpSpPr>
          <p:cNvPr id="53" name="Group 52"/>
          <p:cNvGrpSpPr/>
          <p:nvPr/>
        </p:nvGrpSpPr>
        <p:grpSpPr>
          <a:xfrm>
            <a:off x="907042" y="9501258"/>
            <a:ext cx="6033520" cy="528852"/>
            <a:chOff x="787019" y="9501258"/>
            <a:chExt cx="6033520" cy="528852"/>
          </a:xfrm>
        </p:grpSpPr>
        <p:pic>
          <p:nvPicPr>
            <p:cNvPr id="55" name="Picture 5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64070" y="9501258"/>
              <a:ext cx="1256469" cy="515990"/>
            </a:xfrm>
            <a:prstGeom prst="rect">
              <a:avLst/>
            </a:prstGeom>
          </p:spPr>
        </p:pic>
        <p:pic>
          <p:nvPicPr>
            <p:cNvPr id="64" name="Picture 6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7019" y="9554619"/>
              <a:ext cx="1709724" cy="410334"/>
            </a:xfrm>
            <a:prstGeom prst="rect">
              <a:avLst/>
            </a:prstGeom>
          </p:spPr>
        </p:pic>
        <p:pic>
          <p:nvPicPr>
            <p:cNvPr id="65" name="Picture 6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57735" y="9536701"/>
              <a:ext cx="2485529" cy="493409"/>
            </a:xfrm>
            <a:prstGeom prst="rect">
              <a:avLst/>
            </a:prstGeom>
          </p:spPr>
        </p:pic>
      </p:grpSp>
    </p:spTree>
    <p:extLst>
      <p:ext uri="{BB962C8B-B14F-4D97-AF65-F5344CB8AC3E}">
        <p14:creationId xmlns:p14="http://schemas.microsoft.com/office/powerpoint/2010/main" val="435992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9" name="Rectangle 48"/>
          <p:cNvSpPr/>
          <p:nvPr/>
        </p:nvSpPr>
        <p:spPr>
          <a:xfrm>
            <a:off x="0" y="893629"/>
            <a:ext cx="8001001" cy="360206"/>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5630" y="1342057"/>
            <a:ext cx="7691195" cy="2092881"/>
          </a:xfrm>
          <a:prstGeom prst="rect">
            <a:avLst/>
          </a:prstGeom>
        </p:spPr>
        <p:txBody>
          <a:bodyPr wrap="square">
            <a:spAutoFit/>
          </a:bodyPr>
          <a:lstStyle/>
          <a:p>
            <a:r>
              <a:rPr lang="en-US" sz="1000" dirty="0">
                <a:solidFill>
                  <a:schemeClr val="tx1">
                    <a:lumMod val="65000"/>
                    <a:lumOff val="35000"/>
                  </a:schemeClr>
                </a:solidFill>
                <a:ea typeface="Calibri" panose="020F0502020204030204" pitchFamily="34" charset="0"/>
                <a:cs typeface="Arial" panose="020B0604020202020204" pitchFamily="34" charset="0"/>
              </a:rPr>
              <a:t>The Alabama-Mississippi Public Health Training Center (AMPHTC) works to improve the public health system by strengthening the technical, scientific, managerial, and leadership competency of the current and future public health workforce. The Center is vital in assuring that the public health workforce has the knowledge, skills, and abilities to address complex public health issues now and into the future. Training and education programs developed by the AMPHTC are competency-based, grounded in core public health functions and Essential Public Health Services, and designed to improve the capacity of the public health workforce, including those in community-based organizations providing public health services in underserved areas.  </a:t>
            </a:r>
            <a:r>
              <a:rPr lang="en-US" sz="1000" dirty="0" smtClean="0">
                <a:solidFill>
                  <a:schemeClr val="tx1">
                    <a:lumMod val="65000"/>
                    <a:lumOff val="35000"/>
                  </a:schemeClr>
                </a:solidFill>
                <a:ea typeface="Calibri" panose="020F0502020204030204" pitchFamily="34" charset="0"/>
                <a:cs typeface="Arial" panose="020B0604020202020204" pitchFamily="34" charset="0"/>
              </a:rPr>
              <a:t>Training </a:t>
            </a:r>
            <a:r>
              <a:rPr lang="en-US" sz="1000" dirty="0">
                <a:solidFill>
                  <a:schemeClr val="tx1">
                    <a:lumMod val="65000"/>
                    <a:lumOff val="35000"/>
                  </a:schemeClr>
                </a:solidFill>
                <a:ea typeface="Calibri" panose="020F0502020204030204" pitchFamily="34" charset="0"/>
                <a:cs typeface="Arial" panose="020B0604020202020204" pitchFamily="34" charset="0"/>
              </a:rPr>
              <a:t>and education programs are tailored for specific target audiences and delivered through distance education technologies </a:t>
            </a:r>
            <a:r>
              <a:rPr lang="en-US" sz="1000" dirty="0" smtClean="0">
                <a:solidFill>
                  <a:schemeClr val="tx1">
                    <a:lumMod val="65000"/>
                    <a:lumOff val="35000"/>
                  </a:schemeClr>
                </a:solidFill>
                <a:ea typeface="Calibri" panose="020F0502020204030204" pitchFamily="34" charset="0"/>
                <a:cs typeface="Arial" panose="020B0604020202020204" pitchFamily="34" charset="0"/>
              </a:rPr>
              <a:t>and on-site </a:t>
            </a:r>
            <a:r>
              <a:rPr lang="en-US" sz="1000" dirty="0">
                <a:solidFill>
                  <a:schemeClr val="tx1">
                    <a:lumMod val="65000"/>
                    <a:lumOff val="35000"/>
                  </a:schemeClr>
                </a:solidFill>
                <a:ea typeface="Calibri" panose="020F0502020204030204" pitchFamily="34" charset="0"/>
                <a:cs typeface="Arial" panose="020B0604020202020204" pitchFamily="34" charset="0"/>
              </a:rPr>
              <a:t>programs</a:t>
            </a:r>
            <a:r>
              <a:rPr lang="en-US" sz="1000" dirty="0" smtClean="0">
                <a:solidFill>
                  <a:schemeClr val="tx1">
                    <a:lumMod val="65000"/>
                    <a:lumOff val="35000"/>
                  </a:schemeClr>
                </a:solidFill>
                <a:ea typeface="Calibri" panose="020F0502020204030204" pitchFamily="34" charset="0"/>
                <a:cs typeface="Arial" panose="020B0604020202020204" pitchFamily="34" charset="0"/>
              </a:rPr>
              <a:t>.</a:t>
            </a:r>
          </a:p>
          <a:p>
            <a:endParaRPr lang="en-US" sz="1000" spc="-150" dirty="0">
              <a:solidFill>
                <a:schemeClr val="tx1">
                  <a:lumMod val="65000"/>
                  <a:lumOff val="35000"/>
                </a:schemeClr>
              </a:solidFill>
              <a:ea typeface="Calibri" panose="020F0502020204030204" pitchFamily="34" charset="0"/>
              <a:cs typeface="Arial" panose="020B0604020202020204" pitchFamily="34" charset="0"/>
            </a:endParaRPr>
          </a:p>
          <a:p>
            <a:r>
              <a:rPr lang="en-US" sz="1000" dirty="0">
                <a:solidFill>
                  <a:schemeClr val="tx1">
                    <a:lumMod val="65000"/>
                    <a:lumOff val="35000"/>
                  </a:schemeClr>
                </a:solidFill>
                <a:ea typeface="Calibri" panose="020F0502020204030204" pitchFamily="34" charset="0"/>
                <a:cs typeface="Arial" panose="020B0604020202020204" pitchFamily="34" charset="0"/>
              </a:rPr>
              <a:t>The AMPHTC is located at the University of Alabama at Birmingham (UAB). UAB is comprised of 11 academic colleges and schools in health sciences and academic areas spanning more than 85 blocks in the city center with over 250 buildings and an annual budget of over $3 billion. The UAB School of Public Health, accredited through the Council on Education for Public Health, has more than $40 million in active grant research through five academic departments offering training in more than 20 major specialty areas and numerous interdisciplinary training programs.</a:t>
            </a:r>
            <a:endParaRPr lang="en-US" sz="1000" dirty="0">
              <a:solidFill>
                <a:schemeClr val="tx1">
                  <a:lumMod val="65000"/>
                  <a:lumOff val="35000"/>
                </a:schemeClr>
              </a:solidFill>
              <a:effectLst/>
              <a:ea typeface="Calibri" panose="020F0502020204030204" pitchFamily="34" charset="0"/>
              <a:cs typeface="Arial" panose="020B0604020202020204" pitchFamily="34" charset="0"/>
            </a:endParaRPr>
          </a:p>
        </p:txBody>
      </p:sp>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7290" y="220989"/>
            <a:ext cx="2642340" cy="634161"/>
          </a:xfrm>
          <a:prstGeom prst="rect">
            <a:avLst/>
          </a:prstGeom>
        </p:spPr>
      </p:pic>
      <p:sp>
        <p:nvSpPr>
          <p:cNvPr id="52" name="Rectangle 51"/>
          <p:cNvSpPr/>
          <p:nvPr/>
        </p:nvSpPr>
        <p:spPr>
          <a:xfrm>
            <a:off x="1641408" y="919851"/>
            <a:ext cx="4731522" cy="304699"/>
          </a:xfrm>
          <a:prstGeom prst="rect">
            <a:avLst/>
          </a:prstGeom>
        </p:spPr>
        <p:txBody>
          <a:bodyPr wrap="square">
            <a:spAutoFit/>
          </a:bodyPr>
          <a:lstStyle/>
          <a:p>
            <a:pPr algn="ctr">
              <a:lnSpc>
                <a:spcPct val="115000"/>
              </a:lnSpc>
            </a:pPr>
            <a:r>
              <a:rPr lang="en-US" sz="1200" dirty="0" smtClean="0">
                <a:solidFill>
                  <a:schemeClr val="bg1"/>
                </a:solidFill>
                <a:latin typeface="Gotham" panose="02000504050000020004" pitchFamily="2" charset="0"/>
                <a:ea typeface="Calibri" panose="020F0502020204030204" pitchFamily="34" charset="0"/>
                <a:cs typeface="Arial" panose="020B0604020202020204" pitchFamily="34" charset="0"/>
              </a:rPr>
              <a:t>— </a:t>
            </a:r>
            <a:r>
              <a:rPr lang="en-US" sz="1000" dirty="0" smtClean="0">
                <a:solidFill>
                  <a:schemeClr val="bg1"/>
                </a:solidFill>
                <a:latin typeface="Gotham" panose="02000504050000020004" pitchFamily="2" charset="0"/>
                <a:ea typeface="Calibri" panose="020F0502020204030204" pitchFamily="34" charset="0"/>
                <a:cs typeface="Arial" panose="020B0604020202020204" pitchFamily="34" charset="0"/>
              </a:rPr>
              <a:t>AT THE </a:t>
            </a:r>
            <a:r>
              <a:rPr lang="en-US" sz="1200" dirty="0" smtClean="0">
                <a:solidFill>
                  <a:schemeClr val="bg1"/>
                </a:solidFill>
                <a:latin typeface="Gotham" panose="02000504050000020004" pitchFamily="2" charset="0"/>
                <a:ea typeface="Calibri" panose="020F0502020204030204" pitchFamily="34" charset="0"/>
                <a:cs typeface="Arial" panose="020B0604020202020204" pitchFamily="34" charset="0"/>
              </a:rPr>
              <a:t>University of Alabama, </a:t>
            </a:r>
            <a:r>
              <a:rPr lang="en-US" sz="1200" dirty="0">
                <a:solidFill>
                  <a:schemeClr val="bg1"/>
                </a:solidFill>
                <a:latin typeface="Gotham" panose="02000504050000020004" pitchFamily="2" charset="0"/>
                <a:ea typeface="Calibri" panose="020F0502020204030204" pitchFamily="34" charset="0"/>
                <a:cs typeface="Arial" panose="020B0604020202020204" pitchFamily="34" charset="0"/>
              </a:rPr>
              <a:t>Birmingham —</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68" name="Rectangle 67"/>
          <p:cNvSpPr/>
          <p:nvPr/>
        </p:nvSpPr>
        <p:spPr>
          <a:xfrm>
            <a:off x="227429" y="3827472"/>
            <a:ext cx="3696373" cy="1169551"/>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Infectious Disease</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HIV/AIDS</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Maternal </a:t>
            </a:r>
            <a:r>
              <a:rPr lang="en-US" sz="1000" dirty="0" smtClean="0">
                <a:solidFill>
                  <a:srgbClr val="666666"/>
                </a:solidFill>
                <a:cs typeface="Arial" panose="020B0604020202020204" pitchFamily="34" charset="0"/>
              </a:rPr>
              <a:t>and </a:t>
            </a:r>
            <a:r>
              <a:rPr lang="en-US" sz="1000" dirty="0">
                <a:solidFill>
                  <a:srgbClr val="666666"/>
                </a:solidFill>
                <a:cs typeface="Arial" panose="020B0604020202020204" pitchFamily="34" charset="0"/>
              </a:rPr>
              <a:t>Child Health</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Public Health Preparedness</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Distance Learning Education</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Leadership </a:t>
            </a:r>
            <a:r>
              <a:rPr lang="en-US" sz="1000" dirty="0" smtClean="0">
                <a:solidFill>
                  <a:srgbClr val="666666"/>
                </a:solidFill>
                <a:cs typeface="Arial" panose="020B0604020202020204" pitchFamily="34" charset="0"/>
              </a:rPr>
              <a:t>and </a:t>
            </a:r>
            <a:r>
              <a:rPr lang="en-US" sz="1000" dirty="0">
                <a:solidFill>
                  <a:srgbClr val="666666"/>
                </a:solidFill>
                <a:cs typeface="Arial" panose="020B0604020202020204" pitchFamily="34" charset="0"/>
              </a:rPr>
              <a:t>Management</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Finance </a:t>
            </a:r>
            <a:r>
              <a:rPr lang="en-US" sz="1000" dirty="0" smtClean="0">
                <a:solidFill>
                  <a:srgbClr val="666666"/>
                </a:solidFill>
                <a:cs typeface="Arial" panose="020B0604020202020204" pitchFamily="34" charset="0"/>
              </a:rPr>
              <a:t>and </a:t>
            </a:r>
            <a:r>
              <a:rPr lang="en-US" sz="1000" dirty="0">
                <a:solidFill>
                  <a:srgbClr val="666666"/>
                </a:solidFill>
                <a:cs typeface="Arial" panose="020B0604020202020204" pitchFamily="34" charset="0"/>
              </a:rPr>
              <a:t>Budgeting</a:t>
            </a:r>
            <a:endParaRPr lang="en-US" sz="1000" b="0" i="0" dirty="0">
              <a:solidFill>
                <a:srgbClr val="666666"/>
              </a:solidFill>
              <a:effectLst/>
              <a:cs typeface="Arial" panose="020B0604020202020204" pitchFamily="34" charset="0"/>
            </a:endParaRPr>
          </a:p>
        </p:txBody>
      </p:sp>
      <p:grpSp>
        <p:nvGrpSpPr>
          <p:cNvPr id="119" name="Group 118"/>
          <p:cNvGrpSpPr/>
          <p:nvPr/>
        </p:nvGrpSpPr>
        <p:grpSpPr>
          <a:xfrm>
            <a:off x="4076700" y="3501653"/>
            <a:ext cx="3700649" cy="304699"/>
            <a:chOff x="4076700" y="3426006"/>
            <a:chExt cx="3700649" cy="304699"/>
          </a:xfrm>
        </p:grpSpPr>
        <p:sp>
          <p:nvSpPr>
            <p:cNvPr id="108" name="Rectangle 107"/>
            <p:cNvSpPr/>
            <p:nvPr/>
          </p:nvSpPr>
          <p:spPr>
            <a:xfrm>
              <a:off x="4079113" y="3433011"/>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4399736" y="3426006"/>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Key Partners</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11" name="Pentagon 110"/>
            <p:cNvSpPr/>
            <p:nvPr/>
          </p:nvSpPr>
          <p:spPr>
            <a:xfrm>
              <a:off x="4076700" y="3433237"/>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237877" y="3501654"/>
            <a:ext cx="3700649" cy="304699"/>
            <a:chOff x="4076700" y="3426006"/>
            <a:chExt cx="3700649" cy="304699"/>
          </a:xfrm>
        </p:grpSpPr>
        <p:sp>
          <p:nvSpPr>
            <p:cNvPr id="127" name="Rectangle 126"/>
            <p:cNvSpPr/>
            <p:nvPr/>
          </p:nvSpPr>
          <p:spPr>
            <a:xfrm>
              <a:off x="4079113" y="3433011"/>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4411767" y="3426006"/>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grpSp>
          <p:nvGrpSpPr>
            <p:cNvPr id="129" name="Group 128"/>
            <p:cNvGrpSpPr/>
            <p:nvPr/>
          </p:nvGrpSpPr>
          <p:grpSpPr>
            <a:xfrm>
              <a:off x="4076700" y="3433237"/>
              <a:ext cx="336274" cy="295925"/>
              <a:chOff x="-4730414" y="2329005"/>
              <a:chExt cx="549441" cy="483514"/>
            </a:xfrm>
          </p:grpSpPr>
          <p:sp>
            <p:nvSpPr>
              <p:cNvPr id="130" name="Pentagon 129"/>
              <p:cNvSpPr/>
              <p:nvPr/>
            </p:nvSpPr>
            <p:spPr>
              <a:xfrm>
                <a:off x="-4730414" y="2329005"/>
                <a:ext cx="549441" cy="483514"/>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51"/>
              <p:cNvSpPr>
                <a:spLocks noEditPoints="1"/>
              </p:cNvSpPr>
              <p:nvPr/>
            </p:nvSpPr>
            <p:spPr bwMode="auto">
              <a:xfrm>
                <a:off x="-4601862" y="2391876"/>
                <a:ext cx="254236" cy="357772"/>
              </a:xfrm>
              <a:custGeom>
                <a:avLst/>
                <a:gdLst>
                  <a:gd name="T0" fmla="*/ 136 w 371"/>
                  <a:gd name="T1" fmla="*/ 450 h 524"/>
                  <a:gd name="T2" fmla="*/ 136 w 371"/>
                  <a:gd name="T3" fmla="*/ 450 h 524"/>
                  <a:gd name="T4" fmla="*/ 235 w 371"/>
                  <a:gd name="T5" fmla="*/ 450 h 524"/>
                  <a:gd name="T6" fmla="*/ 247 w 371"/>
                  <a:gd name="T7" fmla="*/ 462 h 524"/>
                  <a:gd name="T8" fmla="*/ 247 w 371"/>
                  <a:gd name="T9" fmla="*/ 463 h 524"/>
                  <a:gd name="T10" fmla="*/ 247 w 371"/>
                  <a:gd name="T11" fmla="*/ 512 h 524"/>
                  <a:gd name="T12" fmla="*/ 235 w 371"/>
                  <a:gd name="T13" fmla="*/ 524 h 524"/>
                  <a:gd name="T14" fmla="*/ 235 w 371"/>
                  <a:gd name="T15" fmla="*/ 524 h 524"/>
                  <a:gd name="T16" fmla="*/ 136 w 371"/>
                  <a:gd name="T17" fmla="*/ 524 h 524"/>
                  <a:gd name="T18" fmla="*/ 124 w 371"/>
                  <a:gd name="T19" fmla="*/ 512 h 524"/>
                  <a:gd name="T20" fmla="*/ 124 w 371"/>
                  <a:gd name="T21" fmla="*/ 512 h 524"/>
                  <a:gd name="T22" fmla="*/ 124 w 371"/>
                  <a:gd name="T23" fmla="*/ 462 h 524"/>
                  <a:gd name="T24" fmla="*/ 136 w 371"/>
                  <a:gd name="T25" fmla="*/ 450 h 524"/>
                  <a:gd name="T26" fmla="*/ 186 w 371"/>
                  <a:gd name="T27" fmla="*/ 0 h 524"/>
                  <a:gd name="T28" fmla="*/ 186 w 371"/>
                  <a:gd name="T29" fmla="*/ 0 h 524"/>
                  <a:gd name="T30" fmla="*/ 317 w 371"/>
                  <a:gd name="T31" fmla="*/ 54 h 524"/>
                  <a:gd name="T32" fmla="*/ 317 w 371"/>
                  <a:gd name="T33" fmla="*/ 54 h 524"/>
                  <a:gd name="T34" fmla="*/ 317 w 371"/>
                  <a:gd name="T35" fmla="*/ 54 h 524"/>
                  <a:gd name="T36" fmla="*/ 371 w 371"/>
                  <a:gd name="T37" fmla="*/ 186 h 524"/>
                  <a:gd name="T38" fmla="*/ 355 w 371"/>
                  <a:gd name="T39" fmla="*/ 261 h 524"/>
                  <a:gd name="T40" fmla="*/ 310 w 371"/>
                  <a:gd name="T41" fmla="*/ 323 h 524"/>
                  <a:gd name="T42" fmla="*/ 291 w 371"/>
                  <a:gd name="T43" fmla="*/ 341 h 524"/>
                  <a:gd name="T44" fmla="*/ 245 w 371"/>
                  <a:gd name="T45" fmla="*/ 415 h 524"/>
                  <a:gd name="T46" fmla="*/ 224 w 371"/>
                  <a:gd name="T47" fmla="*/ 433 h 524"/>
                  <a:gd name="T48" fmla="*/ 224 w 371"/>
                  <a:gd name="T49" fmla="*/ 433 h 524"/>
                  <a:gd name="T50" fmla="*/ 147 w 371"/>
                  <a:gd name="T51" fmla="*/ 433 h 524"/>
                  <a:gd name="T52" fmla="*/ 126 w 371"/>
                  <a:gd name="T53" fmla="*/ 414 h 524"/>
                  <a:gd name="T54" fmla="*/ 80 w 371"/>
                  <a:gd name="T55" fmla="*/ 341 h 524"/>
                  <a:gd name="T56" fmla="*/ 61 w 371"/>
                  <a:gd name="T57" fmla="*/ 323 h 524"/>
                  <a:gd name="T58" fmla="*/ 61 w 371"/>
                  <a:gd name="T59" fmla="*/ 323 h 524"/>
                  <a:gd name="T60" fmla="*/ 16 w 371"/>
                  <a:gd name="T61" fmla="*/ 261 h 524"/>
                  <a:gd name="T62" fmla="*/ 0 w 371"/>
                  <a:gd name="T63" fmla="*/ 186 h 524"/>
                  <a:gd name="T64" fmla="*/ 55 w 371"/>
                  <a:gd name="T65" fmla="*/ 54 h 524"/>
                  <a:gd name="T66" fmla="*/ 56 w 371"/>
                  <a:gd name="T67" fmla="*/ 53 h 524"/>
                  <a:gd name="T68" fmla="*/ 186 w 371"/>
                  <a:gd name="T69" fmla="*/ 0 h 524"/>
                  <a:gd name="T70" fmla="*/ 288 w 371"/>
                  <a:gd name="T71" fmla="*/ 83 h 524"/>
                  <a:gd name="T72" fmla="*/ 288 w 371"/>
                  <a:gd name="T73" fmla="*/ 83 h 524"/>
                  <a:gd name="T74" fmla="*/ 186 w 371"/>
                  <a:gd name="T75" fmla="*/ 41 h 524"/>
                  <a:gd name="T76" fmla="*/ 84 w 371"/>
                  <a:gd name="T77" fmla="*/ 82 h 524"/>
                  <a:gd name="T78" fmla="*/ 84 w 371"/>
                  <a:gd name="T79" fmla="*/ 83 h 524"/>
                  <a:gd name="T80" fmla="*/ 41 w 371"/>
                  <a:gd name="T81" fmla="*/ 186 h 524"/>
                  <a:gd name="T82" fmla="*/ 54 w 371"/>
                  <a:gd name="T83" fmla="*/ 244 h 524"/>
                  <a:gd name="T84" fmla="*/ 88 w 371"/>
                  <a:gd name="T85" fmla="*/ 292 h 524"/>
                  <a:gd name="T86" fmla="*/ 90 w 371"/>
                  <a:gd name="T87" fmla="*/ 294 h 524"/>
                  <a:gd name="T88" fmla="*/ 108 w 371"/>
                  <a:gd name="T89" fmla="*/ 312 h 524"/>
                  <a:gd name="T90" fmla="*/ 164 w 371"/>
                  <a:gd name="T91" fmla="*/ 393 h 524"/>
                  <a:gd name="T92" fmla="*/ 207 w 371"/>
                  <a:gd name="T93" fmla="*/ 393 h 524"/>
                  <a:gd name="T94" fmla="*/ 263 w 371"/>
                  <a:gd name="T95" fmla="*/ 312 h 524"/>
                  <a:gd name="T96" fmla="*/ 282 w 371"/>
                  <a:gd name="T97" fmla="*/ 294 h 524"/>
                  <a:gd name="T98" fmla="*/ 282 w 371"/>
                  <a:gd name="T99" fmla="*/ 293 h 524"/>
                  <a:gd name="T100" fmla="*/ 318 w 371"/>
                  <a:gd name="T101" fmla="*/ 244 h 524"/>
                  <a:gd name="T102" fmla="*/ 330 w 371"/>
                  <a:gd name="T103" fmla="*/ 186 h 524"/>
                  <a:gd name="T104" fmla="*/ 288 w 371"/>
                  <a:gd name="T105" fmla="*/ 83 h 524"/>
                  <a:gd name="T106" fmla="*/ 288 w 371"/>
                  <a:gd name="T107" fmla="*/ 83 h 524"/>
                  <a:gd name="T108" fmla="*/ 223 w 371"/>
                  <a:gd name="T109" fmla="*/ 475 h 524"/>
                  <a:gd name="T110" fmla="*/ 223 w 371"/>
                  <a:gd name="T111" fmla="*/ 475 h 524"/>
                  <a:gd name="T112" fmla="*/ 148 w 371"/>
                  <a:gd name="T113" fmla="*/ 475 h 524"/>
                  <a:gd name="T114" fmla="*/ 148 w 371"/>
                  <a:gd name="T115" fmla="*/ 500 h 524"/>
                  <a:gd name="T116" fmla="*/ 223 w 371"/>
                  <a:gd name="T117" fmla="*/ 500 h 524"/>
                  <a:gd name="T118" fmla="*/ 223 w 371"/>
                  <a:gd name="T119" fmla="*/ 475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1" h="524">
                    <a:moveTo>
                      <a:pt x="136" y="450"/>
                    </a:moveTo>
                    <a:cubicBezTo>
                      <a:pt x="136" y="450"/>
                      <a:pt x="136" y="450"/>
                      <a:pt x="136" y="450"/>
                    </a:cubicBezTo>
                    <a:cubicBezTo>
                      <a:pt x="235" y="450"/>
                      <a:pt x="235" y="450"/>
                      <a:pt x="235" y="450"/>
                    </a:cubicBezTo>
                    <a:cubicBezTo>
                      <a:pt x="242" y="450"/>
                      <a:pt x="247" y="456"/>
                      <a:pt x="247" y="462"/>
                    </a:cubicBezTo>
                    <a:cubicBezTo>
                      <a:pt x="247" y="463"/>
                      <a:pt x="247" y="463"/>
                      <a:pt x="247" y="463"/>
                    </a:cubicBezTo>
                    <a:cubicBezTo>
                      <a:pt x="247" y="512"/>
                      <a:pt x="247" y="512"/>
                      <a:pt x="247" y="512"/>
                    </a:cubicBezTo>
                    <a:cubicBezTo>
                      <a:pt x="247" y="519"/>
                      <a:pt x="242" y="524"/>
                      <a:pt x="235" y="524"/>
                    </a:cubicBezTo>
                    <a:cubicBezTo>
                      <a:pt x="235" y="524"/>
                      <a:pt x="235" y="524"/>
                      <a:pt x="235" y="524"/>
                    </a:cubicBezTo>
                    <a:cubicBezTo>
                      <a:pt x="136" y="524"/>
                      <a:pt x="136" y="524"/>
                      <a:pt x="136" y="524"/>
                    </a:cubicBezTo>
                    <a:cubicBezTo>
                      <a:pt x="129" y="524"/>
                      <a:pt x="124" y="519"/>
                      <a:pt x="124" y="512"/>
                    </a:cubicBezTo>
                    <a:cubicBezTo>
                      <a:pt x="124" y="512"/>
                      <a:pt x="124" y="512"/>
                      <a:pt x="124" y="512"/>
                    </a:cubicBezTo>
                    <a:cubicBezTo>
                      <a:pt x="124" y="462"/>
                      <a:pt x="124" y="462"/>
                      <a:pt x="124" y="462"/>
                    </a:cubicBezTo>
                    <a:cubicBezTo>
                      <a:pt x="124" y="456"/>
                      <a:pt x="129" y="450"/>
                      <a:pt x="136" y="450"/>
                    </a:cubicBezTo>
                    <a:close/>
                    <a:moveTo>
                      <a:pt x="186" y="0"/>
                    </a:moveTo>
                    <a:cubicBezTo>
                      <a:pt x="186" y="0"/>
                      <a:pt x="186" y="0"/>
                      <a:pt x="186" y="0"/>
                    </a:cubicBezTo>
                    <a:cubicBezTo>
                      <a:pt x="237" y="0"/>
                      <a:pt x="283" y="21"/>
                      <a:pt x="317" y="54"/>
                    </a:cubicBezTo>
                    <a:cubicBezTo>
                      <a:pt x="317" y="54"/>
                      <a:pt x="317" y="54"/>
                      <a:pt x="317" y="54"/>
                    </a:cubicBezTo>
                    <a:cubicBezTo>
                      <a:pt x="317" y="54"/>
                      <a:pt x="317" y="54"/>
                      <a:pt x="317" y="54"/>
                    </a:cubicBezTo>
                    <a:cubicBezTo>
                      <a:pt x="350" y="88"/>
                      <a:pt x="371" y="134"/>
                      <a:pt x="371" y="186"/>
                    </a:cubicBezTo>
                    <a:cubicBezTo>
                      <a:pt x="371" y="212"/>
                      <a:pt x="365" y="238"/>
                      <a:pt x="355" y="261"/>
                    </a:cubicBezTo>
                    <a:cubicBezTo>
                      <a:pt x="345" y="284"/>
                      <a:pt x="329" y="306"/>
                      <a:pt x="310" y="323"/>
                    </a:cubicBezTo>
                    <a:cubicBezTo>
                      <a:pt x="306" y="327"/>
                      <a:pt x="299" y="334"/>
                      <a:pt x="291" y="341"/>
                    </a:cubicBezTo>
                    <a:cubicBezTo>
                      <a:pt x="264" y="367"/>
                      <a:pt x="248" y="383"/>
                      <a:pt x="245" y="415"/>
                    </a:cubicBezTo>
                    <a:cubicBezTo>
                      <a:pt x="244" y="426"/>
                      <a:pt x="235" y="433"/>
                      <a:pt x="224" y="433"/>
                    </a:cubicBezTo>
                    <a:cubicBezTo>
                      <a:pt x="224" y="433"/>
                      <a:pt x="224" y="433"/>
                      <a:pt x="224" y="433"/>
                    </a:cubicBezTo>
                    <a:cubicBezTo>
                      <a:pt x="147" y="433"/>
                      <a:pt x="147" y="433"/>
                      <a:pt x="147" y="433"/>
                    </a:cubicBezTo>
                    <a:cubicBezTo>
                      <a:pt x="136" y="433"/>
                      <a:pt x="127" y="425"/>
                      <a:pt x="126" y="414"/>
                    </a:cubicBezTo>
                    <a:cubicBezTo>
                      <a:pt x="123" y="382"/>
                      <a:pt x="107" y="367"/>
                      <a:pt x="80" y="341"/>
                    </a:cubicBezTo>
                    <a:cubicBezTo>
                      <a:pt x="73" y="334"/>
                      <a:pt x="65" y="327"/>
                      <a:pt x="61" y="323"/>
                    </a:cubicBezTo>
                    <a:cubicBezTo>
                      <a:pt x="61" y="323"/>
                      <a:pt x="61" y="323"/>
                      <a:pt x="61" y="323"/>
                    </a:cubicBezTo>
                    <a:cubicBezTo>
                      <a:pt x="42" y="305"/>
                      <a:pt x="27" y="284"/>
                      <a:pt x="16" y="261"/>
                    </a:cubicBezTo>
                    <a:cubicBezTo>
                      <a:pt x="6" y="238"/>
                      <a:pt x="0" y="212"/>
                      <a:pt x="0" y="186"/>
                    </a:cubicBezTo>
                    <a:cubicBezTo>
                      <a:pt x="0" y="134"/>
                      <a:pt x="21" y="88"/>
                      <a:pt x="55" y="54"/>
                    </a:cubicBezTo>
                    <a:cubicBezTo>
                      <a:pt x="56" y="53"/>
                      <a:pt x="56" y="53"/>
                      <a:pt x="56" y="53"/>
                    </a:cubicBezTo>
                    <a:cubicBezTo>
                      <a:pt x="89" y="20"/>
                      <a:pt x="135" y="0"/>
                      <a:pt x="186" y="0"/>
                    </a:cubicBezTo>
                    <a:close/>
                    <a:moveTo>
                      <a:pt x="288" y="83"/>
                    </a:moveTo>
                    <a:cubicBezTo>
                      <a:pt x="288" y="83"/>
                      <a:pt x="288" y="83"/>
                      <a:pt x="288" y="83"/>
                    </a:cubicBezTo>
                    <a:cubicBezTo>
                      <a:pt x="262" y="57"/>
                      <a:pt x="226" y="41"/>
                      <a:pt x="186" y="41"/>
                    </a:cubicBezTo>
                    <a:cubicBezTo>
                      <a:pt x="146" y="41"/>
                      <a:pt x="111" y="57"/>
                      <a:pt x="84" y="82"/>
                    </a:cubicBezTo>
                    <a:cubicBezTo>
                      <a:pt x="84" y="83"/>
                      <a:pt x="84" y="83"/>
                      <a:pt x="84" y="83"/>
                    </a:cubicBezTo>
                    <a:cubicBezTo>
                      <a:pt x="57" y="110"/>
                      <a:pt x="41" y="146"/>
                      <a:pt x="41" y="186"/>
                    </a:cubicBezTo>
                    <a:cubicBezTo>
                      <a:pt x="41" y="207"/>
                      <a:pt x="46" y="226"/>
                      <a:pt x="54" y="244"/>
                    </a:cubicBezTo>
                    <a:cubicBezTo>
                      <a:pt x="62" y="263"/>
                      <a:pt x="74" y="279"/>
                      <a:pt x="88" y="292"/>
                    </a:cubicBezTo>
                    <a:cubicBezTo>
                      <a:pt x="90" y="294"/>
                      <a:pt x="90" y="294"/>
                      <a:pt x="90" y="294"/>
                    </a:cubicBezTo>
                    <a:cubicBezTo>
                      <a:pt x="99" y="303"/>
                      <a:pt x="104" y="307"/>
                      <a:pt x="108" y="312"/>
                    </a:cubicBezTo>
                    <a:cubicBezTo>
                      <a:pt x="137" y="340"/>
                      <a:pt x="156" y="358"/>
                      <a:pt x="164" y="393"/>
                    </a:cubicBezTo>
                    <a:cubicBezTo>
                      <a:pt x="207" y="393"/>
                      <a:pt x="207" y="393"/>
                      <a:pt x="207" y="393"/>
                    </a:cubicBezTo>
                    <a:cubicBezTo>
                      <a:pt x="215" y="358"/>
                      <a:pt x="234" y="340"/>
                      <a:pt x="263" y="312"/>
                    </a:cubicBezTo>
                    <a:cubicBezTo>
                      <a:pt x="268" y="307"/>
                      <a:pt x="273" y="303"/>
                      <a:pt x="282" y="294"/>
                    </a:cubicBezTo>
                    <a:cubicBezTo>
                      <a:pt x="282" y="293"/>
                      <a:pt x="282" y="293"/>
                      <a:pt x="282" y="293"/>
                    </a:cubicBezTo>
                    <a:cubicBezTo>
                      <a:pt x="297" y="279"/>
                      <a:pt x="310" y="263"/>
                      <a:pt x="318" y="244"/>
                    </a:cubicBezTo>
                    <a:cubicBezTo>
                      <a:pt x="326" y="226"/>
                      <a:pt x="330" y="207"/>
                      <a:pt x="330" y="186"/>
                    </a:cubicBezTo>
                    <a:cubicBezTo>
                      <a:pt x="330" y="146"/>
                      <a:pt x="314" y="110"/>
                      <a:pt x="288" y="83"/>
                    </a:cubicBezTo>
                    <a:cubicBezTo>
                      <a:pt x="288" y="83"/>
                      <a:pt x="288" y="83"/>
                      <a:pt x="288" y="83"/>
                    </a:cubicBezTo>
                    <a:close/>
                    <a:moveTo>
                      <a:pt x="223" y="475"/>
                    </a:moveTo>
                    <a:cubicBezTo>
                      <a:pt x="223" y="475"/>
                      <a:pt x="223" y="475"/>
                      <a:pt x="223" y="475"/>
                    </a:cubicBezTo>
                    <a:cubicBezTo>
                      <a:pt x="148" y="475"/>
                      <a:pt x="148" y="475"/>
                      <a:pt x="148" y="475"/>
                    </a:cubicBezTo>
                    <a:cubicBezTo>
                      <a:pt x="148" y="500"/>
                      <a:pt x="148" y="500"/>
                      <a:pt x="148" y="500"/>
                    </a:cubicBezTo>
                    <a:cubicBezTo>
                      <a:pt x="223" y="500"/>
                      <a:pt x="223" y="500"/>
                      <a:pt x="223" y="500"/>
                    </a:cubicBezTo>
                    <a:cubicBezTo>
                      <a:pt x="223" y="475"/>
                      <a:pt x="223" y="475"/>
                      <a:pt x="223" y="4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134" name="Rectangle 133"/>
          <p:cNvSpPr/>
          <p:nvPr/>
        </p:nvSpPr>
        <p:spPr>
          <a:xfrm>
            <a:off x="4087994" y="3827472"/>
            <a:ext cx="3696373" cy="1785104"/>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Alabama Department of Public Health</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Alabama Maternal &amp; Child Health Leadership Network</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Mississippi State Department of Health</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UAB Center for AIDS Research (CFAR)</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UAB Department of Nutrition Sciences</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UAB School of Public Health, Department of Maternal &amp; Child Health</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Mississippi State Medical Response System</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Alabama AIDS Education and Training Center</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United South &amp; Eastern Tribes</a:t>
            </a: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Alabama Area Health Education Centers (AHEC)</a:t>
            </a:r>
          </a:p>
        </p:txBody>
      </p:sp>
      <p:sp>
        <p:nvSpPr>
          <p:cNvPr id="136" name="Rectangle 135"/>
          <p:cNvSpPr/>
          <p:nvPr/>
        </p:nvSpPr>
        <p:spPr>
          <a:xfrm>
            <a:off x="227429" y="6024787"/>
            <a:ext cx="7746275" cy="1631216"/>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Identify workforce development capacity and needs targeting public health workers in community-based organizations (CBO) specifically in the medically underserved areas (MUA) of Alabama and Mississippi</a:t>
            </a:r>
            <a:r>
              <a:rPr lang="en-US" sz="1000" dirty="0" smtClean="0">
                <a:solidFill>
                  <a:srgbClr val="666666"/>
                </a:solidFill>
                <a:cs typeface="Arial" panose="020B0604020202020204" pitchFamily="34" charset="0"/>
              </a:rPr>
              <a:t>.</a:t>
            </a:r>
            <a:br>
              <a:rPr lang="en-US" sz="1000" dirty="0" smtClean="0">
                <a:solidFill>
                  <a:srgbClr val="666666"/>
                </a:solidFill>
                <a:cs typeface="Arial" panose="020B0604020202020204" pitchFamily="34" charset="0"/>
              </a:rPr>
            </a:b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Develop and provide competency-based education and training to improve the capacity of the public health workforce in the underserved areas of Alabama and Mississippi</a:t>
            </a:r>
            <a:r>
              <a:rPr lang="en-US" sz="1000" dirty="0" smtClean="0">
                <a:solidFill>
                  <a:srgbClr val="666666"/>
                </a:solidFill>
                <a:cs typeface="Arial" panose="020B0604020202020204" pitchFamily="34" charset="0"/>
              </a:rPr>
              <a:t>.</a:t>
            </a:r>
            <a:br>
              <a:rPr lang="en-US" sz="1000" dirty="0" smtClean="0">
                <a:solidFill>
                  <a:srgbClr val="666666"/>
                </a:solidFill>
                <a:cs typeface="Arial" panose="020B0604020202020204" pitchFamily="34" charset="0"/>
              </a:rPr>
            </a:b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Develop opportunities for public health faculty, students, and practitioners to work collaboratively on identified public health needs in MUAs and with medically underserved populations (MUP</a:t>
            </a:r>
            <a:r>
              <a:rPr lang="en-US" sz="1000" dirty="0" smtClean="0">
                <a:solidFill>
                  <a:srgbClr val="666666"/>
                </a:solidFill>
                <a:cs typeface="Arial" panose="020B0604020202020204" pitchFamily="34" charset="0"/>
              </a:rPr>
              <a:t>).</a:t>
            </a:r>
            <a:br>
              <a:rPr lang="en-US" sz="1000" dirty="0" smtClean="0">
                <a:solidFill>
                  <a:srgbClr val="666666"/>
                </a:solidFill>
                <a:cs typeface="Arial" panose="020B0604020202020204" pitchFamily="34" charset="0"/>
              </a:rPr>
            </a:br>
            <a:endParaRPr lang="en-US" sz="1000" dirty="0">
              <a:solidFill>
                <a:srgbClr val="666666"/>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dirty="0">
                <a:solidFill>
                  <a:srgbClr val="666666"/>
                </a:solidFill>
                <a:cs typeface="Arial" panose="020B0604020202020204" pitchFamily="34" charset="0"/>
              </a:rPr>
              <a:t>Provide opportunities for faculty and/or practitioners to mentor public health students in organizations that serve MUAs and MUPs</a:t>
            </a:r>
          </a:p>
        </p:txBody>
      </p:sp>
      <p:grpSp>
        <p:nvGrpSpPr>
          <p:cNvPr id="144" name="Group 143"/>
          <p:cNvGrpSpPr/>
          <p:nvPr/>
        </p:nvGrpSpPr>
        <p:grpSpPr>
          <a:xfrm>
            <a:off x="237877" y="5698969"/>
            <a:ext cx="7534523" cy="374087"/>
            <a:chOff x="237877" y="5698969"/>
            <a:chExt cx="7534523" cy="374087"/>
          </a:xfrm>
        </p:grpSpPr>
        <p:sp>
          <p:nvSpPr>
            <p:cNvPr id="115" name="Rectangle 114"/>
            <p:cNvSpPr/>
            <p:nvPr/>
          </p:nvSpPr>
          <p:spPr>
            <a:xfrm>
              <a:off x="679707" y="5768357"/>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Areas of Expertise</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38" name="Rectangle 137"/>
            <p:cNvSpPr/>
            <p:nvPr/>
          </p:nvSpPr>
          <p:spPr>
            <a:xfrm>
              <a:off x="240290" y="5705974"/>
              <a:ext cx="7532110"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572944" y="5698969"/>
              <a:ext cx="1613873" cy="304699"/>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Specific Activities</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141" name="Pentagon 140"/>
            <p:cNvSpPr/>
            <p:nvPr/>
          </p:nvSpPr>
          <p:spPr>
            <a:xfrm>
              <a:off x="237877" y="5706200"/>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70" y="5763719"/>
            <a:ext cx="192614" cy="192614"/>
          </a:xfrm>
          <a:prstGeom prst="rect">
            <a:avLst/>
          </a:prstGeom>
        </p:spPr>
      </p:pic>
      <p:pic>
        <p:nvPicPr>
          <p:cNvPr id="62" name="Pictur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3732" y="3559137"/>
            <a:ext cx="278586" cy="214467"/>
          </a:xfrm>
          <a:prstGeom prst="rect">
            <a:avLst/>
          </a:prstGeom>
        </p:spPr>
      </p:pic>
      <p:sp>
        <p:nvSpPr>
          <p:cNvPr id="5" name="Rectangle 4"/>
          <p:cNvSpPr/>
          <p:nvPr/>
        </p:nvSpPr>
        <p:spPr>
          <a:xfrm>
            <a:off x="225942" y="9999073"/>
            <a:ext cx="7546457" cy="246221"/>
          </a:xfrm>
          <a:prstGeom prst="rect">
            <a:avLst/>
          </a:prstGeom>
        </p:spPr>
        <p:txBody>
          <a:bodyPr wrap="square">
            <a:spAutoFit/>
          </a:bodyPr>
          <a:lstStyle/>
          <a:p>
            <a:pPr marR="0">
              <a:spcBef>
                <a:spcPts val="1200"/>
              </a:spcBef>
              <a:spcAft>
                <a:spcPts val="200"/>
              </a:spcAft>
            </a:pPr>
            <a:r>
              <a:rPr lang="en-US" sz="500" i="1" dirty="0">
                <a:latin typeface="+mj-lt"/>
                <a:cs typeface="Times New Roman" panose="02020603050405020304" pitchFamily="18" charset="0"/>
              </a:rPr>
              <a:t>This project is supported by the Health Resources and Services Administration (HRSA) of the U.S. Department of Health and Human Services (HHS) under grant number </a:t>
            </a:r>
            <a:r>
              <a:rPr lang="en-US" sz="500" dirty="0">
                <a:latin typeface="+mj-lt"/>
              </a:rPr>
              <a:t>UB6HP27875-01-00, Affordable Care Act (ACA) Public Health Training Centers for $975,634.00</a:t>
            </a:r>
            <a:r>
              <a:rPr lang="en-US" sz="500" i="1" dirty="0">
                <a:latin typeface="+mj-lt"/>
                <a:cs typeface="Times New Roman" panose="02020603050405020304" pitchFamily="18" charset="0"/>
              </a:rPr>
              <a:t>. This information or content and conclusions are those of the author and should not be construed as the official position or policy of, nor should any endorsements be inferred by HRSA, HHS or the U.S. Government.</a:t>
            </a:r>
            <a:endParaRPr lang="en-US" sz="500" dirty="0">
              <a:effectLst/>
              <a:latin typeface="+mj-lt"/>
            </a:endParaRPr>
          </a:p>
        </p:txBody>
      </p:sp>
      <p:pic>
        <p:nvPicPr>
          <p:cNvPr id="163" name="Picture 1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733" y="7711594"/>
            <a:ext cx="209676" cy="209676"/>
          </a:xfrm>
          <a:prstGeom prst="rect">
            <a:avLst/>
          </a:prstGeom>
        </p:spPr>
      </p:pic>
      <p:sp>
        <p:nvSpPr>
          <p:cNvPr id="44" name="Rectangle 43"/>
          <p:cNvSpPr/>
          <p:nvPr/>
        </p:nvSpPr>
        <p:spPr>
          <a:xfrm>
            <a:off x="227429" y="8073831"/>
            <a:ext cx="3860565" cy="1169551"/>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Peter M. </a:t>
            </a:r>
            <a:r>
              <a:rPr lang="en-US" sz="1000" b="1" dirty="0" err="1">
                <a:solidFill>
                  <a:srgbClr val="666666"/>
                </a:solidFill>
                <a:cs typeface="Arial" panose="020B0604020202020204" pitchFamily="34" charset="0"/>
              </a:rPr>
              <a:t>Ginter</a:t>
            </a:r>
            <a:r>
              <a:rPr lang="en-US" sz="1000" b="1" dirty="0">
                <a:solidFill>
                  <a:srgbClr val="666666"/>
                </a:solidFill>
                <a:cs typeface="Arial" panose="020B0604020202020204" pitchFamily="34" charset="0"/>
              </a:rPr>
              <a:t>, PhD</a:t>
            </a:r>
            <a:r>
              <a:rPr lang="en-US" sz="1000" dirty="0">
                <a:solidFill>
                  <a:srgbClr val="666666"/>
                </a:solidFill>
                <a:cs typeface="Arial" panose="020B0604020202020204" pitchFamily="34" charset="0"/>
              </a:rPr>
              <a:t>, PI and LPS Director, </a:t>
            </a:r>
            <a:r>
              <a:rPr lang="en-US" sz="1000" b="1" dirty="0">
                <a:solidFill>
                  <a:schemeClr val="accent1">
                    <a:lumMod val="75000"/>
                  </a:schemeClr>
                </a:solidFill>
                <a:cs typeface="Arial" panose="020B0604020202020204" pitchFamily="34" charset="0"/>
              </a:rPr>
              <a:t>pginter@uab.edu</a:t>
            </a: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Andrew C. Rucks, Ph.D., </a:t>
            </a:r>
            <a:r>
              <a:rPr lang="en-US" sz="1000" dirty="0">
                <a:solidFill>
                  <a:srgbClr val="666666"/>
                </a:solidFill>
                <a:cs typeface="Arial" panose="020B0604020202020204" pitchFamily="34" charset="0"/>
              </a:rPr>
              <a:t>Investigator, </a:t>
            </a:r>
            <a:r>
              <a:rPr lang="en-US" sz="1000" b="1" dirty="0">
                <a:solidFill>
                  <a:schemeClr val="accent1">
                    <a:lumMod val="75000"/>
                  </a:schemeClr>
                </a:solidFill>
                <a:cs typeface="Arial" panose="020B0604020202020204" pitchFamily="34" charset="0"/>
              </a:rPr>
              <a:t>arucks@uab.edu</a:t>
            </a:r>
          </a:p>
          <a:p>
            <a:pPr marL="112713" indent="-112713" fontAlgn="base">
              <a:buClr>
                <a:schemeClr val="accent1">
                  <a:lumMod val="75000"/>
                </a:schemeClr>
              </a:buClr>
              <a:buSzPct val="60000"/>
              <a:buFont typeface="Century Gothic" panose="020B0502020202020204" pitchFamily="34" charset="0"/>
              <a:buChar char="►"/>
            </a:pPr>
            <a:r>
              <a:rPr lang="nn-NO" sz="1000" b="1" dirty="0">
                <a:solidFill>
                  <a:srgbClr val="666666"/>
                </a:solidFill>
                <a:cs typeface="Arial" panose="020B0604020202020204" pitchFamily="34" charset="0"/>
              </a:rPr>
              <a:t>Elena Kidd, MPH, </a:t>
            </a:r>
            <a:r>
              <a:rPr lang="nn-NO" sz="1000" dirty="0">
                <a:solidFill>
                  <a:srgbClr val="666666"/>
                </a:solidFill>
                <a:cs typeface="Arial" panose="020B0604020202020204" pitchFamily="34" charset="0"/>
              </a:rPr>
              <a:t>Program Manager, </a:t>
            </a:r>
            <a:r>
              <a:rPr lang="nn-NO" sz="1000" b="1" dirty="0">
                <a:solidFill>
                  <a:schemeClr val="accent1">
                    <a:lumMod val="75000"/>
                  </a:schemeClr>
                </a:solidFill>
                <a:cs typeface="Arial" panose="020B0604020202020204" pitchFamily="34" charset="0"/>
              </a:rPr>
              <a:t>enlinn@uab.edu</a:t>
            </a: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Jessica </a:t>
            </a:r>
            <a:r>
              <a:rPr lang="en-US" sz="1000" b="1" dirty="0" err="1">
                <a:solidFill>
                  <a:srgbClr val="666666"/>
                </a:solidFill>
                <a:cs typeface="Arial" panose="020B0604020202020204" pitchFamily="34" charset="0"/>
              </a:rPr>
              <a:t>Wakelee</a:t>
            </a:r>
            <a:r>
              <a:rPr lang="en-US" sz="1000" b="1" dirty="0">
                <a:solidFill>
                  <a:srgbClr val="666666"/>
                </a:solidFill>
                <a:cs typeface="Arial" panose="020B0604020202020204" pitchFamily="34" charset="0"/>
              </a:rPr>
              <a:t>, MPH, </a:t>
            </a:r>
            <a:r>
              <a:rPr lang="en-US" sz="1000" dirty="0">
                <a:solidFill>
                  <a:srgbClr val="666666"/>
                </a:solidFill>
                <a:cs typeface="Arial" panose="020B0604020202020204" pitchFamily="34" charset="0"/>
              </a:rPr>
              <a:t>Evaluation Coordinator, </a:t>
            </a:r>
            <a:r>
              <a:rPr lang="en-US" sz="1000" b="1" dirty="0">
                <a:solidFill>
                  <a:schemeClr val="accent1">
                    <a:lumMod val="75000"/>
                  </a:schemeClr>
                </a:solidFill>
                <a:cs typeface="Arial" panose="020B0604020202020204" pitchFamily="34" charset="0"/>
              </a:rPr>
              <a:t>jwakelee@uab.edu</a:t>
            </a: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Christopher </a:t>
            </a:r>
            <a:r>
              <a:rPr lang="en-US" sz="1000" b="1" dirty="0" err="1">
                <a:solidFill>
                  <a:srgbClr val="666666"/>
                </a:solidFill>
                <a:cs typeface="Arial" panose="020B0604020202020204" pitchFamily="34" charset="0"/>
              </a:rPr>
              <a:t>Simma</a:t>
            </a:r>
            <a:r>
              <a:rPr lang="en-US" sz="1000" b="1" dirty="0">
                <a:solidFill>
                  <a:srgbClr val="666666"/>
                </a:solidFill>
                <a:cs typeface="Arial" panose="020B0604020202020204" pitchFamily="34" charset="0"/>
              </a:rPr>
              <a:t>, BS, </a:t>
            </a:r>
            <a:r>
              <a:rPr lang="en-US" sz="1000" dirty="0">
                <a:solidFill>
                  <a:srgbClr val="666666"/>
                </a:solidFill>
                <a:cs typeface="Arial" panose="020B0604020202020204" pitchFamily="34" charset="0"/>
              </a:rPr>
              <a:t>Videographer/Instructional Technologist, </a:t>
            </a:r>
            <a:r>
              <a:rPr lang="en-US" sz="1000" b="1" dirty="0">
                <a:solidFill>
                  <a:schemeClr val="accent1">
                    <a:lumMod val="75000"/>
                  </a:schemeClr>
                </a:solidFill>
                <a:cs typeface="Arial" panose="020B0604020202020204" pitchFamily="34" charset="0"/>
              </a:rPr>
              <a:t>csimma@uab.edu</a:t>
            </a:r>
          </a:p>
        </p:txBody>
      </p:sp>
      <p:sp>
        <p:nvSpPr>
          <p:cNvPr id="56" name="Rectangle 55"/>
          <p:cNvSpPr/>
          <p:nvPr/>
        </p:nvSpPr>
        <p:spPr>
          <a:xfrm>
            <a:off x="4079113" y="7755017"/>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399736" y="7748012"/>
            <a:ext cx="1613873" cy="279757"/>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Contact</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59" name="Pentagon 58"/>
          <p:cNvSpPr/>
          <p:nvPr/>
        </p:nvSpPr>
        <p:spPr>
          <a:xfrm>
            <a:off x="4076700" y="7755243"/>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40290" y="7755018"/>
            <a:ext cx="3698236" cy="296152"/>
          </a:xfrm>
          <a:prstGeom prst="rect">
            <a:avLst/>
          </a:pr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72944" y="7748013"/>
            <a:ext cx="1613873" cy="279757"/>
          </a:xfrm>
          <a:prstGeom prst="rect">
            <a:avLst/>
          </a:prstGeom>
        </p:spPr>
        <p:txBody>
          <a:bodyPr wrap="square">
            <a:spAutoFit/>
          </a:bodyPr>
          <a:lstStyle/>
          <a:p>
            <a:pPr>
              <a:lnSpc>
                <a:spcPct val="115000"/>
              </a:lnSpc>
            </a:pPr>
            <a:r>
              <a:rPr lang="en-US" sz="1200" dirty="0" smtClean="0">
                <a:solidFill>
                  <a:schemeClr val="bg1"/>
                </a:solidFill>
                <a:effectLst/>
                <a:latin typeface="Gotham" panose="02000504050000020004" pitchFamily="2" charset="0"/>
                <a:ea typeface="Calibri" panose="020F0502020204030204" pitchFamily="34" charset="0"/>
                <a:cs typeface="Arial" panose="020B0604020202020204" pitchFamily="34" charset="0"/>
              </a:rPr>
              <a:t>Staff</a:t>
            </a:r>
            <a:endParaRPr lang="en-US" sz="1200" dirty="0">
              <a:solidFill>
                <a:schemeClr val="bg1"/>
              </a:solidFill>
              <a:effectLst/>
              <a:latin typeface="Gotham" panose="02000504050000020004" pitchFamily="2" charset="0"/>
              <a:ea typeface="Calibri" panose="020F0502020204030204" pitchFamily="34" charset="0"/>
              <a:cs typeface="Arial" panose="020B0604020202020204" pitchFamily="34" charset="0"/>
            </a:endParaRPr>
          </a:p>
        </p:txBody>
      </p:sp>
      <p:sp>
        <p:nvSpPr>
          <p:cNvPr id="54" name="Pentagon 53"/>
          <p:cNvSpPr/>
          <p:nvPr/>
        </p:nvSpPr>
        <p:spPr>
          <a:xfrm>
            <a:off x="237877" y="7755244"/>
            <a:ext cx="336274" cy="295925"/>
          </a:xfrm>
          <a:prstGeom prst="homePlate">
            <a:avLst>
              <a:gd name="adj" fmla="val 2045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870" y="7799668"/>
            <a:ext cx="178385" cy="205144"/>
          </a:xfrm>
          <a:prstGeom prst="rect">
            <a:avLst/>
          </a:prstGeom>
        </p:spPr>
      </p:pic>
      <p:sp>
        <p:nvSpPr>
          <p:cNvPr id="4" name="Rounded Rectangular Callout 3"/>
          <p:cNvSpPr/>
          <p:nvPr/>
        </p:nvSpPr>
        <p:spPr>
          <a:xfrm>
            <a:off x="4128122" y="7811463"/>
            <a:ext cx="199347" cy="137160"/>
          </a:xfrm>
          <a:prstGeom prst="wedgeRoundRectCallout">
            <a:avLst>
              <a:gd name="adj1" fmla="val -3081"/>
              <a:gd name="adj2" fmla="val 88066"/>
              <a:gd name="adj3" fmla="val 16667"/>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4087994" y="8073831"/>
            <a:ext cx="3938772" cy="1015663"/>
            <a:chOff x="4115290" y="7776107"/>
            <a:chExt cx="3938772" cy="1015663"/>
          </a:xfrm>
        </p:grpSpPr>
        <p:sp>
          <p:nvSpPr>
            <p:cNvPr id="47" name="Rectangle 46"/>
            <p:cNvSpPr/>
            <p:nvPr/>
          </p:nvSpPr>
          <p:spPr>
            <a:xfrm>
              <a:off x="4115290" y="7776107"/>
              <a:ext cx="3696373" cy="1015663"/>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Website:  </a:t>
              </a:r>
              <a:r>
                <a:rPr lang="en-US" sz="1000" b="1" dirty="0" smtClean="0">
                  <a:solidFill>
                    <a:schemeClr val="accent1">
                      <a:lumMod val="75000"/>
                    </a:schemeClr>
                  </a:solidFill>
                  <a:cs typeface="Arial" panose="020B0604020202020204" pitchFamily="34" charset="0"/>
                </a:rPr>
                <a:t>www.alphtc.org</a:t>
              </a:r>
              <a:r>
                <a:rPr lang="en-US" sz="1000" dirty="0" smtClean="0">
                  <a:solidFill>
                    <a:schemeClr val="accent1">
                      <a:lumMod val="75000"/>
                    </a:schemeClr>
                  </a:solidFill>
                  <a:cs typeface="Arial" panose="020B0604020202020204" pitchFamily="34" charset="0"/>
                </a:rPr>
                <a:t/>
              </a:r>
              <a:br>
                <a:rPr lang="en-US" sz="1000" dirty="0" smtClean="0">
                  <a:solidFill>
                    <a:schemeClr val="accent1">
                      <a:lumMod val="75000"/>
                    </a:schemeClr>
                  </a:solidFill>
                  <a:cs typeface="Arial" panose="020B0604020202020204" pitchFamily="34" charset="0"/>
                </a:rPr>
              </a:br>
              <a:endParaRPr lang="en-US" sz="1000" dirty="0" smtClean="0">
                <a:solidFill>
                  <a:schemeClr val="accent1">
                    <a:lumMod val="75000"/>
                  </a:schemeClr>
                </a:solidFill>
                <a:cs typeface="Arial" panose="020B0604020202020204" pitchFamily="34" charset="0"/>
              </a:endParaRPr>
            </a:p>
            <a:p>
              <a:pPr marL="112713" indent="-112713" fontAlgn="base">
                <a:buClr>
                  <a:schemeClr val="accent1">
                    <a:lumMod val="75000"/>
                  </a:schemeClr>
                </a:buClr>
                <a:buSzPct val="60000"/>
                <a:buFont typeface="Century Gothic" panose="020B0502020202020204" pitchFamily="34" charset="0"/>
                <a:buChar char="►"/>
              </a:pPr>
              <a:r>
                <a:rPr lang="en-US" sz="1000" b="1" dirty="0">
                  <a:solidFill>
                    <a:srgbClr val="666666"/>
                  </a:solidFill>
                  <a:cs typeface="Arial" panose="020B0604020202020204" pitchFamily="34" charset="0"/>
                </a:rPr>
                <a:t>Mailing address:</a:t>
              </a:r>
              <a:br>
                <a:rPr lang="en-US" sz="1000" b="1" dirty="0">
                  <a:solidFill>
                    <a:srgbClr val="666666"/>
                  </a:solidFill>
                  <a:cs typeface="Arial" panose="020B0604020202020204" pitchFamily="34" charset="0"/>
                </a:rPr>
              </a:br>
              <a:r>
                <a:rPr lang="en-US" sz="1000" dirty="0">
                  <a:solidFill>
                    <a:srgbClr val="666666"/>
                  </a:solidFill>
                  <a:cs typeface="Arial" panose="020B0604020202020204" pitchFamily="34" charset="0"/>
                </a:rPr>
                <a:t>RPHB330</a:t>
              </a:r>
              <a:br>
                <a:rPr lang="en-US" sz="1000" dirty="0">
                  <a:solidFill>
                    <a:srgbClr val="666666"/>
                  </a:solidFill>
                  <a:cs typeface="Arial" panose="020B0604020202020204" pitchFamily="34" charset="0"/>
                </a:rPr>
              </a:br>
              <a:r>
                <a:rPr lang="en-US" sz="1000" dirty="0">
                  <a:solidFill>
                    <a:srgbClr val="666666"/>
                  </a:solidFill>
                  <a:cs typeface="Arial" panose="020B0604020202020204" pitchFamily="34" charset="0"/>
                </a:rPr>
                <a:t>1720 2nd Avenue South</a:t>
              </a:r>
              <a:br>
                <a:rPr lang="en-US" sz="1000" dirty="0">
                  <a:solidFill>
                    <a:srgbClr val="666666"/>
                  </a:solidFill>
                  <a:cs typeface="Arial" panose="020B0604020202020204" pitchFamily="34" charset="0"/>
                </a:rPr>
              </a:br>
              <a:r>
                <a:rPr lang="en-US" sz="1000" dirty="0">
                  <a:solidFill>
                    <a:srgbClr val="666666"/>
                  </a:solidFill>
                  <a:cs typeface="Arial" panose="020B0604020202020204" pitchFamily="34" charset="0"/>
                </a:rPr>
                <a:t>Birmingham, AL 35294-0022  </a:t>
              </a:r>
            </a:p>
          </p:txBody>
        </p:sp>
        <p:sp>
          <p:nvSpPr>
            <p:cNvPr id="63" name="Rectangle 62"/>
            <p:cNvSpPr/>
            <p:nvPr/>
          </p:nvSpPr>
          <p:spPr>
            <a:xfrm>
              <a:off x="5963476" y="8077665"/>
              <a:ext cx="2090586" cy="707886"/>
            </a:xfrm>
            <a:prstGeom prst="rect">
              <a:avLst/>
            </a:prstGeom>
          </p:spPr>
          <p:txBody>
            <a:bodyPr wrap="square">
              <a:spAutoFit/>
            </a:bodyPr>
            <a:lstStyle/>
            <a:p>
              <a:pPr marL="112713" indent="-112713" fontAlgn="base">
                <a:buClr>
                  <a:schemeClr val="accent1">
                    <a:lumMod val="75000"/>
                  </a:schemeClr>
                </a:buClr>
                <a:buSzPct val="60000"/>
                <a:buFont typeface="Century Gothic" panose="020B0502020202020204" pitchFamily="34" charset="0"/>
                <a:buChar char="►"/>
              </a:pPr>
              <a:r>
                <a:rPr lang="en-US" sz="1000" b="1" dirty="0" smtClean="0">
                  <a:solidFill>
                    <a:srgbClr val="666666"/>
                  </a:solidFill>
                  <a:cs typeface="Arial" panose="020B0604020202020204" pitchFamily="34" charset="0"/>
                </a:rPr>
                <a:t>Physical address</a:t>
              </a:r>
              <a:r>
                <a:rPr lang="en-US" sz="1000" b="1" dirty="0">
                  <a:solidFill>
                    <a:srgbClr val="666666"/>
                  </a:solidFill>
                  <a:cs typeface="Arial" panose="020B0604020202020204" pitchFamily="34" charset="0"/>
                </a:rPr>
                <a:t>:</a:t>
              </a:r>
              <a:br>
                <a:rPr lang="en-US" sz="1000" b="1" dirty="0">
                  <a:solidFill>
                    <a:srgbClr val="666666"/>
                  </a:solidFill>
                  <a:cs typeface="Arial" panose="020B0604020202020204" pitchFamily="34" charset="0"/>
                </a:rPr>
              </a:br>
              <a:r>
                <a:rPr lang="en-US" sz="1000" dirty="0">
                  <a:solidFill>
                    <a:srgbClr val="666666"/>
                  </a:solidFill>
                  <a:cs typeface="Arial" panose="020B0604020202020204" pitchFamily="34" charset="0"/>
                </a:rPr>
                <a:t>330 </a:t>
              </a:r>
              <a:r>
                <a:rPr lang="en-US" sz="1000" dirty="0" err="1">
                  <a:solidFill>
                    <a:srgbClr val="666666"/>
                  </a:solidFill>
                  <a:cs typeface="Arial" panose="020B0604020202020204" pitchFamily="34" charset="0"/>
                </a:rPr>
                <a:t>Ryals</a:t>
              </a:r>
              <a:r>
                <a:rPr lang="en-US" sz="1000" dirty="0">
                  <a:solidFill>
                    <a:srgbClr val="666666"/>
                  </a:solidFill>
                  <a:cs typeface="Arial" panose="020B0604020202020204" pitchFamily="34" charset="0"/>
                </a:rPr>
                <a:t> Public Health </a:t>
              </a:r>
              <a:r>
                <a:rPr lang="en-US" sz="1000" dirty="0" smtClean="0">
                  <a:solidFill>
                    <a:srgbClr val="666666"/>
                  </a:solidFill>
                  <a:cs typeface="Arial" panose="020B0604020202020204" pitchFamily="34" charset="0"/>
                </a:rPr>
                <a:t>Bldg.</a:t>
              </a:r>
              <a:r>
                <a:rPr lang="en-US" sz="1000" dirty="0">
                  <a:solidFill>
                    <a:srgbClr val="666666"/>
                  </a:solidFill>
                  <a:cs typeface="Arial" panose="020B0604020202020204" pitchFamily="34" charset="0"/>
                </a:rPr>
                <a:t/>
              </a:r>
              <a:br>
                <a:rPr lang="en-US" sz="1000" dirty="0">
                  <a:solidFill>
                    <a:srgbClr val="666666"/>
                  </a:solidFill>
                  <a:cs typeface="Arial" panose="020B0604020202020204" pitchFamily="34" charset="0"/>
                </a:rPr>
              </a:br>
              <a:r>
                <a:rPr lang="en-US" sz="1000" dirty="0">
                  <a:solidFill>
                    <a:srgbClr val="666666"/>
                  </a:solidFill>
                  <a:cs typeface="Arial" panose="020B0604020202020204" pitchFamily="34" charset="0"/>
                </a:rPr>
                <a:t>1665 University Boulevard</a:t>
              </a:r>
              <a:br>
                <a:rPr lang="en-US" sz="1000" dirty="0">
                  <a:solidFill>
                    <a:srgbClr val="666666"/>
                  </a:solidFill>
                  <a:cs typeface="Arial" panose="020B0604020202020204" pitchFamily="34" charset="0"/>
                </a:rPr>
              </a:br>
              <a:r>
                <a:rPr lang="en-US" sz="1000" dirty="0">
                  <a:solidFill>
                    <a:srgbClr val="666666"/>
                  </a:solidFill>
                  <a:cs typeface="Arial" panose="020B0604020202020204" pitchFamily="34" charset="0"/>
                </a:rPr>
                <a:t>Birmingham, </a:t>
              </a:r>
              <a:r>
                <a:rPr lang="en-US" sz="1000" dirty="0" smtClean="0">
                  <a:solidFill>
                    <a:srgbClr val="666666"/>
                  </a:solidFill>
                  <a:cs typeface="Arial" panose="020B0604020202020204" pitchFamily="34" charset="0"/>
                </a:rPr>
                <a:t>AL 35294</a:t>
              </a:r>
              <a:endParaRPr lang="en-US" sz="1000" dirty="0">
                <a:solidFill>
                  <a:srgbClr val="666666"/>
                </a:solidFill>
                <a:cs typeface="Arial" panose="020B0604020202020204" pitchFamily="34" charset="0"/>
              </a:endParaRPr>
            </a:p>
          </p:txBody>
        </p:sp>
      </p:grpSp>
      <p:grpSp>
        <p:nvGrpSpPr>
          <p:cNvPr id="45" name="Group 44"/>
          <p:cNvGrpSpPr/>
          <p:nvPr/>
        </p:nvGrpSpPr>
        <p:grpSpPr>
          <a:xfrm>
            <a:off x="907042" y="9501258"/>
            <a:ext cx="6033520" cy="528852"/>
            <a:chOff x="787019" y="9501258"/>
            <a:chExt cx="6033520" cy="528852"/>
          </a:xfrm>
        </p:grpSpPr>
        <p:pic>
          <p:nvPicPr>
            <p:cNvPr id="53" name="Picture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64070" y="9501258"/>
              <a:ext cx="1256469" cy="515990"/>
            </a:xfrm>
            <a:prstGeom prst="rect">
              <a:avLst/>
            </a:prstGeom>
          </p:spPr>
        </p:pic>
        <p:pic>
          <p:nvPicPr>
            <p:cNvPr id="55" name="Picture 5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7019" y="9554619"/>
              <a:ext cx="1709724" cy="410334"/>
            </a:xfrm>
            <a:prstGeom prst="rect">
              <a:avLst/>
            </a:prstGeom>
          </p:spPr>
        </p:pic>
        <p:pic>
          <p:nvPicPr>
            <p:cNvPr id="58" name="Picture 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57735" y="9536701"/>
              <a:ext cx="2485529" cy="493409"/>
            </a:xfrm>
            <a:prstGeom prst="rect">
              <a:avLst/>
            </a:prstGeom>
          </p:spPr>
        </p:pic>
      </p:grpSp>
    </p:spTree>
    <p:extLst>
      <p:ext uri="{BB962C8B-B14F-4D97-AF65-F5344CB8AC3E}">
        <p14:creationId xmlns:p14="http://schemas.microsoft.com/office/powerpoint/2010/main" val="1685431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R4PHTC Theme">
  <a:themeElements>
    <a:clrScheme name="GP B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P Sharepoint">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4PHTC Theme" id="{470998E7-91B7-4336-9374-E6E577F14D1A}" vid="{ECECEA6C-3AB0-46AB-8DEC-85F777D42539}"/>
    </a:ext>
  </a:extLst>
</a:theme>
</file>

<file path=docProps/app.xml><?xml version="1.0" encoding="utf-8"?>
<Properties xmlns="http://schemas.openxmlformats.org/officeDocument/2006/extended-properties" xmlns:vt="http://schemas.openxmlformats.org/officeDocument/2006/docPropsVTypes">
  <Template>R4PHTC Theme</Template>
  <TotalTime>587</TotalTime>
  <Words>1461</Words>
  <Application>Microsoft Office PowerPoint</Application>
  <PresentationFormat>Custom</PresentationFormat>
  <Paragraphs>120</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Segoe UI</vt:lpstr>
      <vt:lpstr>Calibri</vt:lpstr>
      <vt:lpstr>Gotham</vt:lpstr>
      <vt:lpstr>Century Gothic</vt:lpstr>
      <vt:lpstr>Times New Roman</vt:lpstr>
      <vt:lpstr>Arial</vt:lpstr>
      <vt:lpstr>R4PHTC Theme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Karyn DeLuca</dc:creator>
  <cp:lastModifiedBy>Karyn DeLuca</cp:lastModifiedBy>
  <cp:revision>51</cp:revision>
  <dcterms:created xsi:type="dcterms:W3CDTF">2016-05-09T18:27:19Z</dcterms:created>
  <dcterms:modified xsi:type="dcterms:W3CDTF">2016-08-16T18:58:10Z</dcterms:modified>
</cp:coreProperties>
</file>