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8" r:id="rId3"/>
    <p:sldId id="259" r:id="rId4"/>
    <p:sldId id="260" r:id="rId5"/>
  </p:sldIdLst>
  <p:sldSz cx="8001000" cy="10287000"/>
  <p:notesSz cx="6858000" cy="9144000"/>
  <p:embeddedFontLst>
    <p:embeddedFont>
      <p:font typeface="Calibri" panose="020F0502020204030204" pitchFamily="34" charset="0"/>
      <p:regular r:id="rId6"/>
      <p:bold r:id="rId7"/>
      <p:italic r:id="rId8"/>
      <p:boldItalic r:id="rId9"/>
    </p:embeddedFont>
    <p:embeddedFont>
      <p:font typeface="Gotham Book" panose="02000603040000020004" pitchFamily="2" charset="0"/>
      <p:regular r:id="rId10"/>
    </p:embeddedFont>
    <p:embeddedFont>
      <p:font typeface="Century Gothic" panose="020B0502020202020204" pitchFamily="34" charset="0"/>
      <p:regular r:id="rId11"/>
      <p:bold r:id="rId12"/>
      <p:italic r:id="rId13"/>
      <p:boldItalic r:id="rId14"/>
    </p:embeddedFont>
    <p:embeddedFont>
      <p:font typeface="Gotham" panose="02000504050000020004" pitchFamily="2" charset="0"/>
      <p:regular r:id="rId15"/>
      <p:bold r:id="rId16"/>
      <p:boldItalic r:id="rId17"/>
    </p:embeddedFont>
    <p:embeddedFont>
      <p:font typeface="Segoe UI" panose="020B0502040204020203"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p:scale>
          <a:sx n="60" d="100"/>
          <a:sy n="60" d="100"/>
        </p:scale>
        <p:origin x="2274" y="90"/>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4PHTC Swoop Backgroun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575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hyperlink" Target="http://www.cvent.com/events/2016-georgia-legislative-update-and-the-impact-on-public-health/event-summary-d75563b1b2744d8e827e55d1b169072c.asp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hyperlink" Target="http://www.cvent.com/events/2016-georgia-legislative-update-and-the-impact-on-public-health/event-summary-d75563b1b2744d8e827e55d1b169072c.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emf"/><Relationship Id="rId9" Type="http://schemas.openxmlformats.org/officeDocument/2006/relationships/hyperlink" Target="http://www.cvent.com/events/2016-georgia-legislative-update-and-the-impact-on-public-health/event-summary-d75563b1b2744d8e827e55d1b169072c.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emf"/><Relationship Id="rId9" Type="http://schemas.openxmlformats.org/officeDocument/2006/relationships/hyperlink" Target="http://www.cvent.com/events/2016-georgia-legislative-update-and-the-impact-on-public-health/event-summary-d75563b1b2744d8e827e55d1b169072c.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72" y="98533"/>
            <a:ext cx="4170842" cy="965472"/>
          </a:xfrm>
          <a:prstGeom prst="rect">
            <a:avLst/>
          </a:prstGeom>
        </p:spPr>
      </p:pic>
      <p:sp>
        <p:nvSpPr>
          <p:cNvPr id="14" name="Rectangle 13"/>
          <p:cNvSpPr/>
          <p:nvPr/>
        </p:nvSpPr>
        <p:spPr>
          <a:xfrm>
            <a:off x="155630" y="1100273"/>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 2016 </a:t>
            </a:r>
            <a:r>
              <a:rPr lang="en-US" sz="16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Georgia Legislative Update and the Impact on Public </a:t>
            </a: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Health”</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2820729"/>
            <a:ext cx="278586" cy="214467"/>
          </a:xfrm>
          <a:prstGeom prst="rect">
            <a:avLst/>
          </a:prstGeom>
        </p:spPr>
      </p:pic>
      <p:grpSp>
        <p:nvGrpSpPr>
          <p:cNvPr id="28" name="Group 27"/>
          <p:cNvGrpSpPr/>
          <p:nvPr/>
        </p:nvGrpSpPr>
        <p:grpSpPr>
          <a:xfrm>
            <a:off x="237877" y="1631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2180163"/>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MODELS OF EXCELLENCE LECTURE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84" y="9696450"/>
            <a:ext cx="904266" cy="371352"/>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0" y="9762982"/>
            <a:ext cx="1686712" cy="238289"/>
          </a:xfrm>
          <a:prstGeom prst="rect">
            <a:avLst/>
          </a:prstGeom>
        </p:spPr>
      </p:pic>
      <p:sp>
        <p:nvSpPr>
          <p:cNvPr id="136" name="Rectangle 135"/>
          <p:cNvSpPr/>
          <p:nvPr/>
        </p:nvSpPr>
        <p:spPr>
          <a:xfrm>
            <a:off x="237517" y="3963461"/>
            <a:ext cx="3773071" cy="9233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30930" y="3963461"/>
            <a:ext cx="3847655" cy="1200329"/>
          </a:xfrm>
          <a:prstGeom prst="rect">
            <a:avLst/>
          </a:prstGeom>
        </p:spPr>
        <p:txBody>
          <a:bodyPr wrap="square">
            <a:spAutoFit/>
          </a:bodyPr>
          <a:lstStyle/>
          <a:p>
            <a:pPr fontAlgn="base">
              <a:buClr>
                <a:schemeClr val="accent1">
                  <a:lumMod val="75000"/>
                </a:schemeClr>
              </a:buClr>
              <a:buSzPct val="60000"/>
            </a:pPr>
            <a:r>
              <a:rPr lang="en-US" sz="900" dirty="0" smtClean="0">
                <a:solidFill>
                  <a:srgbClr val="666666"/>
                </a:solidFill>
                <a:cs typeface="Arial" panose="020B0604020202020204" pitchFamily="34" charset="0"/>
              </a:rPr>
              <a:t>By </a:t>
            </a:r>
            <a:r>
              <a:rPr lang="en-US" sz="900" dirty="0">
                <a:solidFill>
                  <a:srgbClr val="666666"/>
                </a:solidFill>
                <a:cs typeface="Arial" panose="020B0604020202020204" pitchFamily="34" charset="0"/>
              </a:rPr>
              <a:t>the end of this </a:t>
            </a:r>
            <a:r>
              <a:rPr lang="en-US" sz="900" b="1" dirty="0">
                <a:solidFill>
                  <a:srgbClr val="666666"/>
                </a:solidFill>
                <a:cs typeface="Arial" panose="020B0604020202020204" pitchFamily="34" charset="0"/>
              </a:rPr>
              <a:t>specific lecture</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Describe the status of 2016 Georgia legislation and appropriations that have an impact on public health;</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Explain the public health-related issues likely to be relevant in the 2017 session;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ways to promote public health in their local communities as well as the state; and, </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Discuss Georgia’s political scene as it might impact public </a:t>
            </a:r>
            <a:r>
              <a:rPr lang="en-US" sz="900" dirty="0" smtClean="0">
                <a:solidFill>
                  <a:srgbClr val="666666"/>
                </a:solidFill>
                <a:cs typeface="Arial" panose="020B0604020202020204" pitchFamily="34" charset="0"/>
              </a:rPr>
              <a:t>health</a:t>
            </a:r>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sp>
        <p:nvSpPr>
          <p:cNvPr id="93" name="Rectangle 92"/>
          <p:cNvSpPr/>
          <p:nvPr/>
        </p:nvSpPr>
        <p:spPr>
          <a:xfrm>
            <a:off x="155630" y="5121170"/>
            <a:ext cx="7691195" cy="369332"/>
          </a:xfrm>
          <a:prstGeom prst="rect">
            <a:avLst/>
          </a:prstGeom>
        </p:spPr>
        <p:txBody>
          <a:bodyPr wrap="square">
            <a:spAutoFit/>
          </a:bodyPr>
          <a:lstStyle/>
          <a:p>
            <a:r>
              <a:rPr lang="en-US" sz="900" b="1" dirty="0">
                <a:solidFill>
                  <a:schemeClr val="tx1">
                    <a:lumMod val="65000"/>
                    <a:lumOff val="35000"/>
                  </a:schemeClr>
                </a:solidFill>
                <a:latin typeface="+mj-lt"/>
              </a:rPr>
              <a:t>Target Audience: </a:t>
            </a:r>
            <a:r>
              <a:rPr lang="en-US" sz="900" dirty="0">
                <a:solidFill>
                  <a:schemeClr val="tx1">
                    <a:lumMod val="65000"/>
                    <a:lumOff val="35000"/>
                  </a:schemeClr>
                </a:solidFill>
                <a:latin typeface="+mj-lt"/>
              </a:rPr>
              <a:t>Public health professionals, health educators, program planners, nurses, pharmacists, physicians, academic faculty, instructional designers, trainers and educators from a variety of public health disciplines. </a:t>
            </a:r>
          </a:p>
        </p:txBody>
      </p:sp>
      <p:grpSp>
        <p:nvGrpSpPr>
          <p:cNvPr id="40" name="Group 39"/>
          <p:cNvGrpSpPr/>
          <p:nvPr/>
        </p:nvGrpSpPr>
        <p:grpSpPr>
          <a:xfrm>
            <a:off x="155630" y="7012326"/>
            <a:ext cx="7691195" cy="2716706"/>
            <a:chOff x="155630" y="6574176"/>
            <a:chExt cx="7691195" cy="2716706"/>
          </a:xfrm>
        </p:grpSpPr>
        <p:grpSp>
          <p:nvGrpSpPr>
            <p:cNvPr id="97" name="Group 96"/>
            <p:cNvGrpSpPr/>
            <p:nvPr/>
          </p:nvGrpSpPr>
          <p:grpSpPr>
            <a:xfrm>
              <a:off x="237877" y="6574176"/>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6878246"/>
              <a:ext cx="7691195" cy="2412636"/>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CME</a:t>
              </a:r>
              <a:r>
                <a:rPr lang="en-US" sz="900" b="1" dirty="0">
                  <a:solidFill>
                    <a:srgbClr val="666666"/>
                  </a:solidFill>
                  <a:cs typeface="Arial" panose="020B0604020202020204" pitchFamily="34" charset="0"/>
                </a:rPr>
                <a:t>: </a:t>
              </a:r>
              <a:r>
                <a:rPr lang="en-US" sz="900" dirty="0">
                  <a:solidFill>
                    <a:srgbClr val="666666"/>
                  </a:solidFill>
                  <a:cs typeface="Arial" panose="020B0604020202020204" pitchFamily="34" charset="0"/>
                </a:rPr>
                <a:t>This activity has been planned and implemented in accordance with the Essential Areas and policies of the Accreditation Council for Continuing Medical Education through the joint sponsorship of the Centers for Disease Control &amp; Prevention and School of Public Health, Emory University. The Centers for Disease Control and Prevention is accredited by the Accreditation Council for Continuing Medical Education (ACCME®) to provide continuing medical education for physicians</a:t>
              </a:r>
              <a:r>
                <a:rPr lang="en-US" sz="900" dirty="0" smtClean="0">
                  <a:solidFill>
                    <a:srgbClr val="666666"/>
                  </a:solidFill>
                  <a:cs typeface="Arial" panose="020B0604020202020204" pitchFamily="34" charset="0"/>
                </a:rPr>
                <a:t>.  The </a:t>
              </a:r>
              <a:r>
                <a:rPr lang="en-US" sz="900" dirty="0">
                  <a:solidFill>
                    <a:srgbClr val="666666"/>
                  </a:solidFill>
                  <a:cs typeface="Arial" panose="020B0604020202020204" pitchFamily="34" charset="0"/>
                </a:rPr>
                <a:t>Centers for Disease Control and Prevention designates this live educational activity for a maximum of 1.5 AMA PRA Category 1 Credits™. Physicians should only claim credit commensurate with the extent of their participation in the activity</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activity provides 1.5 contact hours</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IACET 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CECH</a:t>
              </a:r>
              <a:r>
                <a:rPr lang="en-US" sz="900" dirty="0">
                  <a:solidFill>
                    <a:srgbClr val="666666"/>
                  </a:solidFill>
                  <a:cs typeface="Arial" panose="020B0604020202020204" pitchFamily="34" charset="0"/>
                </a:rPr>
                <a:t>: Sponsored by the Centers for Disease Control and Prevention, a designated provider of continuing education contact hours (CECH) in health education by the National Commission for Health Education Credentialing, Inc. This program is designed for Certified Health Education Specialists (CHES) and/or Master Certified Health Education Specialists (MCHES) to receive up to 1.5 total Category I continuing education contact hours. Maximum advanced level continuing education contact hours available are 0. CDC provider number GA0082.</a:t>
              </a:r>
            </a:p>
            <a:p>
              <a:pPr marL="112713" indent="-112713" fontAlgn="base">
                <a:buClr>
                  <a:schemeClr val="accent1">
                    <a:lumMod val="75000"/>
                  </a:schemeClr>
                </a:buClr>
                <a:buSzPct val="60000"/>
                <a:buFont typeface="Century Gothic" panose="020B0502020202020204" pitchFamily="34" charset="0"/>
                <a:buChar char="►"/>
              </a:pP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CPE: </a:t>
              </a:r>
              <a:r>
                <a:rPr lang="en-US" sz="900" dirty="0">
                  <a:solidFill>
                    <a:srgbClr val="666666"/>
                  </a:solidFill>
                  <a:cs typeface="Arial" panose="020B0604020202020204" pitchFamily="34" charset="0"/>
                </a:rPr>
                <a:t>The Centers for Disease Control and Prevention is accredited by the Accreditation Council for Pharmacy Education as a provider of continuing pharmacy education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program is a designated event for pharmacists to receive .15 CEUs in pharmacy education. The Universal Activity Number is 0387-9999-16-140-L04-P. </a:t>
              </a:r>
            </a:p>
          </p:txBody>
        </p:sp>
      </p:grpSp>
      <p:sp>
        <p:nvSpPr>
          <p:cNvPr id="113" name="Rectangle 112"/>
          <p:cNvSpPr/>
          <p:nvPr/>
        </p:nvSpPr>
        <p:spPr>
          <a:xfrm>
            <a:off x="2849283" y="9739449"/>
            <a:ext cx="2277437" cy="251607"/>
          </a:xfrm>
          <a:prstGeom prst="rect">
            <a:avLst/>
          </a:prstGeom>
        </p:spPr>
        <p:txBody>
          <a:bodyPr wrap="square">
            <a:spAutoFit/>
          </a:bodyPr>
          <a:lstStyle/>
          <a:p>
            <a:pPr algn="ctr">
              <a:lnSpc>
                <a:spcPct val="115000"/>
              </a:lnSpc>
            </a:pPr>
            <a:r>
              <a:rPr lang="en-US" sz="9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9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grpSp>
        <p:nvGrpSpPr>
          <p:cNvPr id="116" name="Group 115"/>
          <p:cNvGrpSpPr/>
          <p:nvPr/>
        </p:nvGrpSpPr>
        <p:grpSpPr>
          <a:xfrm>
            <a:off x="224650" y="5535450"/>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92683"/>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6019746"/>
            <a:ext cx="3506743" cy="703161"/>
            <a:chOff x="4142625" y="6119640"/>
            <a:chExt cx="3506743" cy="703161"/>
          </a:xfrm>
        </p:grpSpPr>
        <p:sp>
          <p:nvSpPr>
            <p:cNvPr id="33" name="Pentagon 32">
              <a:hlinkClick r:id="rId9"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9"/>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72" y="98533"/>
            <a:ext cx="4170842" cy="965472"/>
          </a:xfrm>
          <a:prstGeom prst="rect">
            <a:avLst/>
          </a:prstGeom>
        </p:spPr>
      </p:pic>
      <p:sp>
        <p:nvSpPr>
          <p:cNvPr id="14" name="Rectangle 13"/>
          <p:cNvSpPr/>
          <p:nvPr/>
        </p:nvSpPr>
        <p:spPr>
          <a:xfrm>
            <a:off x="155630" y="1100273"/>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 2016 </a:t>
            </a:r>
            <a:r>
              <a:rPr lang="en-US" sz="16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Georgia Legislative Update and the Impact on Public </a:t>
            </a: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Health”</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2820729"/>
            <a:ext cx="278586" cy="214467"/>
          </a:xfrm>
          <a:prstGeom prst="rect">
            <a:avLst/>
          </a:prstGeom>
        </p:spPr>
      </p:pic>
      <p:grpSp>
        <p:nvGrpSpPr>
          <p:cNvPr id="28" name="Group 27"/>
          <p:cNvGrpSpPr/>
          <p:nvPr/>
        </p:nvGrpSpPr>
        <p:grpSpPr>
          <a:xfrm>
            <a:off x="237877" y="1631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2180163"/>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MODELS OF EXCELLENCE LECTURE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84" y="9696450"/>
            <a:ext cx="904266" cy="371352"/>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0" y="9762982"/>
            <a:ext cx="1686712" cy="238289"/>
          </a:xfrm>
          <a:prstGeom prst="rect">
            <a:avLst/>
          </a:prstGeom>
        </p:spPr>
      </p:pic>
      <p:sp>
        <p:nvSpPr>
          <p:cNvPr id="136" name="Rectangle 135"/>
          <p:cNvSpPr/>
          <p:nvPr/>
        </p:nvSpPr>
        <p:spPr>
          <a:xfrm>
            <a:off x="237517" y="3963461"/>
            <a:ext cx="3773071" cy="9233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30930" y="3963461"/>
            <a:ext cx="3847655" cy="1200329"/>
          </a:xfrm>
          <a:prstGeom prst="rect">
            <a:avLst/>
          </a:prstGeom>
        </p:spPr>
        <p:txBody>
          <a:bodyPr wrap="square">
            <a:spAutoFit/>
          </a:bodyPr>
          <a:lstStyle/>
          <a:p>
            <a:pPr fontAlgn="base">
              <a:buClr>
                <a:schemeClr val="accent1">
                  <a:lumMod val="75000"/>
                </a:schemeClr>
              </a:buClr>
              <a:buSzPct val="60000"/>
            </a:pPr>
            <a:r>
              <a:rPr lang="en-US" sz="900" dirty="0" smtClean="0">
                <a:solidFill>
                  <a:srgbClr val="666666"/>
                </a:solidFill>
                <a:cs typeface="Arial" panose="020B0604020202020204" pitchFamily="34" charset="0"/>
              </a:rPr>
              <a:t>By </a:t>
            </a:r>
            <a:r>
              <a:rPr lang="en-US" sz="900" dirty="0">
                <a:solidFill>
                  <a:srgbClr val="666666"/>
                </a:solidFill>
                <a:cs typeface="Arial" panose="020B0604020202020204" pitchFamily="34" charset="0"/>
              </a:rPr>
              <a:t>the end of this </a:t>
            </a:r>
            <a:r>
              <a:rPr lang="en-US" sz="900" b="1" dirty="0">
                <a:solidFill>
                  <a:srgbClr val="666666"/>
                </a:solidFill>
                <a:cs typeface="Arial" panose="020B0604020202020204" pitchFamily="34" charset="0"/>
              </a:rPr>
              <a:t>specific lecture</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Describe the status of 2016 Georgia legislation and appropriations that have an impact on public health;</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Explain the public health-related issues likely to be relevant in the 2017 session;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ways to promote public health in their local communities as well as the state; and, </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Discuss Georgia’s political scene as it might impact public </a:t>
            </a:r>
            <a:r>
              <a:rPr lang="en-US" sz="900" dirty="0" smtClean="0">
                <a:solidFill>
                  <a:srgbClr val="666666"/>
                </a:solidFill>
                <a:cs typeface="Arial" panose="020B0604020202020204" pitchFamily="34" charset="0"/>
              </a:rPr>
              <a:t>health</a:t>
            </a:r>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sp>
        <p:nvSpPr>
          <p:cNvPr id="93" name="Rectangle 92"/>
          <p:cNvSpPr/>
          <p:nvPr/>
        </p:nvSpPr>
        <p:spPr>
          <a:xfrm>
            <a:off x="155630" y="5121170"/>
            <a:ext cx="7691195" cy="369332"/>
          </a:xfrm>
          <a:prstGeom prst="rect">
            <a:avLst/>
          </a:prstGeom>
        </p:spPr>
        <p:txBody>
          <a:bodyPr wrap="square">
            <a:spAutoFit/>
          </a:bodyPr>
          <a:lstStyle/>
          <a:p>
            <a:r>
              <a:rPr lang="en-US" sz="900" b="1" dirty="0">
                <a:solidFill>
                  <a:schemeClr val="tx1">
                    <a:lumMod val="65000"/>
                    <a:lumOff val="35000"/>
                  </a:schemeClr>
                </a:solidFill>
                <a:latin typeface="+mj-lt"/>
              </a:rPr>
              <a:t>Target Audience: </a:t>
            </a:r>
            <a:r>
              <a:rPr lang="en-US" sz="900" dirty="0">
                <a:solidFill>
                  <a:schemeClr val="tx1">
                    <a:lumMod val="65000"/>
                    <a:lumOff val="35000"/>
                  </a:schemeClr>
                </a:solidFill>
                <a:latin typeface="+mj-lt"/>
              </a:rPr>
              <a:t>Public health professionals, health educators, program planners, nurses, pharmacists, physicians, academic faculty, instructional designers, trainers and educators from a variety of public health disciplines. </a:t>
            </a:r>
          </a:p>
        </p:txBody>
      </p:sp>
      <p:grpSp>
        <p:nvGrpSpPr>
          <p:cNvPr id="40" name="Group 39"/>
          <p:cNvGrpSpPr/>
          <p:nvPr/>
        </p:nvGrpSpPr>
        <p:grpSpPr>
          <a:xfrm>
            <a:off x="155630" y="7012326"/>
            <a:ext cx="7691195" cy="2716706"/>
            <a:chOff x="155630" y="6574176"/>
            <a:chExt cx="7691195" cy="2716706"/>
          </a:xfrm>
        </p:grpSpPr>
        <p:grpSp>
          <p:nvGrpSpPr>
            <p:cNvPr id="97" name="Group 96"/>
            <p:cNvGrpSpPr/>
            <p:nvPr/>
          </p:nvGrpSpPr>
          <p:grpSpPr>
            <a:xfrm>
              <a:off x="237877" y="6574176"/>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6878246"/>
              <a:ext cx="7691195" cy="2412636"/>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CME</a:t>
              </a:r>
              <a:r>
                <a:rPr lang="en-US" sz="900" b="1" dirty="0">
                  <a:solidFill>
                    <a:srgbClr val="666666"/>
                  </a:solidFill>
                  <a:cs typeface="Arial" panose="020B0604020202020204" pitchFamily="34" charset="0"/>
                </a:rPr>
                <a:t>: </a:t>
              </a:r>
              <a:r>
                <a:rPr lang="en-US" sz="900" dirty="0">
                  <a:solidFill>
                    <a:srgbClr val="666666"/>
                  </a:solidFill>
                  <a:cs typeface="Arial" panose="020B0604020202020204" pitchFamily="34" charset="0"/>
                </a:rPr>
                <a:t>This activity has been planned and implemented in accordance with the Essential Areas and policies of the Accreditation Council for Continuing Medical Education through the joint sponsorship of the Centers for Disease Control &amp; Prevention and School of Public Health, Emory University. The Centers for Disease Control and Prevention is accredited by the Accreditation Council for Continuing Medical Education (ACCME®) to provide continuing medical education for physicians</a:t>
              </a:r>
              <a:r>
                <a:rPr lang="en-US" sz="900" dirty="0" smtClean="0">
                  <a:solidFill>
                    <a:srgbClr val="666666"/>
                  </a:solidFill>
                  <a:cs typeface="Arial" panose="020B0604020202020204" pitchFamily="34" charset="0"/>
                </a:rPr>
                <a:t>.  The </a:t>
              </a:r>
              <a:r>
                <a:rPr lang="en-US" sz="900" dirty="0">
                  <a:solidFill>
                    <a:srgbClr val="666666"/>
                  </a:solidFill>
                  <a:cs typeface="Arial" panose="020B0604020202020204" pitchFamily="34" charset="0"/>
                </a:rPr>
                <a:t>Centers for Disease Control and Prevention designates this live educational activity for a maximum of 1.5 AMA PRA Category 1 Credits™. Physicians should only claim credit commensurate with the extent of their participation in the activity</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activity provides 1.5 contact hours</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IACET 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CECH</a:t>
              </a:r>
              <a:r>
                <a:rPr lang="en-US" sz="900" dirty="0">
                  <a:solidFill>
                    <a:srgbClr val="666666"/>
                  </a:solidFill>
                  <a:cs typeface="Arial" panose="020B0604020202020204" pitchFamily="34" charset="0"/>
                </a:rPr>
                <a:t>: Sponsored by the Centers for Disease Control and Prevention, a designated provider of continuing education contact hours (CECH) in health education by the National Commission for Health Education Credentialing, Inc. This program is designed for Certified Health Education Specialists (CHES) and/or Master Certified Health Education Specialists (MCHES) to receive up to 1.5 total Category I continuing education contact hours. Maximum advanced level continuing education contact hours available are 0. CDC provider number GA0082.</a:t>
              </a:r>
            </a:p>
            <a:p>
              <a:pPr marL="112713" indent="-112713" fontAlgn="base">
                <a:buClr>
                  <a:schemeClr val="accent1">
                    <a:lumMod val="75000"/>
                  </a:schemeClr>
                </a:buClr>
                <a:buSzPct val="60000"/>
                <a:buFont typeface="Century Gothic" panose="020B0502020202020204" pitchFamily="34" charset="0"/>
                <a:buChar char="►"/>
              </a:pP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CPE: </a:t>
              </a:r>
              <a:r>
                <a:rPr lang="en-US" sz="900" dirty="0">
                  <a:solidFill>
                    <a:srgbClr val="666666"/>
                  </a:solidFill>
                  <a:cs typeface="Arial" panose="020B0604020202020204" pitchFamily="34" charset="0"/>
                </a:rPr>
                <a:t>The Centers for Disease Control and Prevention is accredited by the Accreditation Council for Pharmacy Education as a provider of continuing pharmacy education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program is a designated event for pharmacists to receive .15 CEUs in pharmacy education. The Universal Activity Number is 0387-9999-16-140-L04-P. </a:t>
              </a:r>
            </a:p>
          </p:txBody>
        </p:sp>
      </p:grpSp>
      <p:sp>
        <p:nvSpPr>
          <p:cNvPr id="113" name="Rectangle 112"/>
          <p:cNvSpPr/>
          <p:nvPr/>
        </p:nvSpPr>
        <p:spPr>
          <a:xfrm>
            <a:off x="2849283" y="9739449"/>
            <a:ext cx="2277437" cy="251607"/>
          </a:xfrm>
          <a:prstGeom prst="rect">
            <a:avLst/>
          </a:prstGeom>
        </p:spPr>
        <p:txBody>
          <a:bodyPr wrap="square">
            <a:spAutoFit/>
          </a:bodyPr>
          <a:lstStyle/>
          <a:p>
            <a:pPr algn="ctr">
              <a:lnSpc>
                <a:spcPct val="115000"/>
              </a:lnSpc>
            </a:pPr>
            <a:r>
              <a:rPr lang="en-US" sz="9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9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grpSp>
        <p:nvGrpSpPr>
          <p:cNvPr id="116" name="Group 115"/>
          <p:cNvGrpSpPr/>
          <p:nvPr/>
        </p:nvGrpSpPr>
        <p:grpSpPr>
          <a:xfrm>
            <a:off x="224650" y="5535450"/>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92683"/>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6019746"/>
            <a:ext cx="3506743" cy="703161"/>
            <a:chOff x="4142625" y="6119640"/>
            <a:chExt cx="3506743" cy="703161"/>
          </a:xfrm>
        </p:grpSpPr>
        <p:sp>
          <p:nvSpPr>
            <p:cNvPr id="33" name="Pentagon 32">
              <a:hlinkClick r:id="rId9"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9"/>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3888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72" y="98533"/>
            <a:ext cx="4170842" cy="965472"/>
          </a:xfrm>
          <a:prstGeom prst="rect">
            <a:avLst/>
          </a:prstGeom>
        </p:spPr>
      </p:pic>
      <p:sp>
        <p:nvSpPr>
          <p:cNvPr id="14" name="Rectangle 13"/>
          <p:cNvSpPr/>
          <p:nvPr/>
        </p:nvSpPr>
        <p:spPr>
          <a:xfrm>
            <a:off x="155630" y="1100273"/>
            <a:ext cx="7691195" cy="584775"/>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Flyer Example Template with Speaker Photo </a:t>
            </a:r>
          </a:p>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and Speaker Bio”</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2820729"/>
            <a:ext cx="278586" cy="214467"/>
          </a:xfrm>
          <a:prstGeom prst="rect">
            <a:avLst/>
          </a:prstGeom>
        </p:spPr>
      </p:pic>
      <p:grpSp>
        <p:nvGrpSpPr>
          <p:cNvPr id="28" name="Group 27"/>
          <p:cNvGrpSpPr/>
          <p:nvPr/>
        </p:nvGrpSpPr>
        <p:grpSpPr>
          <a:xfrm>
            <a:off x="237877" y="176487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2313513"/>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4412974" y="358102"/>
            <a:ext cx="3613792"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448998"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an Upcoming:</a:t>
            </a: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MODELS OF EXCELLENCE LECTURE</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84" y="9696450"/>
            <a:ext cx="904266" cy="371352"/>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0" y="9762982"/>
            <a:ext cx="1686712" cy="238289"/>
          </a:xfrm>
          <a:prstGeom prst="rect">
            <a:avLst/>
          </a:prstGeom>
        </p:spPr>
      </p:pic>
      <p:grpSp>
        <p:nvGrpSpPr>
          <p:cNvPr id="2" name="Group 1"/>
          <p:cNvGrpSpPr/>
          <p:nvPr/>
        </p:nvGrpSpPr>
        <p:grpSpPr>
          <a:xfrm>
            <a:off x="155630" y="8772887"/>
            <a:ext cx="7616770" cy="837873"/>
            <a:chOff x="155630" y="7012326"/>
            <a:chExt cx="7616770" cy="837873"/>
          </a:xfrm>
        </p:grpSpPr>
        <p:sp>
          <p:nvSpPr>
            <p:cNvPr id="99" name="Rectangle 98"/>
            <p:cNvSpPr/>
            <p:nvPr/>
          </p:nvSpPr>
          <p:spPr>
            <a:xfrm>
              <a:off x="679707" y="707470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7012326"/>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7026587"/>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701255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94" y="7075634"/>
              <a:ext cx="257239" cy="196122"/>
            </a:xfrm>
            <a:prstGeom prst="rect">
              <a:avLst/>
            </a:prstGeom>
          </p:spPr>
        </p:pic>
        <p:sp>
          <p:nvSpPr>
            <p:cNvPr id="98" name="Rectangle 97"/>
            <p:cNvSpPr/>
            <p:nvPr/>
          </p:nvSpPr>
          <p:spPr>
            <a:xfrm>
              <a:off x="155630" y="7316396"/>
              <a:ext cx="7603543" cy="533803"/>
            </a:xfrm>
            <a:prstGeom prst="rect">
              <a:avLst/>
            </a:prstGeom>
          </p:spPr>
          <p:txBody>
            <a:bodyPr wrap="square" numCol="1"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  This activity provides 1.5 contact hours.</a:t>
              </a:r>
              <a:endParaRPr lang="en-US" sz="900" b="1"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IACET </a:t>
              </a:r>
              <a:r>
                <a:rPr lang="en-US" sz="900" b="1" dirty="0">
                  <a:solidFill>
                    <a:srgbClr val="666666"/>
                  </a:solidFill>
                  <a:cs typeface="Arial" panose="020B0604020202020204" pitchFamily="34" charset="0"/>
                </a:rPr>
                <a:t>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fontAlgn="base">
                <a:buClr>
                  <a:schemeClr val="accent1">
                    <a:lumMod val="75000"/>
                  </a:schemeClr>
                </a:buClr>
                <a:buSzPct val="60000"/>
              </a:pPr>
              <a:endParaRPr lang="en-US" sz="900" dirty="0">
                <a:solidFill>
                  <a:srgbClr val="666666"/>
                </a:solidFill>
                <a:cs typeface="Arial" panose="020B0604020202020204" pitchFamily="34" charset="0"/>
              </a:endParaRPr>
            </a:p>
          </p:txBody>
        </p:sp>
      </p:grpSp>
      <p:sp>
        <p:nvSpPr>
          <p:cNvPr id="113" name="Rectangle 112"/>
          <p:cNvSpPr/>
          <p:nvPr/>
        </p:nvSpPr>
        <p:spPr>
          <a:xfrm>
            <a:off x="2849283" y="9739449"/>
            <a:ext cx="2277437" cy="251607"/>
          </a:xfrm>
          <a:prstGeom prst="rect">
            <a:avLst/>
          </a:prstGeom>
        </p:spPr>
        <p:txBody>
          <a:bodyPr wrap="square">
            <a:spAutoFit/>
          </a:bodyPr>
          <a:lstStyle/>
          <a:p>
            <a:pPr algn="ctr">
              <a:lnSpc>
                <a:spcPct val="115000"/>
              </a:lnSpc>
            </a:pPr>
            <a:r>
              <a:rPr lang="en-US" sz="900" dirty="0" smtClean="0">
                <a:solidFill>
                  <a:srgbClr val="1F4E79"/>
                </a:solidFill>
                <a:effectLst/>
                <a:latin typeface="Gotham Book" panose="02000603040000020004" pitchFamily="2" charset="0"/>
                <a:ea typeface="Calibri" panose="020F0502020204030204" pitchFamily="34" charset="0"/>
                <a:cs typeface="Arial" panose="020B0604020202020204" pitchFamily="34" charset="0"/>
              </a:rPr>
              <a:t>www.sph.emory.edu/r4phtc</a:t>
            </a:r>
            <a:endParaRPr lang="en-US" sz="900" dirty="0">
              <a:solidFill>
                <a:srgbClr val="1F4E79"/>
              </a:solidFill>
              <a:effectLst/>
              <a:latin typeface="Gotham Book" panose="02000603040000020004" pitchFamily="2" charset="0"/>
              <a:ea typeface="Calibri" panose="020F0502020204030204" pitchFamily="34" charset="0"/>
              <a:cs typeface="Arial" panose="020B0604020202020204" pitchFamily="34" charset="0"/>
            </a:endParaRPr>
          </a:p>
        </p:txBody>
      </p:sp>
      <p:grpSp>
        <p:nvGrpSpPr>
          <p:cNvPr id="116" name="Group 115"/>
          <p:cNvGrpSpPr/>
          <p:nvPr/>
        </p:nvGrpSpPr>
        <p:grpSpPr>
          <a:xfrm>
            <a:off x="224650" y="7296011"/>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7653244"/>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7780307"/>
            <a:ext cx="3506743" cy="703161"/>
            <a:chOff x="4142625" y="6119640"/>
            <a:chExt cx="3506743" cy="703161"/>
          </a:xfrm>
        </p:grpSpPr>
        <p:sp>
          <p:nvSpPr>
            <p:cNvPr id="33" name="Pentagon 32">
              <a:hlinkClick r:id="rId9"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9"/>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3" name="Group 2"/>
          <p:cNvGrpSpPr/>
          <p:nvPr/>
        </p:nvGrpSpPr>
        <p:grpSpPr>
          <a:xfrm>
            <a:off x="155630" y="5617277"/>
            <a:ext cx="7635820" cy="1560316"/>
            <a:chOff x="155630" y="3187975"/>
            <a:chExt cx="7635820" cy="1560316"/>
          </a:xfrm>
        </p:grpSpPr>
        <p:sp>
          <p:nvSpPr>
            <p:cNvPr id="136" name="Rectangle 135"/>
            <p:cNvSpPr/>
            <p:nvPr/>
          </p:nvSpPr>
          <p:spPr>
            <a:xfrm>
              <a:off x="237517" y="3963461"/>
              <a:ext cx="7553933" cy="7848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p:cNvGrpSpPr/>
          <p:nvPr/>
        </p:nvGrpSpPr>
        <p:grpSpPr>
          <a:xfrm>
            <a:off x="237877" y="3413154"/>
            <a:ext cx="7534523" cy="2105567"/>
            <a:chOff x="237877" y="3260754"/>
            <a:chExt cx="7534523" cy="2105567"/>
          </a:xfrm>
        </p:grpSpPr>
        <p:sp>
          <p:nvSpPr>
            <p:cNvPr id="67" name="Rectangle 66"/>
            <p:cNvSpPr/>
            <p:nvPr/>
          </p:nvSpPr>
          <p:spPr>
            <a:xfrm>
              <a:off x="240290" y="326075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2944" y="3275015"/>
              <a:ext cx="2446703"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SPEAKER</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9" name="Pentagon 68"/>
            <p:cNvSpPr/>
            <p:nvPr/>
          </p:nvSpPr>
          <p:spPr>
            <a:xfrm>
              <a:off x="237877" y="326098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4672" y="3611995"/>
              <a:ext cx="6004501" cy="1754326"/>
            </a:xfrm>
            <a:prstGeom prst="rect">
              <a:avLst/>
            </a:prstGeom>
          </p:spPr>
          <p:txBody>
            <a:bodyPr wrap="square">
              <a:spAutoFit/>
            </a:bodyPr>
            <a:lstStyle/>
            <a:p>
              <a:r>
                <a:rPr lang="en-US" sz="900" b="1" dirty="0">
                  <a:solidFill>
                    <a:schemeClr val="tx1">
                      <a:lumMod val="65000"/>
                      <a:lumOff val="35000"/>
                    </a:schemeClr>
                  </a:solidFill>
                  <a:ea typeface="Calibri" panose="020F0502020204030204" pitchFamily="34" charset="0"/>
                  <a:cs typeface="Arial" panose="020B0604020202020204" pitchFamily="34" charset="0"/>
                </a:rPr>
                <a:t>Melissa (Moose) </a:t>
              </a:r>
              <a:r>
                <a:rPr lang="en-US" sz="900" b="1" dirty="0" err="1">
                  <a:solidFill>
                    <a:schemeClr val="tx1">
                      <a:lumMod val="65000"/>
                      <a:lumOff val="35000"/>
                    </a:schemeClr>
                  </a:solidFill>
                  <a:ea typeface="Calibri" panose="020F0502020204030204" pitchFamily="34" charset="0"/>
                  <a:cs typeface="Arial" panose="020B0604020202020204" pitchFamily="34" charset="0"/>
                </a:rPr>
                <a:t>Alperin</a:t>
              </a:r>
              <a:r>
                <a:rPr lang="en-US" sz="900" b="1" dirty="0">
                  <a:solidFill>
                    <a:schemeClr val="tx1">
                      <a:lumMod val="65000"/>
                      <a:lumOff val="35000"/>
                    </a:schemeClr>
                  </a:solidFill>
                  <a:ea typeface="Calibri" panose="020F0502020204030204" pitchFamily="34" charset="0"/>
                  <a:cs typeface="Arial" panose="020B0604020202020204" pitchFamily="34" charset="0"/>
                </a:rPr>
                <a:t>, </a:t>
              </a:r>
              <a:r>
                <a:rPr lang="en-US" sz="900" b="1" dirty="0" err="1">
                  <a:solidFill>
                    <a:schemeClr val="tx1">
                      <a:lumMod val="65000"/>
                      <a:lumOff val="35000"/>
                    </a:schemeClr>
                  </a:solidFill>
                  <a:ea typeface="Calibri" panose="020F0502020204030204" pitchFamily="34" charset="0"/>
                  <a:cs typeface="Arial" panose="020B0604020202020204" pitchFamily="34" charset="0"/>
                </a:rPr>
                <a:t>EdD</a:t>
              </a:r>
              <a:r>
                <a:rPr lang="en-US" sz="900" b="1" dirty="0">
                  <a:solidFill>
                    <a:schemeClr val="tx1">
                      <a:lumMod val="65000"/>
                      <a:lumOff val="35000"/>
                    </a:schemeClr>
                  </a:solidFill>
                  <a:ea typeface="Calibri" panose="020F0502020204030204" pitchFamily="34" charset="0"/>
                  <a:cs typeface="Arial" panose="020B0604020202020204" pitchFamily="34" charset="0"/>
                </a:rPr>
                <a:t>, MPH, MCHES</a:t>
              </a:r>
            </a:p>
            <a:p>
              <a:r>
                <a:rPr lang="en-US" sz="900" b="1" dirty="0">
                  <a:solidFill>
                    <a:schemeClr val="tx1">
                      <a:lumMod val="65000"/>
                      <a:lumOff val="35000"/>
                    </a:schemeClr>
                  </a:solidFill>
                  <a:ea typeface="Calibri" panose="020F0502020204030204" pitchFamily="34" charset="0"/>
                  <a:cs typeface="Arial" panose="020B0604020202020204" pitchFamily="34" charset="0"/>
                </a:rPr>
                <a:t>Director of </a:t>
              </a:r>
              <a:r>
                <a:rPr lang="en-US" sz="900" b="1" dirty="0" smtClean="0">
                  <a:solidFill>
                    <a:schemeClr val="tx1">
                      <a:lumMod val="65000"/>
                      <a:lumOff val="35000"/>
                    </a:schemeClr>
                  </a:solidFill>
                  <a:ea typeface="Calibri" panose="020F0502020204030204" pitchFamily="34" charset="0"/>
                  <a:cs typeface="Arial" panose="020B0604020202020204" pitchFamily="34" charset="0"/>
                </a:rPr>
                <a:t>Operations, Region IV Public Health Training Center</a:t>
              </a:r>
              <a:br>
                <a:rPr lang="en-US" sz="900" b="1" dirty="0" smtClean="0">
                  <a:solidFill>
                    <a:schemeClr val="tx1">
                      <a:lumMod val="65000"/>
                      <a:lumOff val="35000"/>
                    </a:schemeClr>
                  </a:solidFill>
                  <a:ea typeface="Calibri" panose="020F0502020204030204" pitchFamily="34" charset="0"/>
                  <a:cs typeface="Arial" panose="020B0604020202020204" pitchFamily="34" charset="0"/>
                </a:rPr>
              </a:br>
              <a:endParaRPr lang="en-US" sz="900" b="1" dirty="0">
                <a:solidFill>
                  <a:schemeClr val="tx1">
                    <a:lumMod val="65000"/>
                    <a:lumOff val="35000"/>
                  </a:schemeClr>
                </a:solidFill>
                <a:ea typeface="Calibri" panose="020F0502020204030204" pitchFamily="34" charset="0"/>
                <a:cs typeface="Arial" panose="020B0604020202020204" pitchFamily="34" charset="0"/>
              </a:endParaRPr>
            </a:p>
            <a:p>
              <a:r>
                <a:rPr lang="en-US" sz="900" dirty="0" smtClean="0">
                  <a:solidFill>
                    <a:schemeClr val="tx1">
                      <a:lumMod val="65000"/>
                      <a:lumOff val="35000"/>
                    </a:schemeClr>
                  </a:solidFill>
                  <a:ea typeface="Calibri" panose="020F0502020204030204" pitchFamily="34" charset="0"/>
                  <a:cs typeface="Arial" panose="020B0604020202020204" pitchFamily="34" charset="0"/>
                </a:rPr>
                <a:t>Melissa </a:t>
              </a:r>
              <a:r>
                <a:rPr lang="en-US" sz="900" dirty="0">
                  <a:solidFill>
                    <a:schemeClr val="tx1">
                      <a:lumMod val="65000"/>
                      <a:lumOff val="35000"/>
                    </a:schemeClr>
                  </a:solidFill>
                  <a:ea typeface="Calibri" panose="020F0502020204030204" pitchFamily="34" charset="0"/>
                  <a:cs typeface="Arial" panose="020B0604020202020204" pitchFamily="34" charset="0"/>
                </a:rPr>
                <a:t>(aka Moose) is the Director of Operations for the RIV PHTC. Moose has over 25 years of experience as a health educator and instructional design specialist in public health. Moose has been the Co-PI or Project Director on a number of training, workforce development, and public health practice initiatives including the Emory PHTC, the Emory Center for Public Health Preparedness, Applied Public Health Informatics Curriculum Project, Evaluation of the Older Driver Safety Design Train-the-Trainer Workshop, and the Assessment of Immunization Training Needs and Educational Products and Programs for Medical Assistants. Moose is the Chair of the Executive MPH program, the online MPH at RSPH, and has taught working public health professionals in the distance-based format for 15 years. She holds a faculty position in the Department of Behavioral Sciences and Health Education. From 2010 – 2014, she was the Co-PI of the Emory PHTC.</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11" name="Freeform 9"/>
            <p:cNvSpPr>
              <a:spLocks noEditPoints="1"/>
            </p:cNvSpPr>
            <p:nvPr/>
          </p:nvSpPr>
          <p:spPr bwMode="auto">
            <a:xfrm>
              <a:off x="286168" y="3281411"/>
              <a:ext cx="199607" cy="229091"/>
            </a:xfrm>
            <a:custGeom>
              <a:avLst/>
              <a:gdLst>
                <a:gd name="T0" fmla="*/ 285 w 570"/>
                <a:gd name="T1" fmla="*/ 0 h 655"/>
                <a:gd name="T2" fmla="*/ 437 w 570"/>
                <a:gd name="T3" fmla="*/ 63 h 655"/>
                <a:gd name="T4" fmla="*/ 437 w 570"/>
                <a:gd name="T5" fmla="*/ 63 h 655"/>
                <a:gd name="T6" fmla="*/ 437 w 570"/>
                <a:gd name="T7" fmla="*/ 63 h 655"/>
                <a:gd name="T8" fmla="*/ 499 w 570"/>
                <a:gd name="T9" fmla="*/ 214 h 655"/>
                <a:gd name="T10" fmla="*/ 437 w 570"/>
                <a:gd name="T11" fmla="*/ 366 h 655"/>
                <a:gd name="T12" fmla="*/ 414 w 570"/>
                <a:gd name="T13" fmla="*/ 386 h 655"/>
                <a:gd name="T14" fmla="*/ 508 w 570"/>
                <a:gd name="T15" fmla="*/ 440 h 655"/>
                <a:gd name="T16" fmla="*/ 508 w 570"/>
                <a:gd name="T17" fmla="*/ 440 h 655"/>
                <a:gd name="T18" fmla="*/ 508 w 570"/>
                <a:gd name="T19" fmla="*/ 440 h 655"/>
                <a:gd name="T20" fmla="*/ 570 w 570"/>
                <a:gd name="T21" fmla="*/ 590 h 655"/>
                <a:gd name="T22" fmla="*/ 570 w 570"/>
                <a:gd name="T23" fmla="*/ 630 h 655"/>
                <a:gd name="T24" fmla="*/ 545 w 570"/>
                <a:gd name="T25" fmla="*/ 655 h 655"/>
                <a:gd name="T26" fmla="*/ 544 w 570"/>
                <a:gd name="T27" fmla="*/ 655 h 655"/>
                <a:gd name="T28" fmla="*/ 25 w 570"/>
                <a:gd name="T29" fmla="*/ 655 h 655"/>
                <a:gd name="T30" fmla="*/ 0 w 570"/>
                <a:gd name="T31" fmla="*/ 630 h 655"/>
                <a:gd name="T32" fmla="*/ 0 w 570"/>
                <a:gd name="T33" fmla="*/ 629 h 655"/>
                <a:gd name="T34" fmla="*/ 0 w 570"/>
                <a:gd name="T35" fmla="*/ 590 h 655"/>
                <a:gd name="T36" fmla="*/ 62 w 570"/>
                <a:gd name="T37" fmla="*/ 440 h 655"/>
                <a:gd name="T38" fmla="*/ 156 w 570"/>
                <a:gd name="T39" fmla="*/ 386 h 655"/>
                <a:gd name="T40" fmla="*/ 133 w 570"/>
                <a:gd name="T41" fmla="*/ 366 h 655"/>
                <a:gd name="T42" fmla="*/ 133 w 570"/>
                <a:gd name="T43" fmla="*/ 366 h 655"/>
                <a:gd name="T44" fmla="*/ 71 w 570"/>
                <a:gd name="T45" fmla="*/ 214 h 655"/>
                <a:gd name="T46" fmla="*/ 133 w 570"/>
                <a:gd name="T47" fmla="*/ 63 h 655"/>
                <a:gd name="T48" fmla="*/ 285 w 570"/>
                <a:gd name="T49" fmla="*/ 0 h 655"/>
                <a:gd name="T50" fmla="*/ 401 w 570"/>
                <a:gd name="T51" fmla="*/ 98 h 655"/>
                <a:gd name="T52" fmla="*/ 401 w 570"/>
                <a:gd name="T53" fmla="*/ 98 h 655"/>
                <a:gd name="T54" fmla="*/ 285 w 570"/>
                <a:gd name="T55" fmla="*/ 50 h 655"/>
                <a:gd name="T56" fmla="*/ 169 w 570"/>
                <a:gd name="T57" fmla="*/ 98 h 655"/>
                <a:gd name="T58" fmla="*/ 121 w 570"/>
                <a:gd name="T59" fmla="*/ 214 h 655"/>
                <a:gd name="T60" fmla="*/ 169 w 570"/>
                <a:gd name="T61" fmla="*/ 330 h 655"/>
                <a:gd name="T62" fmla="*/ 169 w 570"/>
                <a:gd name="T63" fmla="*/ 330 h 655"/>
                <a:gd name="T64" fmla="*/ 169 w 570"/>
                <a:gd name="T65" fmla="*/ 330 h 655"/>
                <a:gd name="T66" fmla="*/ 285 w 570"/>
                <a:gd name="T67" fmla="*/ 378 h 655"/>
                <a:gd name="T68" fmla="*/ 401 w 570"/>
                <a:gd name="T69" fmla="*/ 330 h 655"/>
                <a:gd name="T70" fmla="*/ 449 w 570"/>
                <a:gd name="T71" fmla="*/ 214 h 655"/>
                <a:gd name="T72" fmla="*/ 401 w 570"/>
                <a:gd name="T73" fmla="*/ 98 h 655"/>
                <a:gd name="T74" fmla="*/ 401 w 570"/>
                <a:gd name="T75" fmla="*/ 98 h 655"/>
                <a:gd name="T76" fmla="*/ 359 w 570"/>
                <a:gd name="T77" fmla="*/ 429 h 655"/>
                <a:gd name="T78" fmla="*/ 359 w 570"/>
                <a:gd name="T79" fmla="*/ 429 h 655"/>
                <a:gd name="T80" fmla="*/ 285 w 570"/>
                <a:gd name="T81" fmla="*/ 429 h 655"/>
                <a:gd name="T82" fmla="*/ 211 w 570"/>
                <a:gd name="T83" fmla="*/ 429 h 655"/>
                <a:gd name="T84" fmla="*/ 97 w 570"/>
                <a:gd name="T85" fmla="*/ 476 h 655"/>
                <a:gd name="T86" fmla="*/ 50 w 570"/>
                <a:gd name="T87" fmla="*/ 590 h 655"/>
                <a:gd name="T88" fmla="*/ 50 w 570"/>
                <a:gd name="T89" fmla="*/ 605 h 655"/>
                <a:gd name="T90" fmla="*/ 520 w 570"/>
                <a:gd name="T91" fmla="*/ 605 h 655"/>
                <a:gd name="T92" fmla="*/ 520 w 570"/>
                <a:gd name="T93" fmla="*/ 590 h 655"/>
                <a:gd name="T94" fmla="*/ 473 w 570"/>
                <a:gd name="T95" fmla="*/ 476 h 655"/>
                <a:gd name="T96" fmla="*/ 473 w 570"/>
                <a:gd name="T97" fmla="*/ 476 h 655"/>
                <a:gd name="T98" fmla="*/ 359 w 570"/>
                <a:gd name="T99" fmla="*/ 42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0" h="655">
                  <a:moveTo>
                    <a:pt x="285" y="0"/>
                  </a:moveTo>
                  <a:cubicBezTo>
                    <a:pt x="344" y="0"/>
                    <a:pt x="398" y="24"/>
                    <a:pt x="437" y="63"/>
                  </a:cubicBezTo>
                  <a:cubicBezTo>
                    <a:pt x="437" y="63"/>
                    <a:pt x="437" y="63"/>
                    <a:pt x="437" y="63"/>
                  </a:cubicBezTo>
                  <a:cubicBezTo>
                    <a:pt x="437" y="63"/>
                    <a:pt x="437" y="63"/>
                    <a:pt x="437" y="63"/>
                  </a:cubicBezTo>
                  <a:cubicBezTo>
                    <a:pt x="475" y="102"/>
                    <a:pt x="499" y="155"/>
                    <a:pt x="499" y="214"/>
                  </a:cubicBezTo>
                  <a:cubicBezTo>
                    <a:pt x="499" y="273"/>
                    <a:pt x="475" y="327"/>
                    <a:pt x="437" y="366"/>
                  </a:cubicBezTo>
                  <a:cubicBezTo>
                    <a:pt x="430" y="373"/>
                    <a:pt x="422" y="380"/>
                    <a:pt x="414" y="386"/>
                  </a:cubicBezTo>
                  <a:cubicBezTo>
                    <a:pt x="450" y="395"/>
                    <a:pt x="482" y="415"/>
                    <a:pt x="508" y="440"/>
                  </a:cubicBezTo>
                  <a:cubicBezTo>
                    <a:pt x="508" y="440"/>
                    <a:pt x="508" y="440"/>
                    <a:pt x="508" y="440"/>
                  </a:cubicBezTo>
                  <a:cubicBezTo>
                    <a:pt x="508" y="440"/>
                    <a:pt x="508" y="440"/>
                    <a:pt x="508" y="440"/>
                  </a:cubicBezTo>
                  <a:cubicBezTo>
                    <a:pt x="546" y="479"/>
                    <a:pt x="570" y="531"/>
                    <a:pt x="570" y="590"/>
                  </a:cubicBezTo>
                  <a:cubicBezTo>
                    <a:pt x="570" y="630"/>
                    <a:pt x="570" y="630"/>
                    <a:pt x="570" y="630"/>
                  </a:cubicBezTo>
                  <a:cubicBezTo>
                    <a:pt x="570" y="644"/>
                    <a:pt x="559" y="655"/>
                    <a:pt x="545" y="655"/>
                  </a:cubicBezTo>
                  <a:cubicBezTo>
                    <a:pt x="544" y="655"/>
                    <a:pt x="544" y="655"/>
                    <a:pt x="544" y="655"/>
                  </a:cubicBezTo>
                  <a:cubicBezTo>
                    <a:pt x="25" y="655"/>
                    <a:pt x="25" y="655"/>
                    <a:pt x="25" y="655"/>
                  </a:cubicBezTo>
                  <a:cubicBezTo>
                    <a:pt x="11" y="655"/>
                    <a:pt x="0" y="644"/>
                    <a:pt x="0" y="630"/>
                  </a:cubicBezTo>
                  <a:cubicBezTo>
                    <a:pt x="0" y="629"/>
                    <a:pt x="0" y="629"/>
                    <a:pt x="0" y="629"/>
                  </a:cubicBezTo>
                  <a:cubicBezTo>
                    <a:pt x="0" y="590"/>
                    <a:pt x="0" y="590"/>
                    <a:pt x="0" y="590"/>
                  </a:cubicBezTo>
                  <a:cubicBezTo>
                    <a:pt x="0" y="531"/>
                    <a:pt x="23" y="479"/>
                    <a:pt x="62" y="440"/>
                  </a:cubicBezTo>
                  <a:cubicBezTo>
                    <a:pt x="87" y="414"/>
                    <a:pt x="120" y="395"/>
                    <a:pt x="156" y="386"/>
                  </a:cubicBezTo>
                  <a:cubicBezTo>
                    <a:pt x="148" y="379"/>
                    <a:pt x="140" y="373"/>
                    <a:pt x="133" y="366"/>
                  </a:cubicBezTo>
                  <a:cubicBezTo>
                    <a:pt x="133" y="366"/>
                    <a:pt x="133" y="366"/>
                    <a:pt x="133" y="366"/>
                  </a:cubicBezTo>
                  <a:cubicBezTo>
                    <a:pt x="95" y="327"/>
                    <a:pt x="71" y="273"/>
                    <a:pt x="71" y="214"/>
                  </a:cubicBezTo>
                  <a:cubicBezTo>
                    <a:pt x="71" y="155"/>
                    <a:pt x="95" y="102"/>
                    <a:pt x="133" y="63"/>
                  </a:cubicBezTo>
                  <a:cubicBezTo>
                    <a:pt x="172" y="24"/>
                    <a:pt x="226" y="0"/>
                    <a:pt x="285" y="0"/>
                  </a:cubicBezTo>
                  <a:close/>
                  <a:moveTo>
                    <a:pt x="401" y="98"/>
                  </a:moveTo>
                  <a:cubicBezTo>
                    <a:pt x="401" y="98"/>
                    <a:pt x="401" y="98"/>
                    <a:pt x="401" y="98"/>
                  </a:cubicBezTo>
                  <a:cubicBezTo>
                    <a:pt x="371" y="69"/>
                    <a:pt x="330" y="50"/>
                    <a:pt x="285" y="50"/>
                  </a:cubicBezTo>
                  <a:cubicBezTo>
                    <a:pt x="240" y="50"/>
                    <a:pt x="199" y="69"/>
                    <a:pt x="169" y="98"/>
                  </a:cubicBezTo>
                  <a:cubicBezTo>
                    <a:pt x="139" y="128"/>
                    <a:pt x="121" y="169"/>
                    <a:pt x="121" y="214"/>
                  </a:cubicBezTo>
                  <a:cubicBezTo>
                    <a:pt x="121" y="260"/>
                    <a:pt x="139" y="301"/>
                    <a:pt x="169" y="330"/>
                  </a:cubicBezTo>
                  <a:cubicBezTo>
                    <a:pt x="169" y="330"/>
                    <a:pt x="169" y="330"/>
                    <a:pt x="169" y="330"/>
                  </a:cubicBezTo>
                  <a:cubicBezTo>
                    <a:pt x="169" y="330"/>
                    <a:pt x="169" y="330"/>
                    <a:pt x="169" y="330"/>
                  </a:cubicBezTo>
                  <a:cubicBezTo>
                    <a:pt x="199" y="360"/>
                    <a:pt x="240" y="378"/>
                    <a:pt x="285" y="378"/>
                  </a:cubicBezTo>
                  <a:cubicBezTo>
                    <a:pt x="330" y="378"/>
                    <a:pt x="371" y="360"/>
                    <a:pt x="401" y="330"/>
                  </a:cubicBezTo>
                  <a:cubicBezTo>
                    <a:pt x="431" y="301"/>
                    <a:pt x="449" y="260"/>
                    <a:pt x="449" y="214"/>
                  </a:cubicBezTo>
                  <a:cubicBezTo>
                    <a:pt x="449" y="169"/>
                    <a:pt x="431" y="128"/>
                    <a:pt x="401" y="98"/>
                  </a:cubicBezTo>
                  <a:cubicBezTo>
                    <a:pt x="401" y="98"/>
                    <a:pt x="401" y="98"/>
                    <a:pt x="401" y="98"/>
                  </a:cubicBezTo>
                  <a:close/>
                  <a:moveTo>
                    <a:pt x="359" y="429"/>
                  </a:moveTo>
                  <a:cubicBezTo>
                    <a:pt x="359" y="429"/>
                    <a:pt x="359" y="429"/>
                    <a:pt x="359" y="429"/>
                  </a:cubicBezTo>
                  <a:cubicBezTo>
                    <a:pt x="285" y="429"/>
                    <a:pt x="285" y="429"/>
                    <a:pt x="285" y="429"/>
                  </a:cubicBezTo>
                  <a:cubicBezTo>
                    <a:pt x="211" y="429"/>
                    <a:pt x="211" y="429"/>
                    <a:pt x="211" y="429"/>
                  </a:cubicBezTo>
                  <a:cubicBezTo>
                    <a:pt x="167" y="429"/>
                    <a:pt x="126" y="447"/>
                    <a:pt x="97" y="476"/>
                  </a:cubicBezTo>
                  <a:cubicBezTo>
                    <a:pt x="68" y="505"/>
                    <a:pt x="50" y="545"/>
                    <a:pt x="50" y="590"/>
                  </a:cubicBezTo>
                  <a:cubicBezTo>
                    <a:pt x="50" y="605"/>
                    <a:pt x="50" y="605"/>
                    <a:pt x="50" y="605"/>
                  </a:cubicBezTo>
                  <a:cubicBezTo>
                    <a:pt x="520" y="605"/>
                    <a:pt x="520" y="605"/>
                    <a:pt x="520" y="605"/>
                  </a:cubicBezTo>
                  <a:cubicBezTo>
                    <a:pt x="520" y="590"/>
                    <a:pt x="520" y="590"/>
                    <a:pt x="520" y="590"/>
                  </a:cubicBezTo>
                  <a:cubicBezTo>
                    <a:pt x="520" y="545"/>
                    <a:pt x="502" y="505"/>
                    <a:pt x="473" y="476"/>
                  </a:cubicBezTo>
                  <a:cubicBezTo>
                    <a:pt x="473" y="476"/>
                    <a:pt x="473" y="476"/>
                    <a:pt x="473" y="476"/>
                  </a:cubicBezTo>
                  <a:cubicBezTo>
                    <a:pt x="444" y="447"/>
                    <a:pt x="403" y="429"/>
                    <a:pt x="359"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038" y="3690750"/>
              <a:ext cx="1424176" cy="1424176"/>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70076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1" y="131087"/>
            <a:ext cx="3887155" cy="932917"/>
          </a:xfrm>
          <a:prstGeom prst="rect">
            <a:avLst/>
          </a:prstGeom>
        </p:spPr>
      </p:pic>
      <p:sp>
        <p:nvSpPr>
          <p:cNvPr id="14" name="Rectangle 13"/>
          <p:cNvSpPr/>
          <p:nvPr/>
        </p:nvSpPr>
        <p:spPr>
          <a:xfrm>
            <a:off x="155630" y="1100273"/>
            <a:ext cx="7691195" cy="338554"/>
          </a:xfrm>
          <a:prstGeom prst="rect">
            <a:avLst/>
          </a:prstGeom>
        </p:spPr>
        <p:txBody>
          <a:bodyPr wrap="square">
            <a:spAutoFit/>
          </a:bodyPr>
          <a:lstStyle/>
          <a:p>
            <a:pPr algn="ctr"/>
            <a:r>
              <a:rPr lang="en-US" sz="1600" b="1" dirty="0" smtClean="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“Training Title Goes Here”</a:t>
            </a:r>
            <a:endParaRPr lang="en-US" sz="1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732" y="2820729"/>
            <a:ext cx="278586" cy="214467"/>
          </a:xfrm>
          <a:prstGeom prst="rect">
            <a:avLst/>
          </a:prstGeom>
        </p:spPr>
      </p:pic>
      <p:grpSp>
        <p:nvGrpSpPr>
          <p:cNvPr id="28" name="Group 27"/>
          <p:cNvGrpSpPr/>
          <p:nvPr/>
        </p:nvGrpSpPr>
        <p:grpSpPr>
          <a:xfrm>
            <a:off x="237877" y="1631521"/>
            <a:ext cx="7534521" cy="447419"/>
            <a:chOff x="237877" y="2285441"/>
            <a:chExt cx="7534521" cy="447419"/>
          </a:xfrm>
        </p:grpSpPr>
        <p:sp>
          <p:nvSpPr>
            <p:cNvPr id="70" name="Rectangle 69"/>
            <p:cNvSpPr/>
            <p:nvPr/>
          </p:nvSpPr>
          <p:spPr>
            <a:xfrm>
              <a:off x="237877" y="2285441"/>
              <a:ext cx="7534521" cy="4474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7877" y="2356801"/>
              <a:ext cx="7534521" cy="304699"/>
            </a:xfrm>
            <a:prstGeom prst="rect">
              <a:avLst/>
            </a:prstGeom>
          </p:spPr>
          <p:txBody>
            <a:bodyPr wrap="square">
              <a:spAutoFit/>
            </a:bodyPr>
            <a:lstStyle/>
            <a:p>
              <a:pPr algn="ctr">
                <a:lnSpc>
                  <a:spcPct val="115000"/>
                </a:lnSpc>
              </a:pP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Friday, May 6, 2016   |   12:00-1:30 p.m. </a:t>
              </a:r>
              <a:r>
                <a:rPr lang="en-US" sz="1000" dirty="0">
                  <a:solidFill>
                    <a:schemeClr val="bg1"/>
                  </a:solidFill>
                  <a:latin typeface="Gotham Book" panose="02000603040000020004" pitchFamily="2" charset="0"/>
                  <a:ea typeface="Calibri" panose="020F0502020204030204" pitchFamily="34" charset="0"/>
                  <a:cs typeface="Arial" panose="020B0604020202020204" pitchFamily="34" charset="0"/>
                </a:rPr>
                <a:t>EDT</a:t>
              </a:r>
              <a:r>
                <a:rPr lang="en-US" sz="1200" dirty="0">
                  <a:solidFill>
                    <a:schemeClr val="bg1"/>
                  </a:solidFill>
                  <a:latin typeface="Gotham Book" panose="02000603040000020004" pitchFamily="2" charset="0"/>
                  <a:ea typeface="Calibri" panose="020F0502020204030204" pitchFamily="34" charset="0"/>
                  <a:cs typeface="Arial" panose="020B0604020202020204" pitchFamily="34" charset="0"/>
                </a:rPr>
                <a:t>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  |   Rollins </a:t>
              </a:r>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School of Public Health</a:t>
              </a:r>
              <a:endParaRPr lang="en-US" sz="20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grpSp>
      <p:grpSp>
        <p:nvGrpSpPr>
          <p:cNvPr id="38" name="Group 37"/>
          <p:cNvGrpSpPr/>
          <p:nvPr/>
        </p:nvGrpSpPr>
        <p:grpSpPr>
          <a:xfrm>
            <a:off x="155630" y="2180163"/>
            <a:ext cx="7691195" cy="959926"/>
            <a:chOff x="155630" y="2762159"/>
            <a:chExt cx="7691195" cy="959926"/>
          </a:xfrm>
        </p:grpSpPr>
        <p:grpSp>
          <p:nvGrpSpPr>
            <p:cNvPr id="31" name="Group 30"/>
            <p:cNvGrpSpPr/>
            <p:nvPr/>
          </p:nvGrpSpPr>
          <p:grpSpPr>
            <a:xfrm>
              <a:off x="237877" y="2762159"/>
              <a:ext cx="7534523" cy="367082"/>
              <a:chOff x="237877" y="2836590"/>
              <a:chExt cx="7534523" cy="367082"/>
            </a:xfrm>
          </p:grpSpPr>
          <p:sp>
            <p:nvSpPr>
              <p:cNvPr id="115" name="Rectangle 114"/>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2850851"/>
                <a:ext cx="2446703" cy="27815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COURSE DESCRIPTION</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72" name="Rectangle 71"/>
            <p:cNvSpPr/>
            <p:nvPr/>
          </p:nvSpPr>
          <p:spPr>
            <a:xfrm>
              <a:off x="155630" y="3075754"/>
              <a:ext cx="7691195" cy="646331"/>
            </a:xfrm>
            <a:prstGeom prst="rect">
              <a:avLst/>
            </a:prstGeom>
          </p:spPr>
          <p:txBody>
            <a:bodyPr wrap="square">
              <a:spAutoFit/>
            </a:bodyPr>
            <a:lstStyle/>
            <a:p>
              <a:r>
                <a:rPr lang="en-US" sz="900" dirty="0" smtClean="0">
                  <a:solidFill>
                    <a:schemeClr val="tx1">
                      <a:lumMod val="65000"/>
                      <a:lumOff val="35000"/>
                    </a:schemeClr>
                  </a:solidFill>
                  <a:ea typeface="Calibri" panose="020F0502020204030204" pitchFamily="34" charset="0"/>
                  <a:cs typeface="Arial" panose="020B0604020202020204" pitchFamily="34" charset="0"/>
                </a:rPr>
                <a:t>The </a:t>
              </a:r>
              <a:r>
                <a:rPr lang="en-US" sz="900" dirty="0">
                  <a:solidFill>
                    <a:schemeClr val="tx1">
                      <a:lumMod val="65000"/>
                      <a:lumOff val="35000"/>
                    </a:schemeClr>
                  </a:solidFill>
                  <a:ea typeface="Calibri" panose="020F0502020204030204" pitchFamily="34" charset="0"/>
                  <a:cs typeface="Arial" panose="020B0604020202020204" pitchFamily="34" charset="0"/>
                </a:rPr>
                <a:t>2016 Georgia Legislative Update and the Impact on Public Health” lecture will be a sort of “hot off the press” recap of the 2016 Georgia Legislative Session.  Scott will provide an update of the session, including the status of legislation and appropriations that impact public health in Georgia.  He will also provide some insight into the prospects for the 2017 session and how the political scene may impact public health.  Lastly, he will leave us with some strategies for promoting public health in our local communities and across the state. </a:t>
              </a:r>
              <a:endParaRPr lang="en-US" sz="900" dirty="0">
                <a:solidFill>
                  <a:schemeClr val="tx1">
                    <a:lumMod val="65000"/>
                    <a:lumOff val="35000"/>
                  </a:schemeClr>
                </a:solidFill>
                <a:effectLst/>
                <a:ea typeface="Calibri" panose="020F0502020204030204" pitchFamily="34" charset="0"/>
                <a:cs typeface="Arial" panose="020B0604020202020204" pitchFamily="34" charset="0"/>
              </a:endParaRPr>
            </a:p>
          </p:txBody>
        </p:sp>
      </p:grpSp>
      <p:sp>
        <p:nvSpPr>
          <p:cNvPr id="73" name="Rectangle 72"/>
          <p:cNvSpPr/>
          <p:nvPr/>
        </p:nvSpPr>
        <p:spPr>
          <a:xfrm>
            <a:off x="3818021" y="358102"/>
            <a:ext cx="4208745" cy="483023"/>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871482" y="357135"/>
            <a:ext cx="3504314" cy="461665"/>
          </a:xfrm>
          <a:prstGeom prst="rect">
            <a:avLst/>
          </a:prstGeom>
        </p:spPr>
        <p:txBody>
          <a:bodyPr wrap="square">
            <a:spAutoFit/>
          </a:bodyPr>
          <a:lstStyle/>
          <a:p>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Please Join Us For </a:t>
            </a:r>
            <a:r>
              <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rPr>
              <a:t>an:</a:t>
            </a:r>
            <a:endParaRPr lang="en-US" sz="1200" dirty="0" smtClean="0">
              <a:solidFill>
                <a:schemeClr val="bg1"/>
              </a:solidFill>
              <a:latin typeface="Gotham Book" panose="02000603040000020004" pitchFamily="2" charset="0"/>
              <a:ea typeface="Calibri" panose="020F0502020204030204" pitchFamily="34" charset="0"/>
              <a:cs typeface="Arial" panose="020B0604020202020204" pitchFamily="34" charset="0"/>
            </a:endParaRPr>
          </a:p>
          <a:p>
            <a:r>
              <a:rPr lang="en-US" sz="1200" dirty="0" smtClean="0">
                <a:solidFill>
                  <a:schemeClr val="bg1"/>
                </a:solidFill>
                <a:effectLst/>
                <a:latin typeface="Gotham Book" panose="02000603040000020004" pitchFamily="2" charset="0"/>
                <a:ea typeface="Calibri" panose="020F0502020204030204" pitchFamily="34" charset="0"/>
                <a:cs typeface="Arial" panose="020B0604020202020204" pitchFamily="34" charset="0"/>
              </a:rPr>
              <a:t>UPCOMING TRAINING</a:t>
            </a:r>
            <a:endParaRPr lang="en-US" sz="1200" dirty="0">
              <a:solidFill>
                <a:schemeClr val="bg1"/>
              </a:solidFill>
              <a:effectLst/>
              <a:latin typeface="Gotham Book" panose="02000603040000020004" pitchFamily="2" charset="0"/>
              <a:ea typeface="Calibri" panose="020F0502020204030204" pitchFamily="34" charset="0"/>
              <a:cs typeface="Arial" panose="020B0604020202020204" pitchFamily="34" charset="0"/>
            </a:endParaRPr>
          </a:p>
        </p:txBody>
      </p:sp>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184" y="9696450"/>
            <a:ext cx="904266" cy="371352"/>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7287" y="9762982"/>
            <a:ext cx="1686712" cy="238289"/>
          </a:xfrm>
          <a:prstGeom prst="rect">
            <a:avLst/>
          </a:prstGeom>
        </p:spPr>
      </p:pic>
      <p:sp>
        <p:nvSpPr>
          <p:cNvPr id="136" name="Rectangle 135"/>
          <p:cNvSpPr/>
          <p:nvPr/>
        </p:nvSpPr>
        <p:spPr>
          <a:xfrm>
            <a:off x="237517" y="3963461"/>
            <a:ext cx="3773071" cy="923330"/>
          </a:xfrm>
          <a:prstGeom prst="rect">
            <a:avLst/>
          </a:prstGeom>
        </p:spPr>
        <p:txBody>
          <a:bodyPr wrap="square">
            <a:spAutoFit/>
          </a:bodyPr>
          <a:lstStyle/>
          <a:p>
            <a:pPr fontAlgn="base">
              <a:buClr>
                <a:schemeClr val="accent1">
                  <a:lumMod val="75000"/>
                </a:schemeClr>
              </a:buClr>
              <a:buSzPct val="60000"/>
            </a:pPr>
            <a:r>
              <a:rPr lang="en-US" sz="900" dirty="0">
                <a:solidFill>
                  <a:srgbClr val="666666"/>
                </a:solidFill>
                <a:cs typeface="Arial" panose="020B0604020202020204" pitchFamily="34" charset="0"/>
              </a:rPr>
              <a:t>By the end of </a:t>
            </a:r>
            <a:r>
              <a:rPr lang="en-US" sz="900" b="1" dirty="0">
                <a:solidFill>
                  <a:srgbClr val="666666"/>
                </a:solidFill>
                <a:cs typeface="Arial" panose="020B0604020202020204" pitchFamily="34" charset="0"/>
              </a:rPr>
              <a:t>the lecture series</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Select sources of public health data and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Use a variety of approaches to disseminate public health information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Apply knowledge towards the program planning process</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methods to ensure that public health initiatives/programs continue to achieve stated goals</a:t>
            </a:r>
            <a:r>
              <a:rPr lang="en-US" sz="900" dirty="0" smtClean="0">
                <a:solidFill>
                  <a:srgbClr val="666666"/>
                </a:solidFill>
                <a:cs typeface="Arial" panose="020B0604020202020204" pitchFamily="34" charset="0"/>
              </a:rPr>
              <a:t>.</a:t>
            </a:r>
          </a:p>
        </p:txBody>
      </p:sp>
      <p:sp>
        <p:nvSpPr>
          <p:cNvPr id="82" name="Rectangle 81"/>
          <p:cNvSpPr/>
          <p:nvPr/>
        </p:nvSpPr>
        <p:spPr>
          <a:xfrm>
            <a:off x="679707" y="3190198"/>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3" name="Rectangle 82"/>
          <p:cNvSpPr/>
          <p:nvPr/>
        </p:nvSpPr>
        <p:spPr>
          <a:xfrm>
            <a:off x="240289" y="3187975"/>
            <a:ext cx="7544077"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72944" y="3202236"/>
            <a:ext cx="2446703" cy="269304"/>
          </a:xfrm>
          <a:prstGeom prst="rect">
            <a:avLst/>
          </a:prstGeom>
        </p:spPr>
        <p:txBody>
          <a:bodyPr wrap="square">
            <a:spAutoFit/>
          </a:bodyPr>
          <a:lstStyle/>
          <a:p>
            <a:pPr>
              <a:lnSpc>
                <a:spcPct val="115000"/>
              </a:lnSpc>
            </a:pP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GOALS AND OBJECTIVES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85" name="Pentagon 84"/>
          <p:cNvSpPr/>
          <p:nvPr/>
        </p:nvSpPr>
        <p:spPr>
          <a:xfrm>
            <a:off x="237877" y="318820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30930" y="3963461"/>
            <a:ext cx="3847655" cy="1200329"/>
          </a:xfrm>
          <a:prstGeom prst="rect">
            <a:avLst/>
          </a:prstGeom>
        </p:spPr>
        <p:txBody>
          <a:bodyPr wrap="square">
            <a:spAutoFit/>
          </a:bodyPr>
          <a:lstStyle/>
          <a:p>
            <a:pPr fontAlgn="base">
              <a:buClr>
                <a:schemeClr val="accent1">
                  <a:lumMod val="75000"/>
                </a:schemeClr>
              </a:buClr>
              <a:buSzPct val="60000"/>
            </a:pPr>
            <a:r>
              <a:rPr lang="en-US" sz="900" dirty="0" smtClean="0">
                <a:solidFill>
                  <a:srgbClr val="666666"/>
                </a:solidFill>
                <a:cs typeface="Arial" panose="020B0604020202020204" pitchFamily="34" charset="0"/>
              </a:rPr>
              <a:t>By </a:t>
            </a:r>
            <a:r>
              <a:rPr lang="en-US" sz="900" dirty="0">
                <a:solidFill>
                  <a:srgbClr val="666666"/>
                </a:solidFill>
                <a:cs typeface="Arial" panose="020B0604020202020204" pitchFamily="34" charset="0"/>
              </a:rPr>
              <a:t>the end of this </a:t>
            </a:r>
            <a:r>
              <a:rPr lang="en-US" sz="900" b="1" dirty="0">
                <a:solidFill>
                  <a:srgbClr val="666666"/>
                </a:solidFill>
                <a:cs typeface="Arial" panose="020B0604020202020204" pitchFamily="34" charset="0"/>
              </a:rPr>
              <a:t>specific lecture</a:t>
            </a:r>
            <a:r>
              <a:rPr lang="en-US" sz="900" dirty="0">
                <a:solidFill>
                  <a:srgbClr val="666666"/>
                </a:solidFill>
                <a:cs typeface="Arial" panose="020B0604020202020204" pitchFamily="34" charset="0"/>
              </a:rPr>
              <a:t>, participants will be able to:</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Describe the status of 2016 Georgia legislation and appropriations that have an impact on public health;</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Explain the public health-related issues likely to be relevant in the 2017 session;</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Identify ways to promote public health in their local communities as well as the state; and, </a:t>
            </a:r>
          </a:p>
          <a:p>
            <a:pPr marL="112713" indent="-112713" fontAlgn="base">
              <a:buClr>
                <a:schemeClr val="accent1">
                  <a:lumMod val="75000"/>
                </a:schemeClr>
              </a:buClr>
              <a:buSzPct val="60000"/>
              <a:buFont typeface="Century Gothic" panose="020B0502020202020204" pitchFamily="34" charset="0"/>
              <a:buChar char="►"/>
            </a:pPr>
            <a:r>
              <a:rPr lang="en-US" sz="900" dirty="0">
                <a:solidFill>
                  <a:srgbClr val="666666"/>
                </a:solidFill>
                <a:cs typeface="Arial" panose="020B0604020202020204" pitchFamily="34" charset="0"/>
              </a:rPr>
              <a:t>Discuss Georgia’s political scene as it might impact public </a:t>
            </a:r>
            <a:r>
              <a:rPr lang="en-US" sz="900" dirty="0" smtClean="0">
                <a:solidFill>
                  <a:srgbClr val="666666"/>
                </a:solidFill>
                <a:cs typeface="Arial" panose="020B0604020202020204" pitchFamily="34" charset="0"/>
              </a:rPr>
              <a:t>health</a:t>
            </a:r>
          </a:p>
        </p:txBody>
      </p:sp>
      <p:sp>
        <p:nvSpPr>
          <p:cNvPr id="36" name="Rectangle 35"/>
          <p:cNvSpPr/>
          <p:nvPr/>
        </p:nvSpPr>
        <p:spPr>
          <a:xfrm>
            <a:off x="155630" y="3503982"/>
            <a:ext cx="7570149" cy="507831"/>
          </a:xfrm>
          <a:prstGeom prst="rect">
            <a:avLst/>
          </a:prstGeom>
        </p:spPr>
        <p:txBody>
          <a:bodyPr wrap="square">
            <a:spAutoFit/>
          </a:bodyPr>
          <a:lstStyle/>
          <a:p>
            <a:r>
              <a:rPr lang="en-US" sz="900" dirty="0">
                <a:solidFill>
                  <a:schemeClr val="tx1">
                    <a:lumMod val="65000"/>
                    <a:lumOff val="35000"/>
                  </a:schemeClr>
                </a:solidFill>
                <a:latin typeface="+mj-lt"/>
              </a:rPr>
              <a:t>The </a:t>
            </a:r>
            <a:r>
              <a:rPr lang="en-US" sz="900" b="1" dirty="0">
                <a:solidFill>
                  <a:schemeClr val="tx1">
                    <a:lumMod val="65000"/>
                    <a:lumOff val="35000"/>
                  </a:schemeClr>
                </a:solidFill>
                <a:latin typeface="+mj-lt"/>
              </a:rPr>
              <a:t>Models of Excellence</a:t>
            </a:r>
            <a:r>
              <a:rPr lang="en-US" sz="900" dirty="0">
                <a:solidFill>
                  <a:schemeClr val="tx1">
                    <a:lumMod val="65000"/>
                    <a:lumOff val="35000"/>
                  </a:schemeClr>
                </a:solidFill>
                <a:latin typeface="+mj-lt"/>
              </a:rPr>
              <a:t> lecture series highlights current public health issues or topics. The goal of the series is to explore the connection between innovation and public health practice as well as identify ways in which public health practitioners and health science faculty can facilitate the translation of innovation into practice.</a:t>
            </a:r>
          </a:p>
        </p:txBody>
      </p:sp>
      <p:sp>
        <p:nvSpPr>
          <p:cNvPr id="93" name="Rectangle 92"/>
          <p:cNvSpPr/>
          <p:nvPr/>
        </p:nvSpPr>
        <p:spPr>
          <a:xfrm>
            <a:off x="155630" y="5121170"/>
            <a:ext cx="7691195" cy="369332"/>
          </a:xfrm>
          <a:prstGeom prst="rect">
            <a:avLst/>
          </a:prstGeom>
        </p:spPr>
        <p:txBody>
          <a:bodyPr wrap="square">
            <a:spAutoFit/>
          </a:bodyPr>
          <a:lstStyle/>
          <a:p>
            <a:r>
              <a:rPr lang="en-US" sz="900" b="1" dirty="0">
                <a:solidFill>
                  <a:schemeClr val="tx1">
                    <a:lumMod val="65000"/>
                    <a:lumOff val="35000"/>
                  </a:schemeClr>
                </a:solidFill>
                <a:latin typeface="+mj-lt"/>
              </a:rPr>
              <a:t>Target Audience: </a:t>
            </a:r>
            <a:r>
              <a:rPr lang="en-US" sz="900" dirty="0">
                <a:solidFill>
                  <a:schemeClr val="tx1">
                    <a:lumMod val="65000"/>
                    <a:lumOff val="35000"/>
                  </a:schemeClr>
                </a:solidFill>
                <a:latin typeface="+mj-lt"/>
              </a:rPr>
              <a:t>Public health professionals, health educators, program planners, nurses, pharmacists, physicians, academic faculty, instructional designers, trainers and educators from a variety of public health disciplines. </a:t>
            </a:r>
          </a:p>
        </p:txBody>
      </p:sp>
      <p:grpSp>
        <p:nvGrpSpPr>
          <p:cNvPr id="40" name="Group 39"/>
          <p:cNvGrpSpPr/>
          <p:nvPr/>
        </p:nvGrpSpPr>
        <p:grpSpPr>
          <a:xfrm>
            <a:off x="155630" y="7012326"/>
            <a:ext cx="7691195" cy="2716706"/>
            <a:chOff x="155630" y="6574176"/>
            <a:chExt cx="7691195" cy="2716706"/>
          </a:xfrm>
        </p:grpSpPr>
        <p:grpSp>
          <p:nvGrpSpPr>
            <p:cNvPr id="97" name="Group 96"/>
            <p:cNvGrpSpPr/>
            <p:nvPr/>
          </p:nvGrpSpPr>
          <p:grpSpPr>
            <a:xfrm>
              <a:off x="237877" y="6574176"/>
              <a:ext cx="7534523" cy="367082"/>
              <a:chOff x="237877" y="2836590"/>
              <a:chExt cx="7534523" cy="367082"/>
            </a:xfrm>
          </p:grpSpPr>
          <p:sp>
            <p:nvSpPr>
              <p:cNvPr id="99" name="Rectangle 98"/>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0" name="Rectangle 9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CONTINUING EDUCATION CREDITS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2" name="Pentagon 10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94" y="2899898"/>
                <a:ext cx="257239" cy="196122"/>
              </a:xfrm>
              <a:prstGeom prst="rect">
                <a:avLst/>
              </a:prstGeom>
            </p:spPr>
          </p:pic>
        </p:grpSp>
        <p:sp>
          <p:nvSpPr>
            <p:cNvPr id="98" name="Rectangle 97"/>
            <p:cNvSpPr/>
            <p:nvPr/>
          </p:nvSpPr>
          <p:spPr>
            <a:xfrm>
              <a:off x="155630" y="6878246"/>
              <a:ext cx="7691195" cy="2412636"/>
            </a:xfrm>
            <a:prstGeom prst="rect">
              <a:avLst/>
            </a:prstGeom>
          </p:spPr>
          <p:txBody>
            <a:bodyPr wrap="none" numCol="2" spcCol="91440">
              <a:noAutofit/>
            </a:bodyPr>
            <a:lstStyle/>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CME</a:t>
              </a:r>
              <a:r>
                <a:rPr lang="en-US" sz="900" b="1" dirty="0">
                  <a:solidFill>
                    <a:srgbClr val="666666"/>
                  </a:solidFill>
                  <a:cs typeface="Arial" panose="020B0604020202020204" pitchFamily="34" charset="0"/>
                </a:rPr>
                <a:t>: </a:t>
              </a:r>
              <a:r>
                <a:rPr lang="en-US" sz="900" dirty="0">
                  <a:solidFill>
                    <a:srgbClr val="666666"/>
                  </a:solidFill>
                  <a:cs typeface="Arial" panose="020B0604020202020204" pitchFamily="34" charset="0"/>
                </a:rPr>
                <a:t>This activity has been planned and implemented in accordance with the Essential Areas and policies of the Accreditation Council for Continuing Medical Education through the joint sponsorship of the Centers for Disease Control &amp; Prevention and School of Public Health, Emory University. The Centers for Disease Control and Prevention is accredited by the Accreditation Council for Continuing Medical Education (ACCME®) to provide continuing medical education for physicians</a:t>
              </a:r>
              <a:r>
                <a:rPr lang="en-US" sz="900" dirty="0" smtClean="0">
                  <a:solidFill>
                    <a:srgbClr val="666666"/>
                  </a:solidFill>
                  <a:cs typeface="Arial" panose="020B0604020202020204" pitchFamily="34" charset="0"/>
                </a:rPr>
                <a:t>.  The </a:t>
              </a:r>
              <a:r>
                <a:rPr lang="en-US" sz="900" dirty="0">
                  <a:solidFill>
                    <a:srgbClr val="666666"/>
                  </a:solidFill>
                  <a:cs typeface="Arial" panose="020B0604020202020204" pitchFamily="34" charset="0"/>
                </a:rPr>
                <a:t>Centers for Disease Control and Prevention designates this live educational activity for a maximum of 1.5 AMA PRA Category 1 Credits™. Physicians should only claim credit commensurate with the extent of their participation in the activity</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CNE: </a:t>
              </a:r>
              <a:r>
                <a:rPr lang="en-US" sz="900" dirty="0">
                  <a:solidFill>
                    <a:srgbClr val="666666"/>
                  </a:solidFill>
                  <a:cs typeface="Arial" panose="020B0604020202020204" pitchFamily="34" charset="0"/>
                </a:rPr>
                <a:t>The Centers for Disease Control and Prevention is accredited as a provider of Continuing Nursing Education by the American Nurses Credentialing Center's Commission on Accreditation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activity provides 1.5 contact hours</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IACET CEU: </a:t>
              </a:r>
              <a:r>
                <a:rPr lang="en-US" sz="900" dirty="0">
                  <a:solidFill>
                    <a:srgbClr val="666666"/>
                  </a:solidFill>
                  <a:cs typeface="Arial" panose="020B0604020202020204" pitchFamily="34" charset="0"/>
                </a:rPr>
                <a:t>The Centers for Disease Control and Prevention is authorized by IACET to offer 0.2 CEU's for this program</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CECH</a:t>
              </a:r>
              <a:r>
                <a:rPr lang="en-US" sz="900" dirty="0">
                  <a:solidFill>
                    <a:srgbClr val="666666"/>
                  </a:solidFill>
                  <a:cs typeface="Arial" panose="020B0604020202020204" pitchFamily="34" charset="0"/>
                </a:rPr>
                <a:t>: Sponsored by the Centers for Disease Control and Prevention, a designated provider of continuing education contact hours (CECH) in health education by the National Commission for Health Education Credentialing, Inc. This program is designed for Certified Health Education Specialists (CHES) and/or Master Certified Health Education Specialists (MCHES) to receive up to 1.5 total Category I continuing education contact hours. Maximum advanced level continuing education contact hours available are 0. CDC provider number GA0082.</a:t>
              </a:r>
            </a:p>
            <a:p>
              <a:pPr marL="112713" indent="-112713" fontAlgn="base">
                <a:buClr>
                  <a:schemeClr val="accent1">
                    <a:lumMod val="75000"/>
                  </a:schemeClr>
                </a:buClr>
                <a:buSzPct val="60000"/>
                <a:buFont typeface="Century Gothic" panose="020B0502020202020204" pitchFamily="34" charset="0"/>
                <a:buChar char="►"/>
              </a:pPr>
              <a:endParaRPr lang="en-US" sz="9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a:solidFill>
                    <a:srgbClr val="666666"/>
                  </a:solidFill>
                  <a:cs typeface="Arial" panose="020B0604020202020204" pitchFamily="34" charset="0"/>
                </a:rPr>
                <a:t>CPE: </a:t>
              </a:r>
              <a:r>
                <a:rPr lang="en-US" sz="900" dirty="0">
                  <a:solidFill>
                    <a:srgbClr val="666666"/>
                  </a:solidFill>
                  <a:cs typeface="Arial" panose="020B0604020202020204" pitchFamily="34" charset="0"/>
                </a:rPr>
                <a:t>The Centers for Disease Control and Prevention is accredited by the Accreditation Council for Pharmacy Education as a provider of continuing pharmacy education</a:t>
              </a:r>
              <a:r>
                <a:rPr lang="en-US" sz="900" dirty="0" smtClean="0">
                  <a:solidFill>
                    <a:srgbClr val="666666"/>
                  </a:solidFill>
                  <a:cs typeface="Arial" panose="020B0604020202020204" pitchFamily="34" charset="0"/>
                </a:rPr>
                <a:t>.  This </a:t>
              </a:r>
              <a:r>
                <a:rPr lang="en-US" sz="900" dirty="0">
                  <a:solidFill>
                    <a:srgbClr val="666666"/>
                  </a:solidFill>
                  <a:cs typeface="Arial" panose="020B0604020202020204" pitchFamily="34" charset="0"/>
                </a:rPr>
                <a:t>program is a designated event for pharmacists to receive .15 CEUs in pharmacy education. The Universal Activity Number is 0387-9999-16-140-L04-P. </a:t>
              </a:r>
            </a:p>
          </p:txBody>
        </p:sp>
      </p:grpSp>
      <p:grpSp>
        <p:nvGrpSpPr>
          <p:cNvPr id="116" name="Group 115"/>
          <p:cNvGrpSpPr/>
          <p:nvPr/>
        </p:nvGrpSpPr>
        <p:grpSpPr>
          <a:xfrm>
            <a:off x="224650" y="5535450"/>
            <a:ext cx="7534523" cy="367082"/>
            <a:chOff x="237877" y="2836590"/>
            <a:chExt cx="7534523" cy="367082"/>
          </a:xfrm>
        </p:grpSpPr>
        <p:sp>
          <p:nvSpPr>
            <p:cNvPr id="118" name="Rectangle 117"/>
            <p:cNvSpPr/>
            <p:nvPr/>
          </p:nvSpPr>
          <p:spPr>
            <a:xfrm>
              <a:off x="679707" y="2898973"/>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0" name="Rectangle 119"/>
            <p:cNvSpPr/>
            <p:nvPr/>
          </p:nvSpPr>
          <p:spPr>
            <a:xfrm>
              <a:off x="240290" y="2836590"/>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72944" y="2850851"/>
              <a:ext cx="3530788" cy="269304"/>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REGISTRATION AND LOGISTICS</a:t>
              </a:r>
              <a:endParaRPr lang="en-US" sz="1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2" name="Pentagon 121"/>
            <p:cNvSpPr/>
            <p:nvPr/>
          </p:nvSpPr>
          <p:spPr>
            <a:xfrm>
              <a:off x="237877" y="2836816"/>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870" y="2894335"/>
              <a:ext cx="192614" cy="192614"/>
            </a:xfrm>
            <a:prstGeom prst="rect">
              <a:avLst/>
            </a:prstGeom>
          </p:spPr>
        </p:pic>
      </p:grpSp>
      <p:sp>
        <p:nvSpPr>
          <p:cNvPr id="117" name="Rectangle 116"/>
          <p:cNvSpPr/>
          <p:nvPr/>
        </p:nvSpPr>
        <p:spPr>
          <a:xfrm>
            <a:off x="142404" y="5892683"/>
            <a:ext cx="3880832" cy="1142982"/>
          </a:xfrm>
          <a:prstGeom prst="rect">
            <a:avLst/>
          </a:prstGeom>
        </p:spPr>
        <p:txBody>
          <a:bodyPr wrap="none" numCol="1" spcCol="91440">
            <a:noAutofit/>
          </a:bodyPr>
          <a:lstStyle/>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DATE/TIME: </a:t>
            </a:r>
            <a:r>
              <a:rPr lang="en-US" sz="900" dirty="0" smtClean="0">
                <a:solidFill>
                  <a:srgbClr val="666666"/>
                </a:solidFill>
                <a:cs typeface="Arial" panose="020B0604020202020204" pitchFamily="34" charset="0"/>
              </a:rPr>
              <a:t>Friday, May 6, 2016  </a:t>
            </a:r>
            <a:r>
              <a:rPr lang="en-US" sz="900" dirty="0" smtClean="0">
                <a:solidFill>
                  <a:srgbClr val="666666"/>
                </a:solidFill>
                <a:cs typeface="Arial" panose="020B0604020202020204" pitchFamily="34" charset="0"/>
                <a:sym typeface="Wingdings" panose="05000000000000000000" pitchFamily="2" charset="2"/>
              </a:rPr>
              <a:t>  </a:t>
            </a:r>
            <a:r>
              <a:rPr lang="en-US" sz="900" dirty="0" smtClean="0">
                <a:solidFill>
                  <a:srgbClr val="666666"/>
                </a:solidFill>
                <a:cs typeface="Arial" panose="020B0604020202020204" pitchFamily="34" charset="0"/>
              </a:rPr>
              <a:t>12:00-1:30 P.M. EDT</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LOCATION:  </a:t>
            </a:r>
            <a:r>
              <a:rPr lang="en-US" sz="900" dirty="0" smtClean="0">
                <a:solidFill>
                  <a:srgbClr val="666666"/>
                </a:solidFill>
                <a:cs typeface="Arial" panose="020B0604020202020204" pitchFamily="34" charset="0"/>
              </a:rPr>
              <a:t>Rollins </a:t>
            </a:r>
            <a:r>
              <a:rPr lang="en-US" sz="900" dirty="0">
                <a:solidFill>
                  <a:srgbClr val="666666"/>
                </a:solidFill>
                <a:cs typeface="Arial" panose="020B0604020202020204" pitchFamily="34" charset="0"/>
              </a:rPr>
              <a:t>School of Public </a:t>
            </a:r>
            <a:r>
              <a:rPr lang="en-US" sz="900" dirty="0" smtClean="0">
                <a:solidFill>
                  <a:srgbClr val="666666"/>
                </a:solidFill>
                <a:cs typeface="Arial" panose="020B0604020202020204" pitchFamily="34" charset="0"/>
              </a:rPr>
              <a:t>Health </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CNR </a:t>
            </a:r>
            <a:r>
              <a:rPr lang="en-US" sz="900" dirty="0">
                <a:solidFill>
                  <a:srgbClr val="666666"/>
                </a:solidFill>
                <a:cs typeface="Arial" panose="020B0604020202020204" pitchFamily="34" charset="0"/>
              </a:rPr>
              <a:t>1000 Auditorium (1st Floor</a:t>
            </a:r>
            <a:r>
              <a:rPr lang="en-US" sz="900" dirty="0" smtClean="0">
                <a:solidFill>
                  <a:srgbClr val="666666"/>
                </a:solidFill>
                <a:cs typeface="Arial" panose="020B0604020202020204" pitchFamily="34" charset="0"/>
              </a:rPr>
              <a:t>)</a:t>
            </a:r>
            <a:br>
              <a:rPr lang="en-US" sz="900" dirty="0" smtClean="0">
                <a:solidFill>
                  <a:srgbClr val="666666"/>
                </a:solidFill>
                <a:cs typeface="Arial" panose="020B0604020202020204" pitchFamily="34" charset="0"/>
              </a:rPr>
            </a:br>
            <a:r>
              <a:rPr lang="en-US" sz="900" dirty="0" smtClean="0">
                <a:solidFill>
                  <a:srgbClr val="666666"/>
                </a:solidFill>
                <a:cs typeface="Arial" panose="020B0604020202020204" pitchFamily="34" charset="0"/>
              </a:rPr>
              <a:t>1518 </a:t>
            </a:r>
            <a:r>
              <a:rPr lang="en-US" sz="900" dirty="0">
                <a:solidFill>
                  <a:srgbClr val="666666"/>
                </a:solidFill>
                <a:cs typeface="Arial" panose="020B0604020202020204" pitchFamily="34" charset="0"/>
              </a:rPr>
              <a:t>Clifton </a:t>
            </a:r>
            <a:r>
              <a:rPr lang="en-US" sz="900" dirty="0" smtClean="0">
                <a:solidFill>
                  <a:srgbClr val="666666"/>
                </a:solidFill>
                <a:cs typeface="Arial" panose="020B0604020202020204" pitchFamily="34" charset="0"/>
              </a:rPr>
              <a:t>Road, Atlanta</a:t>
            </a:r>
            <a:r>
              <a:rPr lang="en-US" sz="900" dirty="0">
                <a:solidFill>
                  <a:srgbClr val="666666"/>
                </a:solidFill>
                <a:cs typeface="Arial" panose="020B0604020202020204" pitchFamily="34" charset="0"/>
              </a:rPr>
              <a:t>, Georgia </a:t>
            </a:r>
            <a:r>
              <a:rPr lang="en-US" sz="900" dirty="0" smtClean="0">
                <a:solidFill>
                  <a:srgbClr val="666666"/>
                </a:solidFill>
                <a:cs typeface="Arial" panose="020B0604020202020204" pitchFamily="34" charset="0"/>
              </a:rPr>
              <a:t>30322</a:t>
            </a:r>
            <a:br>
              <a:rPr lang="en-US" sz="900" dirty="0" smtClean="0">
                <a:solidFill>
                  <a:srgbClr val="666666"/>
                </a:solidFill>
                <a:cs typeface="Arial" panose="020B0604020202020204" pitchFamily="34" charset="0"/>
              </a:rPr>
            </a:br>
            <a:endParaRPr lang="en-US" sz="900" dirty="0" smtClean="0">
              <a:solidFill>
                <a:srgbClr val="666666"/>
              </a:solidFill>
              <a:cs typeface="Arial" panose="020B0604020202020204" pitchFamily="34" charset="0"/>
            </a:endParaRPr>
          </a:p>
          <a:p>
            <a:pPr marL="112713" indent="-112713" fontAlgn="base">
              <a:lnSpc>
                <a:spcPts val="800"/>
              </a:lnSpc>
              <a:buClr>
                <a:schemeClr val="accent1">
                  <a:lumMod val="75000"/>
                </a:schemeClr>
              </a:buClr>
              <a:buSzPct val="60000"/>
              <a:buFont typeface="Century Gothic" panose="020B0502020202020204" pitchFamily="34" charset="0"/>
              <a:buChar char="►"/>
            </a:pPr>
            <a:r>
              <a:rPr lang="en-US" sz="900" b="1" dirty="0" smtClean="0">
                <a:solidFill>
                  <a:srgbClr val="666666"/>
                </a:solidFill>
                <a:cs typeface="Arial" panose="020B0604020202020204" pitchFamily="34" charset="0"/>
              </a:rPr>
              <a:t>CONTACT/PLANNER:  </a:t>
            </a:r>
            <a:r>
              <a:rPr lang="en-US" sz="900" dirty="0" smtClean="0">
                <a:solidFill>
                  <a:srgbClr val="666666"/>
                </a:solidFill>
                <a:cs typeface="Arial" panose="020B0604020202020204" pitchFamily="34" charset="0"/>
              </a:rPr>
              <a:t>Laura Lloyd, </a:t>
            </a:r>
            <a:r>
              <a:rPr lang="en-US" sz="900" b="1" dirty="0" smtClean="0">
                <a:solidFill>
                  <a:schemeClr val="accent1">
                    <a:lumMod val="75000"/>
                  </a:schemeClr>
                </a:solidFill>
                <a:cs typeface="Arial" panose="020B0604020202020204" pitchFamily="34" charset="0"/>
              </a:rPr>
              <a:t>lmlloyd@emory.edu</a:t>
            </a:r>
            <a:br>
              <a:rPr lang="en-US" sz="900" b="1" dirty="0" smtClean="0">
                <a:solidFill>
                  <a:schemeClr val="accent1">
                    <a:lumMod val="75000"/>
                  </a:schemeClr>
                </a:solidFill>
                <a:cs typeface="Arial" panose="020B0604020202020204" pitchFamily="34" charset="0"/>
              </a:rPr>
            </a:br>
            <a:endParaRPr lang="en-US" sz="900" dirty="0" smtClean="0">
              <a:solidFill>
                <a:schemeClr val="accent1">
                  <a:lumMod val="75000"/>
                </a:schemeClr>
              </a:solidFill>
              <a:cs typeface="Arial" panose="020B0604020202020204" pitchFamily="34" charset="0"/>
            </a:endParaRPr>
          </a:p>
        </p:txBody>
      </p:sp>
      <p:grpSp>
        <p:nvGrpSpPr>
          <p:cNvPr id="46" name="Group 45"/>
          <p:cNvGrpSpPr/>
          <p:nvPr/>
        </p:nvGrpSpPr>
        <p:grpSpPr>
          <a:xfrm>
            <a:off x="4142625" y="6019746"/>
            <a:ext cx="3506743" cy="703161"/>
            <a:chOff x="4142625" y="6119640"/>
            <a:chExt cx="3506743" cy="703161"/>
          </a:xfrm>
        </p:grpSpPr>
        <p:sp>
          <p:nvSpPr>
            <p:cNvPr id="33" name="Pentagon 32">
              <a:hlinkClick r:id="rId9" highlightClick="1"/>
            </p:cNvPr>
            <p:cNvSpPr/>
            <p:nvPr/>
          </p:nvSpPr>
          <p:spPr>
            <a:xfrm>
              <a:off x="4142625" y="6119640"/>
              <a:ext cx="3506743" cy="703161"/>
            </a:xfrm>
            <a:prstGeom prst="homePlate">
              <a:avLst>
                <a:gd name="adj" fmla="val 25806"/>
              </a:avLst>
            </a:prstGeom>
            <a:solidFill>
              <a:schemeClr val="accent1">
                <a:lumMod val="75000"/>
              </a:schemeClr>
            </a:solidFill>
            <a:ln/>
            <a:effectLst>
              <a:outerShdw blurRad="38100" dist="25400" dir="48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3" name="Group 42"/>
            <p:cNvGrpSpPr/>
            <p:nvPr/>
          </p:nvGrpSpPr>
          <p:grpSpPr>
            <a:xfrm>
              <a:off x="4262014" y="6165496"/>
              <a:ext cx="3267964" cy="609347"/>
              <a:chOff x="4179584" y="6165496"/>
              <a:chExt cx="3267964" cy="609347"/>
            </a:xfrm>
          </p:grpSpPr>
          <p:sp>
            <p:nvSpPr>
              <p:cNvPr id="29" name="Rectangle 28"/>
              <p:cNvSpPr/>
              <p:nvPr/>
            </p:nvSpPr>
            <p:spPr>
              <a:xfrm>
                <a:off x="4179584" y="6405511"/>
                <a:ext cx="3267964" cy="369332"/>
              </a:xfrm>
              <a:prstGeom prst="rect">
                <a:avLst/>
              </a:prstGeom>
            </p:spPr>
            <p:txBody>
              <a:bodyPr wrap="square">
                <a:spAutoFit/>
              </a:bodyPr>
              <a:lstStyle/>
              <a:p>
                <a:r>
                  <a:rPr lang="en-US" sz="900" dirty="0" smtClean="0">
                    <a:solidFill>
                      <a:schemeClr val="bg1"/>
                    </a:solidFill>
                  </a:rPr>
                  <a:t>www.cvent.com/events/2016-georgia-legislative-update-and-the-impact-on-public-health/</a:t>
                </a:r>
                <a:endParaRPr lang="en-US" sz="900" dirty="0">
                  <a:solidFill>
                    <a:schemeClr val="bg1"/>
                  </a:solidFill>
                </a:endParaRPr>
              </a:p>
            </p:txBody>
          </p:sp>
          <p:sp>
            <p:nvSpPr>
              <p:cNvPr id="41" name="Rectangle 40">
                <a:hlinkClick r:id="rId9"/>
              </p:cNvPr>
              <p:cNvSpPr/>
              <p:nvPr/>
            </p:nvSpPr>
            <p:spPr>
              <a:xfrm>
                <a:off x="4179584" y="6165496"/>
                <a:ext cx="2728632" cy="307777"/>
              </a:xfrm>
              <a:prstGeom prst="rect">
                <a:avLst/>
              </a:prstGeom>
            </p:spPr>
            <p:txBody>
              <a:bodyPr wrap="none">
                <a:spAutoFit/>
              </a:bodyPr>
              <a:lstStyle/>
              <a:p>
                <a:r>
                  <a:rPr lang="en-US" sz="1400" dirty="0" smtClean="0">
                    <a:solidFill>
                      <a:schemeClr val="bg1"/>
                    </a:solidFill>
                    <a:latin typeface="Gotham Book" panose="02000603040000020004" pitchFamily="2" charset="0"/>
                    <a:cs typeface="Arial" panose="020B0604020202020204" pitchFamily="34" charset="0"/>
                  </a:rPr>
                  <a:t>REGISTER FOR THIS EVENT</a:t>
                </a:r>
                <a:endParaRPr lang="en-US" sz="1400" dirty="0">
                  <a:latin typeface="Gotham Book" panose="02000603040000020004" pitchFamily="2" charset="0"/>
                </a:endParaRPr>
              </a:p>
            </p:txBody>
          </p:sp>
        </p:grpSp>
      </p:grpSp>
      <p:grpSp>
        <p:nvGrpSpPr>
          <p:cNvPr id="148" name="Group 147"/>
          <p:cNvGrpSpPr/>
          <p:nvPr/>
        </p:nvGrpSpPr>
        <p:grpSpPr>
          <a:xfrm flipH="1">
            <a:off x="261260" y="3223216"/>
            <a:ext cx="252087" cy="216670"/>
            <a:chOff x="300038" y="3259138"/>
            <a:chExt cx="192087" cy="165100"/>
          </a:xfrm>
        </p:grpSpPr>
        <p:sp>
          <p:nvSpPr>
            <p:cNvPr id="125" name="Freeform 18"/>
            <p:cNvSpPr>
              <a:spLocks/>
            </p:cNvSpPr>
            <p:nvPr/>
          </p:nvSpPr>
          <p:spPr bwMode="auto">
            <a:xfrm>
              <a:off x="368300" y="3282951"/>
              <a:ext cx="103187" cy="71438"/>
            </a:xfrm>
            <a:custGeom>
              <a:avLst/>
              <a:gdLst>
                <a:gd name="T0" fmla="*/ 19 w 447"/>
                <a:gd name="T1" fmla="*/ 309 h 309"/>
                <a:gd name="T2" fmla="*/ 5 w 447"/>
                <a:gd name="T3" fmla="*/ 301 h 309"/>
                <a:gd name="T4" fmla="*/ 10 w 447"/>
                <a:gd name="T5" fmla="*/ 278 h 309"/>
                <a:gd name="T6" fmla="*/ 419 w 447"/>
                <a:gd name="T7" fmla="*/ 5 h 309"/>
                <a:gd name="T8" fmla="*/ 442 w 447"/>
                <a:gd name="T9" fmla="*/ 9 h 309"/>
                <a:gd name="T10" fmla="*/ 437 w 447"/>
                <a:gd name="T11" fmla="*/ 32 h 309"/>
                <a:gd name="T12" fmla="*/ 28 w 447"/>
                <a:gd name="T13" fmla="*/ 306 h 309"/>
                <a:gd name="T14" fmla="*/ 19 w 44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309">
                  <a:moveTo>
                    <a:pt x="19" y="309"/>
                  </a:moveTo>
                  <a:cubicBezTo>
                    <a:pt x="14" y="309"/>
                    <a:pt x="9" y="306"/>
                    <a:pt x="5" y="301"/>
                  </a:cubicBezTo>
                  <a:cubicBezTo>
                    <a:pt x="0" y="293"/>
                    <a:pt x="2" y="283"/>
                    <a:pt x="10" y="278"/>
                  </a:cubicBezTo>
                  <a:cubicBezTo>
                    <a:pt x="419" y="5"/>
                    <a:pt x="419" y="5"/>
                    <a:pt x="419" y="5"/>
                  </a:cubicBezTo>
                  <a:cubicBezTo>
                    <a:pt x="426" y="0"/>
                    <a:pt x="437" y="2"/>
                    <a:pt x="442" y="9"/>
                  </a:cubicBezTo>
                  <a:cubicBezTo>
                    <a:pt x="447" y="17"/>
                    <a:pt x="445" y="27"/>
                    <a:pt x="437" y="32"/>
                  </a:cubicBezTo>
                  <a:cubicBezTo>
                    <a:pt x="28" y="306"/>
                    <a:pt x="28" y="306"/>
                    <a:pt x="28" y="306"/>
                  </a:cubicBezTo>
                  <a:cubicBezTo>
                    <a:pt x="26" y="308"/>
                    <a:pt x="22" y="309"/>
                    <a:pt x="19" y="3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415925" y="3287713"/>
              <a:ext cx="11112" cy="33338"/>
            </a:xfrm>
            <a:custGeom>
              <a:avLst/>
              <a:gdLst>
                <a:gd name="T0" fmla="*/ 18 w 47"/>
                <a:gd name="T1" fmla="*/ 146 h 146"/>
                <a:gd name="T2" fmla="*/ 16 w 47"/>
                <a:gd name="T3" fmla="*/ 146 h 146"/>
                <a:gd name="T4" fmla="*/ 1 w 47"/>
                <a:gd name="T5" fmla="*/ 128 h 146"/>
                <a:gd name="T6" fmla="*/ 13 w 47"/>
                <a:gd name="T7" fmla="*/ 16 h 146"/>
                <a:gd name="T8" fmla="*/ 31 w 47"/>
                <a:gd name="T9" fmla="*/ 1 h 146"/>
                <a:gd name="T10" fmla="*/ 46 w 47"/>
                <a:gd name="T11" fmla="*/ 19 h 146"/>
                <a:gd name="T12" fmla="*/ 34 w 47"/>
                <a:gd name="T13" fmla="*/ 132 h 146"/>
                <a:gd name="T14" fmla="*/ 18 w 47"/>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46">
                  <a:moveTo>
                    <a:pt x="18" y="146"/>
                  </a:moveTo>
                  <a:cubicBezTo>
                    <a:pt x="17" y="146"/>
                    <a:pt x="17" y="146"/>
                    <a:pt x="16" y="146"/>
                  </a:cubicBezTo>
                  <a:cubicBezTo>
                    <a:pt x="7" y="145"/>
                    <a:pt x="0" y="137"/>
                    <a:pt x="1" y="128"/>
                  </a:cubicBezTo>
                  <a:cubicBezTo>
                    <a:pt x="13" y="16"/>
                    <a:pt x="13" y="16"/>
                    <a:pt x="13" y="16"/>
                  </a:cubicBezTo>
                  <a:cubicBezTo>
                    <a:pt x="14" y="7"/>
                    <a:pt x="22" y="0"/>
                    <a:pt x="31" y="1"/>
                  </a:cubicBezTo>
                  <a:cubicBezTo>
                    <a:pt x="40" y="2"/>
                    <a:pt x="47" y="10"/>
                    <a:pt x="46" y="19"/>
                  </a:cubicBezTo>
                  <a:cubicBezTo>
                    <a:pt x="34" y="132"/>
                    <a:pt x="34" y="132"/>
                    <a:pt x="34" y="132"/>
                  </a:cubicBezTo>
                  <a:cubicBezTo>
                    <a:pt x="34" y="140"/>
                    <a:pt x="26" y="146"/>
                    <a:pt x="1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417513" y="3259138"/>
              <a:ext cx="50800" cy="36513"/>
            </a:xfrm>
            <a:custGeom>
              <a:avLst/>
              <a:gdLst>
                <a:gd name="T0" fmla="*/ 19 w 215"/>
                <a:gd name="T1" fmla="*/ 157 h 157"/>
                <a:gd name="T2" fmla="*/ 6 w 215"/>
                <a:gd name="T3" fmla="*/ 149 h 157"/>
                <a:gd name="T4" fmla="*/ 10 w 215"/>
                <a:gd name="T5" fmla="*/ 126 h 157"/>
                <a:gd name="T6" fmla="*/ 187 w 215"/>
                <a:gd name="T7" fmla="*/ 5 h 157"/>
                <a:gd name="T8" fmla="*/ 210 w 215"/>
                <a:gd name="T9" fmla="*/ 9 h 157"/>
                <a:gd name="T10" fmla="*/ 205 w 215"/>
                <a:gd name="T11" fmla="*/ 32 h 157"/>
                <a:gd name="T12" fmla="*/ 29 w 215"/>
                <a:gd name="T13" fmla="*/ 154 h 157"/>
                <a:gd name="T14" fmla="*/ 19 w 215"/>
                <a:gd name="T15" fmla="*/ 15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57">
                  <a:moveTo>
                    <a:pt x="19" y="157"/>
                  </a:moveTo>
                  <a:cubicBezTo>
                    <a:pt x="14" y="157"/>
                    <a:pt x="9" y="154"/>
                    <a:pt x="6" y="149"/>
                  </a:cubicBezTo>
                  <a:cubicBezTo>
                    <a:pt x="0" y="142"/>
                    <a:pt x="2" y="132"/>
                    <a:pt x="10" y="126"/>
                  </a:cubicBezTo>
                  <a:cubicBezTo>
                    <a:pt x="187" y="5"/>
                    <a:pt x="187" y="5"/>
                    <a:pt x="187" y="5"/>
                  </a:cubicBezTo>
                  <a:cubicBezTo>
                    <a:pt x="194" y="0"/>
                    <a:pt x="204" y="2"/>
                    <a:pt x="210" y="9"/>
                  </a:cubicBezTo>
                  <a:cubicBezTo>
                    <a:pt x="215" y="17"/>
                    <a:pt x="213" y="27"/>
                    <a:pt x="205" y="32"/>
                  </a:cubicBezTo>
                  <a:cubicBezTo>
                    <a:pt x="29" y="154"/>
                    <a:pt x="29" y="154"/>
                    <a:pt x="29" y="154"/>
                  </a:cubicBezTo>
                  <a:cubicBezTo>
                    <a:pt x="26" y="156"/>
                    <a:pt x="23" y="157"/>
                    <a:pt x="19"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21"/>
            <p:cNvSpPr>
              <a:spLocks/>
            </p:cNvSpPr>
            <p:nvPr/>
          </p:nvSpPr>
          <p:spPr bwMode="auto">
            <a:xfrm>
              <a:off x="458788" y="3259138"/>
              <a:ext cx="12700" cy="31750"/>
            </a:xfrm>
            <a:custGeom>
              <a:avLst/>
              <a:gdLst>
                <a:gd name="T0" fmla="*/ 36 w 54"/>
                <a:gd name="T1" fmla="*/ 140 h 140"/>
                <a:gd name="T2" fmla="*/ 20 w 54"/>
                <a:gd name="T3" fmla="*/ 126 h 140"/>
                <a:gd name="T4" fmla="*/ 1 w 54"/>
                <a:gd name="T5" fmla="*/ 21 h 140"/>
                <a:gd name="T6" fmla="*/ 15 w 54"/>
                <a:gd name="T7" fmla="*/ 2 h 140"/>
                <a:gd name="T8" fmla="*/ 34 w 54"/>
                <a:gd name="T9" fmla="*/ 15 h 140"/>
                <a:gd name="T10" fmla="*/ 52 w 54"/>
                <a:gd name="T11" fmla="*/ 121 h 140"/>
                <a:gd name="T12" fmla="*/ 39 w 54"/>
                <a:gd name="T13" fmla="*/ 140 h 140"/>
                <a:gd name="T14" fmla="*/ 36 w 54"/>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0">
                  <a:moveTo>
                    <a:pt x="36" y="140"/>
                  </a:moveTo>
                  <a:cubicBezTo>
                    <a:pt x="28" y="140"/>
                    <a:pt x="21" y="135"/>
                    <a:pt x="20" y="126"/>
                  </a:cubicBezTo>
                  <a:cubicBezTo>
                    <a:pt x="1" y="21"/>
                    <a:pt x="1" y="21"/>
                    <a:pt x="1" y="21"/>
                  </a:cubicBezTo>
                  <a:cubicBezTo>
                    <a:pt x="0" y="12"/>
                    <a:pt x="6" y="3"/>
                    <a:pt x="15" y="2"/>
                  </a:cubicBezTo>
                  <a:cubicBezTo>
                    <a:pt x="24" y="0"/>
                    <a:pt x="33" y="6"/>
                    <a:pt x="34" y="15"/>
                  </a:cubicBezTo>
                  <a:cubicBezTo>
                    <a:pt x="52" y="121"/>
                    <a:pt x="52" y="121"/>
                    <a:pt x="52" y="121"/>
                  </a:cubicBezTo>
                  <a:cubicBezTo>
                    <a:pt x="54" y="130"/>
                    <a:pt x="48" y="138"/>
                    <a:pt x="39" y="140"/>
                  </a:cubicBezTo>
                  <a:cubicBezTo>
                    <a:pt x="38" y="140"/>
                    <a:pt x="37" y="140"/>
                    <a:pt x="36"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417513" y="3316288"/>
              <a:ext cx="33337" cy="14288"/>
            </a:xfrm>
            <a:custGeom>
              <a:avLst/>
              <a:gdLst>
                <a:gd name="T0" fmla="*/ 127 w 145"/>
                <a:gd name="T1" fmla="*/ 66 h 66"/>
                <a:gd name="T2" fmla="*/ 122 w 145"/>
                <a:gd name="T3" fmla="*/ 65 h 66"/>
                <a:gd name="T4" fmla="*/ 14 w 145"/>
                <a:gd name="T5" fmla="*/ 34 h 66"/>
                <a:gd name="T6" fmla="*/ 2 w 145"/>
                <a:gd name="T7" fmla="*/ 14 h 66"/>
                <a:gd name="T8" fmla="*/ 23 w 145"/>
                <a:gd name="T9" fmla="*/ 2 h 66"/>
                <a:gd name="T10" fmla="*/ 131 w 145"/>
                <a:gd name="T11" fmla="*/ 33 h 66"/>
                <a:gd name="T12" fmla="*/ 142 w 145"/>
                <a:gd name="T13" fmla="*/ 54 h 66"/>
                <a:gd name="T14" fmla="*/ 127 w 145"/>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66">
                  <a:moveTo>
                    <a:pt x="127" y="66"/>
                  </a:moveTo>
                  <a:cubicBezTo>
                    <a:pt x="125" y="66"/>
                    <a:pt x="123" y="66"/>
                    <a:pt x="122" y="65"/>
                  </a:cubicBezTo>
                  <a:cubicBezTo>
                    <a:pt x="14" y="34"/>
                    <a:pt x="14" y="34"/>
                    <a:pt x="14" y="34"/>
                  </a:cubicBezTo>
                  <a:cubicBezTo>
                    <a:pt x="5" y="32"/>
                    <a:pt x="0" y="23"/>
                    <a:pt x="2" y="14"/>
                  </a:cubicBezTo>
                  <a:cubicBezTo>
                    <a:pt x="5" y="5"/>
                    <a:pt x="14" y="0"/>
                    <a:pt x="23" y="2"/>
                  </a:cubicBezTo>
                  <a:cubicBezTo>
                    <a:pt x="131" y="33"/>
                    <a:pt x="131" y="33"/>
                    <a:pt x="131" y="33"/>
                  </a:cubicBezTo>
                  <a:cubicBezTo>
                    <a:pt x="140" y="36"/>
                    <a:pt x="145" y="45"/>
                    <a:pt x="142" y="54"/>
                  </a:cubicBezTo>
                  <a:cubicBezTo>
                    <a:pt x="140" y="61"/>
                    <a:pt x="134" y="66"/>
                    <a:pt x="127"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442913" y="3295651"/>
              <a:ext cx="49212" cy="34925"/>
            </a:xfrm>
            <a:custGeom>
              <a:avLst/>
              <a:gdLst>
                <a:gd name="T0" fmla="*/ 19 w 216"/>
                <a:gd name="T1" fmla="*/ 154 h 154"/>
                <a:gd name="T2" fmla="*/ 5 w 216"/>
                <a:gd name="T3" fmla="*/ 147 h 154"/>
                <a:gd name="T4" fmla="*/ 10 w 216"/>
                <a:gd name="T5" fmla="*/ 124 h 154"/>
                <a:gd name="T6" fmla="*/ 188 w 216"/>
                <a:gd name="T7" fmla="*/ 5 h 154"/>
                <a:gd name="T8" fmla="*/ 211 w 216"/>
                <a:gd name="T9" fmla="*/ 9 h 154"/>
                <a:gd name="T10" fmla="*/ 206 w 216"/>
                <a:gd name="T11" fmla="*/ 32 h 154"/>
                <a:gd name="T12" fmla="*/ 28 w 216"/>
                <a:gd name="T13" fmla="*/ 151 h 154"/>
                <a:gd name="T14" fmla="*/ 19 w 216"/>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9" y="154"/>
                  </a:moveTo>
                  <a:cubicBezTo>
                    <a:pt x="14" y="154"/>
                    <a:pt x="8" y="152"/>
                    <a:pt x="5" y="147"/>
                  </a:cubicBezTo>
                  <a:cubicBezTo>
                    <a:pt x="0" y="139"/>
                    <a:pt x="2" y="129"/>
                    <a:pt x="10" y="124"/>
                  </a:cubicBezTo>
                  <a:cubicBezTo>
                    <a:pt x="188" y="5"/>
                    <a:pt x="188" y="5"/>
                    <a:pt x="188" y="5"/>
                  </a:cubicBezTo>
                  <a:cubicBezTo>
                    <a:pt x="196" y="0"/>
                    <a:pt x="206" y="2"/>
                    <a:pt x="211" y="9"/>
                  </a:cubicBezTo>
                  <a:cubicBezTo>
                    <a:pt x="216" y="17"/>
                    <a:pt x="214" y="27"/>
                    <a:pt x="206" y="32"/>
                  </a:cubicBezTo>
                  <a:cubicBezTo>
                    <a:pt x="28" y="151"/>
                    <a:pt x="28" y="151"/>
                    <a:pt x="28" y="151"/>
                  </a:cubicBezTo>
                  <a:cubicBezTo>
                    <a:pt x="25" y="153"/>
                    <a:pt x="22" y="154"/>
                    <a:pt x="19" y="1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463550" y="3282951"/>
              <a:ext cx="28575" cy="20638"/>
            </a:xfrm>
            <a:custGeom>
              <a:avLst/>
              <a:gdLst>
                <a:gd name="T0" fmla="*/ 110 w 129"/>
                <a:gd name="T1" fmla="*/ 92 h 92"/>
                <a:gd name="T2" fmla="*/ 101 w 129"/>
                <a:gd name="T3" fmla="*/ 89 h 92"/>
                <a:gd name="T4" fmla="*/ 10 w 129"/>
                <a:gd name="T5" fmla="*/ 33 h 92"/>
                <a:gd name="T6" fmla="*/ 4 w 129"/>
                <a:gd name="T7" fmla="*/ 10 h 92"/>
                <a:gd name="T8" fmla="*/ 27 w 129"/>
                <a:gd name="T9" fmla="*/ 5 h 92"/>
                <a:gd name="T10" fmla="*/ 118 w 129"/>
                <a:gd name="T11" fmla="*/ 61 h 92"/>
                <a:gd name="T12" fmla="*/ 124 w 129"/>
                <a:gd name="T13" fmla="*/ 84 h 92"/>
                <a:gd name="T14" fmla="*/ 110 w 12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92">
                  <a:moveTo>
                    <a:pt x="110" y="92"/>
                  </a:moveTo>
                  <a:cubicBezTo>
                    <a:pt x="107" y="92"/>
                    <a:pt x="104" y="91"/>
                    <a:pt x="101" y="89"/>
                  </a:cubicBezTo>
                  <a:cubicBezTo>
                    <a:pt x="10" y="33"/>
                    <a:pt x="10" y="33"/>
                    <a:pt x="10" y="33"/>
                  </a:cubicBezTo>
                  <a:cubicBezTo>
                    <a:pt x="2" y="28"/>
                    <a:pt x="0" y="18"/>
                    <a:pt x="4" y="10"/>
                  </a:cubicBezTo>
                  <a:cubicBezTo>
                    <a:pt x="9" y="2"/>
                    <a:pt x="19" y="0"/>
                    <a:pt x="27" y="5"/>
                  </a:cubicBezTo>
                  <a:cubicBezTo>
                    <a:pt x="118" y="61"/>
                    <a:pt x="118" y="61"/>
                    <a:pt x="118" y="61"/>
                  </a:cubicBezTo>
                  <a:cubicBezTo>
                    <a:pt x="126" y="66"/>
                    <a:pt x="129" y="76"/>
                    <a:pt x="124" y="84"/>
                  </a:cubicBezTo>
                  <a:cubicBezTo>
                    <a:pt x="121" y="89"/>
                    <a:pt x="115" y="92"/>
                    <a:pt x="110"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34963" y="3313113"/>
              <a:ext cx="76200" cy="76200"/>
            </a:xfrm>
            <a:custGeom>
              <a:avLst/>
              <a:gdLst>
                <a:gd name="T0" fmla="*/ 163 w 327"/>
                <a:gd name="T1" fmla="*/ 327 h 327"/>
                <a:gd name="T2" fmla="*/ 0 w 327"/>
                <a:gd name="T3" fmla="*/ 164 h 327"/>
                <a:gd name="T4" fmla="*/ 163 w 327"/>
                <a:gd name="T5" fmla="*/ 0 h 327"/>
                <a:gd name="T6" fmla="*/ 252 w 327"/>
                <a:gd name="T7" fmla="*/ 27 h 327"/>
                <a:gd name="T8" fmla="*/ 257 w 327"/>
                <a:gd name="T9" fmla="*/ 50 h 327"/>
                <a:gd name="T10" fmla="*/ 234 w 327"/>
                <a:gd name="T11" fmla="*/ 55 h 327"/>
                <a:gd name="T12" fmla="*/ 163 w 327"/>
                <a:gd name="T13" fmla="*/ 34 h 327"/>
                <a:gd name="T14" fmla="*/ 33 w 327"/>
                <a:gd name="T15" fmla="*/ 164 h 327"/>
                <a:gd name="T16" fmla="*/ 163 w 327"/>
                <a:gd name="T17" fmla="*/ 294 h 327"/>
                <a:gd name="T18" fmla="*/ 294 w 327"/>
                <a:gd name="T19" fmla="*/ 164 h 327"/>
                <a:gd name="T20" fmla="*/ 292 w 327"/>
                <a:gd name="T21" fmla="*/ 145 h 327"/>
                <a:gd name="T22" fmla="*/ 306 w 327"/>
                <a:gd name="T23" fmla="*/ 127 h 327"/>
                <a:gd name="T24" fmla="*/ 325 w 327"/>
                <a:gd name="T25" fmla="*/ 141 h 327"/>
                <a:gd name="T26" fmla="*/ 327 w 327"/>
                <a:gd name="T27" fmla="*/ 164 h 327"/>
                <a:gd name="T28" fmla="*/ 163 w 327"/>
                <a:gd name="T2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27">
                  <a:moveTo>
                    <a:pt x="163" y="327"/>
                  </a:moveTo>
                  <a:cubicBezTo>
                    <a:pt x="73" y="327"/>
                    <a:pt x="0" y="254"/>
                    <a:pt x="0" y="164"/>
                  </a:cubicBezTo>
                  <a:cubicBezTo>
                    <a:pt x="0" y="74"/>
                    <a:pt x="73" y="0"/>
                    <a:pt x="163" y="0"/>
                  </a:cubicBezTo>
                  <a:cubicBezTo>
                    <a:pt x="195" y="0"/>
                    <a:pt x="226" y="10"/>
                    <a:pt x="252" y="27"/>
                  </a:cubicBezTo>
                  <a:cubicBezTo>
                    <a:pt x="260" y="32"/>
                    <a:pt x="262" y="42"/>
                    <a:pt x="257" y="50"/>
                  </a:cubicBezTo>
                  <a:cubicBezTo>
                    <a:pt x="252" y="57"/>
                    <a:pt x="242" y="60"/>
                    <a:pt x="234" y="55"/>
                  </a:cubicBezTo>
                  <a:cubicBezTo>
                    <a:pt x="213" y="41"/>
                    <a:pt x="189" y="34"/>
                    <a:pt x="163" y="34"/>
                  </a:cubicBezTo>
                  <a:cubicBezTo>
                    <a:pt x="92" y="34"/>
                    <a:pt x="33" y="92"/>
                    <a:pt x="33" y="164"/>
                  </a:cubicBezTo>
                  <a:cubicBezTo>
                    <a:pt x="33" y="236"/>
                    <a:pt x="92" y="294"/>
                    <a:pt x="163" y="294"/>
                  </a:cubicBezTo>
                  <a:cubicBezTo>
                    <a:pt x="235" y="294"/>
                    <a:pt x="294" y="236"/>
                    <a:pt x="294" y="164"/>
                  </a:cubicBezTo>
                  <a:cubicBezTo>
                    <a:pt x="294" y="158"/>
                    <a:pt x="293" y="152"/>
                    <a:pt x="292" y="145"/>
                  </a:cubicBezTo>
                  <a:cubicBezTo>
                    <a:pt x="291" y="136"/>
                    <a:pt x="297" y="128"/>
                    <a:pt x="306" y="127"/>
                  </a:cubicBezTo>
                  <a:cubicBezTo>
                    <a:pt x="316" y="125"/>
                    <a:pt x="324" y="132"/>
                    <a:pt x="325" y="141"/>
                  </a:cubicBezTo>
                  <a:cubicBezTo>
                    <a:pt x="326" y="149"/>
                    <a:pt x="327" y="156"/>
                    <a:pt x="327" y="164"/>
                  </a:cubicBezTo>
                  <a:cubicBezTo>
                    <a:pt x="327" y="254"/>
                    <a:pt x="254" y="327"/>
                    <a:pt x="163" y="3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300038" y="3278188"/>
              <a:ext cx="146050" cy="146050"/>
            </a:xfrm>
            <a:custGeom>
              <a:avLst/>
              <a:gdLst>
                <a:gd name="T0" fmla="*/ 317 w 635"/>
                <a:gd name="T1" fmla="*/ 634 h 634"/>
                <a:gd name="T2" fmla="*/ 0 w 635"/>
                <a:gd name="T3" fmla="*/ 317 h 634"/>
                <a:gd name="T4" fmla="*/ 317 w 635"/>
                <a:gd name="T5" fmla="*/ 0 h 634"/>
                <a:gd name="T6" fmla="*/ 483 w 635"/>
                <a:gd name="T7" fmla="*/ 46 h 634"/>
                <a:gd name="T8" fmla="*/ 488 w 635"/>
                <a:gd name="T9" fmla="*/ 69 h 634"/>
                <a:gd name="T10" fmla="*/ 466 w 635"/>
                <a:gd name="T11" fmla="*/ 75 h 634"/>
                <a:gd name="T12" fmla="*/ 317 w 635"/>
                <a:gd name="T13" fmla="*/ 33 h 634"/>
                <a:gd name="T14" fmla="*/ 34 w 635"/>
                <a:gd name="T15" fmla="*/ 317 h 634"/>
                <a:gd name="T16" fmla="*/ 317 w 635"/>
                <a:gd name="T17" fmla="*/ 601 h 634"/>
                <a:gd name="T18" fmla="*/ 601 w 635"/>
                <a:gd name="T19" fmla="*/ 317 h 634"/>
                <a:gd name="T20" fmla="*/ 597 w 635"/>
                <a:gd name="T21" fmla="*/ 270 h 634"/>
                <a:gd name="T22" fmla="*/ 611 w 635"/>
                <a:gd name="T23" fmla="*/ 251 h 634"/>
                <a:gd name="T24" fmla="*/ 630 w 635"/>
                <a:gd name="T25" fmla="*/ 265 h 634"/>
                <a:gd name="T26" fmla="*/ 635 w 635"/>
                <a:gd name="T27" fmla="*/ 317 h 634"/>
                <a:gd name="T28" fmla="*/ 317 w 635"/>
                <a:gd name="T29" fmla="*/ 63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634">
                  <a:moveTo>
                    <a:pt x="317" y="634"/>
                  </a:moveTo>
                  <a:cubicBezTo>
                    <a:pt x="143" y="634"/>
                    <a:pt x="0" y="492"/>
                    <a:pt x="0" y="317"/>
                  </a:cubicBezTo>
                  <a:cubicBezTo>
                    <a:pt x="0" y="142"/>
                    <a:pt x="143" y="0"/>
                    <a:pt x="317" y="0"/>
                  </a:cubicBezTo>
                  <a:cubicBezTo>
                    <a:pt x="376" y="0"/>
                    <a:pt x="433" y="16"/>
                    <a:pt x="483" y="46"/>
                  </a:cubicBezTo>
                  <a:cubicBezTo>
                    <a:pt x="491" y="51"/>
                    <a:pt x="493" y="61"/>
                    <a:pt x="488" y="69"/>
                  </a:cubicBezTo>
                  <a:cubicBezTo>
                    <a:pt x="484" y="77"/>
                    <a:pt x="473" y="80"/>
                    <a:pt x="466" y="75"/>
                  </a:cubicBezTo>
                  <a:cubicBezTo>
                    <a:pt x="421" y="47"/>
                    <a:pt x="370" y="33"/>
                    <a:pt x="317" y="33"/>
                  </a:cubicBezTo>
                  <a:cubicBezTo>
                    <a:pt x="161" y="33"/>
                    <a:pt x="34" y="160"/>
                    <a:pt x="34" y="317"/>
                  </a:cubicBezTo>
                  <a:cubicBezTo>
                    <a:pt x="34" y="473"/>
                    <a:pt x="161" y="601"/>
                    <a:pt x="317" y="601"/>
                  </a:cubicBezTo>
                  <a:cubicBezTo>
                    <a:pt x="474" y="601"/>
                    <a:pt x="601" y="473"/>
                    <a:pt x="601" y="317"/>
                  </a:cubicBezTo>
                  <a:cubicBezTo>
                    <a:pt x="601" y="301"/>
                    <a:pt x="600" y="286"/>
                    <a:pt x="597" y="270"/>
                  </a:cubicBezTo>
                  <a:cubicBezTo>
                    <a:pt x="596" y="261"/>
                    <a:pt x="602" y="253"/>
                    <a:pt x="611" y="251"/>
                  </a:cubicBezTo>
                  <a:cubicBezTo>
                    <a:pt x="620" y="250"/>
                    <a:pt x="629" y="256"/>
                    <a:pt x="630" y="265"/>
                  </a:cubicBezTo>
                  <a:cubicBezTo>
                    <a:pt x="633" y="282"/>
                    <a:pt x="635" y="299"/>
                    <a:pt x="635" y="317"/>
                  </a:cubicBezTo>
                  <a:cubicBezTo>
                    <a:pt x="635" y="492"/>
                    <a:pt x="492" y="634"/>
                    <a:pt x="317" y="6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Oval 27"/>
            <p:cNvSpPr>
              <a:spLocks noChangeArrowheads="1"/>
            </p:cNvSpPr>
            <p:nvPr/>
          </p:nvSpPr>
          <p:spPr bwMode="auto">
            <a:xfrm>
              <a:off x="365125" y="3343276"/>
              <a:ext cx="15875" cy="158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008" y="9705475"/>
            <a:ext cx="1188188" cy="285164"/>
          </a:xfrm>
          <a:prstGeom prst="rect">
            <a:avLst/>
          </a:prstGeom>
        </p:spPr>
      </p:pic>
    </p:spTree>
    <p:extLst>
      <p:ext uri="{BB962C8B-B14F-4D97-AF65-F5344CB8AC3E}">
        <p14:creationId xmlns:p14="http://schemas.microsoft.com/office/powerpoint/2010/main" val="416220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721</TotalTime>
  <Words>2032</Words>
  <Application>Microsoft Office PowerPoint</Application>
  <PresentationFormat>Custom</PresentationFormat>
  <Paragraphs>146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Calibri</vt:lpstr>
      <vt:lpstr>Gotham Book</vt:lpstr>
      <vt:lpstr>Times New Roman</vt:lpstr>
      <vt:lpstr>Wingdings</vt:lpstr>
      <vt:lpstr>Century Gothic</vt:lpstr>
      <vt:lpstr>Gotham</vt:lpstr>
      <vt:lpstr>Arial</vt:lpstr>
      <vt:lpstr>Segoe UI</vt:lpstr>
      <vt:lpstr>R4PHTC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68</cp:revision>
  <dcterms:created xsi:type="dcterms:W3CDTF">2016-05-09T18:27:19Z</dcterms:created>
  <dcterms:modified xsi:type="dcterms:W3CDTF">2016-05-19T18:54:18Z</dcterms:modified>
</cp:coreProperties>
</file>